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6" r:id="rId9"/>
    <p:sldId id="262" r:id="rId10"/>
    <p:sldId id="264" r:id="rId11"/>
    <p:sldId id="265" r:id="rId12"/>
    <p:sldId id="267" r:id="rId13"/>
    <p:sldId id="269" r:id="rId14"/>
    <p:sldId id="268" r:id="rId15"/>
    <p:sldId id="272" r:id="rId16"/>
    <p:sldId id="273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55"/>
  </p:normalViewPr>
  <p:slideViewPr>
    <p:cSldViewPr snapToGrid="0" snapToObjects="1">
      <p:cViewPr varScale="1">
        <p:scale>
          <a:sx n="139" d="100"/>
          <a:sy n="139" d="100"/>
        </p:scale>
        <p:origin x="184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8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2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7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1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4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9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0813-8632-624C-983B-1E5CCE2383A2}" type="datetimeFigureOut">
              <a:rPr lang="en-US" smtClean="0"/>
              <a:t>2/2/22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FD5E-6298-EC4A-8431-18804E64A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7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79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The central role of the propensity score in observational studies for causal effects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Rosenbaum PR, Rubin DB (1983). </a:t>
            </a:r>
            <a:r>
              <a:rPr lang="en-US" dirty="0" err="1"/>
              <a:t>Biometrika</a:t>
            </a:r>
            <a:r>
              <a:rPr lang="en-US" dirty="0"/>
              <a:t> 70: 41-55.</a:t>
            </a:r>
          </a:p>
        </p:txBody>
      </p:sp>
    </p:spTree>
    <p:extLst>
      <p:ext uri="{BB962C8B-B14F-4D97-AF65-F5344CB8AC3E}">
        <p14:creationId xmlns:p14="http://schemas.microsoft.com/office/powerpoint/2010/main" val="320190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Theorem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First show 0&lt;P(Z=1|b(X))&lt;1:</a:t>
            </a:r>
          </a:p>
          <a:p>
            <a:pPr lvl="1"/>
            <a:r>
              <a:rPr lang="en-US" dirty="0"/>
              <a:t>P(Z=1|X)=P(Z=1|X,b(X))</a:t>
            </a:r>
          </a:p>
          <a:p>
            <a:pPr marL="457200" lvl="1" indent="0">
              <a:buNone/>
            </a:pPr>
            <a:r>
              <a:rPr lang="en-US" dirty="0"/>
              <a:t>		      =P(Z=1|b(X)) because X </a:t>
            </a:r>
            <a:r>
              <a:rPr lang="en-US" dirty="0" err="1"/>
              <a:t>indep</a:t>
            </a:r>
            <a:r>
              <a:rPr lang="en-US" dirty="0"/>
              <a:t>. of Z given b(X).</a:t>
            </a:r>
          </a:p>
          <a:p>
            <a:pPr marL="457200" lvl="1" indent="0">
              <a:buNone/>
            </a:pPr>
            <a:r>
              <a:rPr lang="en-US" dirty="0"/>
              <a:t>Therefore, 0&lt;P(Z=1|b(X))&lt;1 because 0&lt;P(Z=1|X)&lt;1.</a:t>
            </a:r>
          </a:p>
          <a:p>
            <a:endParaRPr lang="en-US" dirty="0"/>
          </a:p>
          <a:p>
            <a:r>
              <a:rPr lang="en-US" dirty="0"/>
              <a:t>Now show P[Z=1|Y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0</a:t>
            </a:r>
            <a:r>
              <a:rPr lang="en-US" dirty="0"/>
              <a:t>,b(X)]=P[Z=1|b(X)]:</a:t>
            </a:r>
          </a:p>
          <a:p>
            <a:pPr lvl="1"/>
            <a:r>
              <a:rPr lang="en-US" dirty="0"/>
              <a:t>P[Z=1|Y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0</a:t>
            </a:r>
            <a:r>
              <a:rPr lang="en-US" dirty="0"/>
              <a:t>,b(X)]=E{P[Z=1|Y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0</a:t>
            </a:r>
            <a:r>
              <a:rPr lang="en-US" dirty="0"/>
              <a:t>,b(X),X]|X}</a:t>
            </a:r>
          </a:p>
          <a:p>
            <a:pPr marL="457200" lvl="1" indent="0">
              <a:buNone/>
            </a:pPr>
            <a:r>
              <a:rPr lang="en-US" dirty="0"/>
              <a:t>					=E{P[Z=1|Y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0</a:t>
            </a:r>
            <a:r>
              <a:rPr lang="en-US" dirty="0"/>
              <a:t>,X]|X}</a:t>
            </a:r>
          </a:p>
          <a:p>
            <a:pPr marL="457200" lvl="1" indent="0">
              <a:buNone/>
            </a:pPr>
            <a:r>
              <a:rPr lang="en-US" dirty="0"/>
              <a:t>					=E{P[Z=1|X]|X} by </a:t>
            </a:r>
            <a:r>
              <a:rPr lang="en-US" dirty="0" err="1"/>
              <a:t>ignorability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				=E{e(X)|X}</a:t>
            </a:r>
          </a:p>
          <a:p>
            <a:pPr marL="457200" lvl="1" indent="0">
              <a:buNone/>
            </a:pPr>
            <a:r>
              <a:rPr lang="en-US" dirty="0"/>
              <a:t>					=e(X)</a:t>
            </a:r>
          </a:p>
          <a:p>
            <a:pPr marL="457200" lvl="1" indent="0">
              <a:buNone/>
            </a:pPr>
            <a:r>
              <a:rPr lang="en-US" dirty="0"/>
              <a:t>					=P(Z=1|X)</a:t>
            </a:r>
          </a:p>
          <a:p>
            <a:pPr marL="457200" lvl="1" indent="0">
              <a:buNone/>
            </a:pPr>
            <a:r>
              <a:rPr lang="en-US" dirty="0"/>
              <a:t>					=P[Z=1|b(X)].</a:t>
            </a:r>
          </a:p>
        </p:txBody>
      </p:sp>
    </p:spTree>
    <p:extLst>
      <p:ext uri="{BB962C8B-B14F-4D97-AF65-F5344CB8AC3E}">
        <p14:creationId xmlns:p14="http://schemas.microsoft.com/office/powerpoint/2010/main" val="381182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Average Treatment Effect (Theorem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E[Y</a:t>
            </a:r>
            <a:r>
              <a:rPr lang="en-US" baseline="-25000" dirty="0"/>
              <a:t>1</a:t>
            </a:r>
            <a:r>
              <a:rPr lang="en-US" dirty="0"/>
              <a:t>-Y</a:t>
            </a:r>
            <a:r>
              <a:rPr lang="en-US" baseline="-25000" dirty="0"/>
              <a:t>0</a:t>
            </a:r>
            <a:r>
              <a:rPr lang="en-US" dirty="0"/>
              <a:t>] is what we want.</a:t>
            </a:r>
          </a:p>
          <a:p>
            <a:r>
              <a:rPr lang="en-US" dirty="0"/>
              <a:t>E[Y</a:t>
            </a:r>
            <a:r>
              <a:rPr lang="en-US" baseline="-25000" dirty="0"/>
              <a:t>1</a:t>
            </a:r>
            <a:r>
              <a:rPr lang="en-US" dirty="0"/>
              <a:t>|Z=1]-E[Y</a:t>
            </a:r>
            <a:r>
              <a:rPr lang="en-US" baseline="-25000" dirty="0"/>
              <a:t>0</a:t>
            </a:r>
            <a:r>
              <a:rPr lang="en-US" dirty="0"/>
              <a:t>|Z=0] is what we observe.</a:t>
            </a:r>
          </a:p>
          <a:p>
            <a:r>
              <a:rPr lang="en-US" dirty="0"/>
              <a:t>If  treatment assignment is strongly ignorable given X, then</a:t>
            </a:r>
          </a:p>
          <a:p>
            <a:pPr marL="0" indent="0">
              <a:buNone/>
            </a:pPr>
            <a:r>
              <a:rPr lang="en-US" dirty="0"/>
              <a:t>	E</a:t>
            </a:r>
            <a:r>
              <a:rPr lang="en-US" baseline="-25000" dirty="0"/>
              <a:t> </a:t>
            </a:r>
            <a:r>
              <a:rPr lang="en-US" dirty="0"/>
              <a:t>{E[Y</a:t>
            </a:r>
            <a:r>
              <a:rPr lang="en-US" baseline="-25000" dirty="0"/>
              <a:t>1</a:t>
            </a:r>
            <a:r>
              <a:rPr lang="en-US" dirty="0"/>
              <a:t>|X,Z=1]-E[Y</a:t>
            </a:r>
            <a:r>
              <a:rPr lang="en-US" baseline="-25000" dirty="0"/>
              <a:t>0</a:t>
            </a:r>
            <a:r>
              <a:rPr lang="en-US" dirty="0"/>
              <a:t>|X,Z=0]}</a:t>
            </a:r>
          </a:p>
          <a:p>
            <a:pPr marL="0" indent="0">
              <a:buNone/>
            </a:pPr>
            <a:r>
              <a:rPr lang="en-US" dirty="0"/>
              <a:t>				=E{E[Y</a:t>
            </a:r>
            <a:r>
              <a:rPr lang="en-US" baseline="-25000" dirty="0"/>
              <a:t>1</a:t>
            </a:r>
            <a:r>
              <a:rPr lang="en-US" dirty="0"/>
              <a:t>|X]-E[Y</a:t>
            </a:r>
            <a:r>
              <a:rPr lang="en-US" baseline="-25000" dirty="0"/>
              <a:t>0</a:t>
            </a:r>
            <a:r>
              <a:rPr lang="en-US" dirty="0"/>
              <a:t>|X]}</a:t>
            </a:r>
          </a:p>
          <a:p>
            <a:pPr marL="0" indent="0">
              <a:buNone/>
            </a:pPr>
            <a:r>
              <a:rPr lang="en-US" dirty="0"/>
              <a:t>				=E[Y</a:t>
            </a:r>
            <a:r>
              <a:rPr lang="en-US" baseline="-25000" dirty="0"/>
              <a:t>1</a:t>
            </a:r>
            <a:r>
              <a:rPr lang="en-US" dirty="0"/>
              <a:t>-Y</a:t>
            </a:r>
            <a:r>
              <a:rPr lang="en-US" baseline="-25000" dirty="0"/>
              <a:t>0</a:t>
            </a:r>
            <a:r>
              <a:rPr lang="en-US" dirty="0"/>
              <a:t>].</a:t>
            </a:r>
          </a:p>
          <a:p>
            <a:r>
              <a:rPr lang="en-US" dirty="0"/>
              <a:t>Similarly, </a:t>
            </a:r>
          </a:p>
          <a:p>
            <a:pPr marL="0" indent="0">
              <a:buNone/>
            </a:pPr>
            <a:r>
              <a:rPr lang="en-US" dirty="0"/>
              <a:t>	E</a:t>
            </a:r>
            <a:r>
              <a:rPr lang="en-US" baseline="-25000" dirty="0"/>
              <a:t> </a:t>
            </a:r>
            <a:r>
              <a:rPr lang="en-US" dirty="0"/>
              <a:t>{E[Y</a:t>
            </a:r>
            <a:r>
              <a:rPr lang="en-US" baseline="-25000" dirty="0"/>
              <a:t>1</a:t>
            </a:r>
            <a:r>
              <a:rPr lang="en-US" dirty="0"/>
              <a:t>|b(X),Z=1]-E[Y</a:t>
            </a:r>
            <a:r>
              <a:rPr lang="en-US" baseline="-25000" dirty="0"/>
              <a:t>0</a:t>
            </a:r>
            <a:r>
              <a:rPr lang="en-US" dirty="0"/>
              <a:t>|b(X),Z=0]}</a:t>
            </a:r>
          </a:p>
          <a:p>
            <a:pPr marL="0" indent="0">
              <a:buNone/>
            </a:pPr>
            <a:r>
              <a:rPr lang="en-US" dirty="0"/>
              <a:t>				=E{E[Y</a:t>
            </a:r>
            <a:r>
              <a:rPr lang="en-US" baseline="-25000" dirty="0"/>
              <a:t>1</a:t>
            </a:r>
            <a:r>
              <a:rPr lang="en-US" dirty="0"/>
              <a:t>|b(X)]-E[Y</a:t>
            </a:r>
            <a:r>
              <a:rPr lang="en-US" baseline="-25000" dirty="0"/>
              <a:t>0</a:t>
            </a:r>
            <a:r>
              <a:rPr lang="en-US" dirty="0"/>
              <a:t>|b(X)]}</a:t>
            </a:r>
          </a:p>
          <a:p>
            <a:pPr marL="0" indent="0">
              <a:buNone/>
            </a:pPr>
            <a:r>
              <a:rPr lang="en-US" dirty="0"/>
              <a:t>				=E[Y</a:t>
            </a:r>
            <a:r>
              <a:rPr lang="en-US" baseline="-25000" dirty="0"/>
              <a:t>1</a:t>
            </a:r>
            <a:r>
              <a:rPr lang="en-US" dirty="0"/>
              <a:t>-Y</a:t>
            </a:r>
            <a:r>
              <a:rPr lang="en-US" baseline="-25000" dirty="0"/>
              <a:t>0</a:t>
            </a:r>
            <a:r>
              <a:rPr lang="en-US" dirty="0"/>
              <a:t>].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7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Implications for Adjustment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Assume treatment assignment is strongly ignorable and b(X) is a balancing score.</a:t>
            </a:r>
          </a:p>
          <a:p>
            <a:endParaRPr lang="en-US" dirty="0"/>
          </a:p>
          <a:p>
            <a:r>
              <a:rPr lang="en-US" dirty="0"/>
              <a:t>These implications are written more generically in terms of b(X), but of course hold for e(X), the propensity score.</a:t>
            </a:r>
          </a:p>
          <a:p>
            <a:endParaRPr lang="en-US" dirty="0"/>
          </a:p>
          <a:p>
            <a:r>
              <a:rPr lang="en-US" dirty="0"/>
              <a:t>Matching</a:t>
            </a:r>
          </a:p>
          <a:p>
            <a:pPr lvl="1"/>
            <a:r>
              <a:rPr lang="en-US" dirty="0"/>
              <a:t>Match pairs on b(x), one given Z=1, the other Z=0.</a:t>
            </a:r>
          </a:p>
          <a:p>
            <a:pPr lvl="1"/>
            <a:r>
              <a:rPr lang="en-US" dirty="0"/>
              <a:t>Expected difference is ATE at b(x).</a:t>
            </a:r>
          </a:p>
          <a:p>
            <a:pPr lvl="1"/>
            <a:r>
              <a:rPr lang="en-US" dirty="0"/>
              <a:t>If x are randomly sampled then mean of expected differences is unbiased estimator of overall ATE.</a:t>
            </a:r>
          </a:p>
          <a:p>
            <a:endParaRPr lang="en-US" dirty="0"/>
          </a:p>
          <a:p>
            <a:r>
              <a:rPr lang="en-US" dirty="0"/>
              <a:t>In practice, with estimated propensity score, it’s hard to get a perfect match, so property approximately holds with imperfect matching.</a:t>
            </a:r>
          </a:p>
        </p:txBody>
      </p:sp>
    </p:spTree>
    <p:extLst>
      <p:ext uri="{BB962C8B-B14F-4D97-AF65-F5344CB8AC3E}">
        <p14:creationId xmlns:p14="http://schemas.microsoft.com/office/powerpoint/2010/main" val="399097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Implications for Adjustment Strategies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Stratification (</a:t>
            </a:r>
            <a:r>
              <a:rPr lang="en-US" dirty="0" err="1"/>
              <a:t>subclassification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Classify units into groups such that b(x) is constant within groups. </a:t>
            </a:r>
          </a:p>
          <a:p>
            <a:pPr lvl="1"/>
            <a:r>
              <a:rPr lang="en-US" dirty="0"/>
              <a:t>Expected difference in treatment means is ATE at b(x).</a:t>
            </a:r>
          </a:p>
          <a:p>
            <a:pPr lvl="1"/>
            <a:r>
              <a:rPr lang="en-US" dirty="0"/>
              <a:t>Weighted average of such differences is unbiased for ATE, where weights equal the fraction of population in b(x).</a:t>
            </a:r>
          </a:p>
          <a:p>
            <a:endParaRPr lang="en-US" dirty="0"/>
          </a:p>
          <a:p>
            <a:r>
              <a:rPr lang="en-US" dirty="0"/>
              <a:t>In practice, it is often impossible to group units such that b(x) is constant within groups.  Results approximately hold with approximately non-constant b(x) within groups.</a:t>
            </a:r>
          </a:p>
        </p:txBody>
      </p:sp>
    </p:spTree>
    <p:extLst>
      <p:ext uri="{BB962C8B-B14F-4D97-AF65-F5344CB8AC3E}">
        <p14:creationId xmlns:p14="http://schemas.microsoft.com/office/powerpoint/2010/main" val="2606606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Implications for Adjustment Strategies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Covariance adjustment on balancing scores</a:t>
            </a:r>
          </a:p>
          <a:p>
            <a:pPr lvl="1"/>
            <a:r>
              <a:rPr lang="en-US" dirty="0"/>
              <a:t>i.e., regression analysis</a:t>
            </a:r>
          </a:p>
          <a:p>
            <a:r>
              <a:rPr lang="en-US" dirty="0"/>
              <a:t>Suppose that E{</a:t>
            </a:r>
            <a:r>
              <a:rPr lang="en-US" dirty="0" err="1"/>
              <a:t>Y</a:t>
            </a:r>
            <a:r>
              <a:rPr lang="en-US" baseline="-25000" dirty="0" err="1"/>
              <a:t>z</a:t>
            </a:r>
            <a:r>
              <a:rPr lang="en-US" dirty="0" err="1"/>
              <a:t>|Z</a:t>
            </a:r>
            <a:r>
              <a:rPr lang="en-US" dirty="0"/>
              <a:t>=</a:t>
            </a:r>
            <a:r>
              <a:rPr lang="en-US" dirty="0" err="1"/>
              <a:t>z,b</a:t>
            </a:r>
            <a:r>
              <a:rPr lang="en-US" dirty="0"/>
              <a:t>(x)}=</a:t>
            </a:r>
            <a:r>
              <a:rPr lang="en-US" dirty="0" err="1"/>
              <a:t>a</a:t>
            </a:r>
            <a:r>
              <a:rPr lang="en-US" baseline="-25000" dirty="0" err="1"/>
              <a:t>z</a:t>
            </a:r>
            <a:r>
              <a:rPr lang="en-US" dirty="0" err="1"/>
              <a:t>+B</a:t>
            </a:r>
            <a:r>
              <a:rPr lang="en-US" baseline="-25000" dirty="0" err="1"/>
              <a:t>z</a:t>
            </a:r>
            <a:r>
              <a:rPr lang="en-US" dirty="0" err="1"/>
              <a:t>b</a:t>
            </a:r>
            <a:r>
              <a:rPr lang="en-US" dirty="0"/>
              <a:t>(x).</a:t>
            </a:r>
          </a:p>
          <a:p>
            <a:r>
              <a:rPr lang="en-US" dirty="0"/>
              <a:t>With conditionally unbiased estimators of </a:t>
            </a:r>
            <a:r>
              <a:rPr lang="en-US" dirty="0" err="1"/>
              <a:t>a</a:t>
            </a:r>
            <a:r>
              <a:rPr lang="en-US" baseline="-25000" dirty="0" err="1"/>
              <a:t>z</a:t>
            </a:r>
            <a:r>
              <a:rPr lang="en-US" dirty="0"/>
              <a:t> and </a:t>
            </a:r>
            <a:r>
              <a:rPr lang="en-US" dirty="0" err="1"/>
              <a:t>B</a:t>
            </a:r>
            <a:r>
              <a:rPr lang="en-US" baseline="-25000" dirty="0" err="1"/>
              <a:t>z</a:t>
            </a:r>
            <a:r>
              <a:rPr lang="en-US" dirty="0"/>
              <a:t>, the estimator of</a:t>
            </a:r>
          </a:p>
          <a:p>
            <a:pPr marL="0" indent="0">
              <a:buNone/>
            </a:pPr>
            <a:r>
              <a:rPr lang="en-US" dirty="0"/>
              <a:t>				(a</a:t>
            </a:r>
            <a:r>
              <a:rPr lang="en-US" baseline="-25000" dirty="0"/>
              <a:t>1</a:t>
            </a:r>
            <a:r>
              <a:rPr lang="en-US" dirty="0"/>
              <a:t>-a</a:t>
            </a:r>
            <a:r>
              <a:rPr lang="en-US" baseline="-25000" dirty="0"/>
              <a:t>0</a:t>
            </a:r>
            <a:r>
              <a:rPr lang="en-US" dirty="0"/>
              <a:t>)+(B</a:t>
            </a:r>
            <a:r>
              <a:rPr lang="en-US" baseline="-25000" dirty="0"/>
              <a:t>1</a:t>
            </a:r>
            <a:r>
              <a:rPr lang="en-US" dirty="0"/>
              <a:t>+B</a:t>
            </a:r>
            <a:r>
              <a:rPr lang="en-US" baseline="-25000" dirty="0"/>
              <a:t>0</a:t>
            </a:r>
            <a:r>
              <a:rPr lang="en-US" dirty="0"/>
              <a:t>)b(x) is unbiased for ATE at 	b(x).  </a:t>
            </a:r>
          </a:p>
          <a:p>
            <a:r>
              <a:rPr lang="en-US" dirty="0"/>
              <a:t>Moreover, if units in the study are a simple random sample from the population then </a:t>
            </a:r>
          </a:p>
          <a:p>
            <a:pPr marL="0" indent="0">
              <a:buNone/>
            </a:pPr>
            <a:r>
              <a:rPr lang="en-US" dirty="0"/>
              <a:t>				(a</a:t>
            </a:r>
            <a:r>
              <a:rPr lang="en-US" baseline="-25000" dirty="0"/>
              <a:t>1</a:t>
            </a:r>
            <a:r>
              <a:rPr lang="en-US" dirty="0"/>
              <a:t>-a</a:t>
            </a:r>
            <a:r>
              <a:rPr lang="en-US" baseline="-25000" dirty="0"/>
              <a:t>0</a:t>
            </a:r>
            <a:r>
              <a:rPr lang="en-US" dirty="0"/>
              <a:t>)+(B</a:t>
            </a:r>
            <a:r>
              <a:rPr lang="en-US" baseline="-25000" dirty="0"/>
              <a:t>1</a:t>
            </a:r>
            <a:r>
              <a:rPr lang="en-US" dirty="0"/>
              <a:t>+B</a:t>
            </a:r>
            <a:r>
              <a:rPr lang="en-US" baseline="-25000" dirty="0"/>
              <a:t>0</a:t>
            </a:r>
            <a:r>
              <a:rPr lang="en-US" dirty="0"/>
              <a:t>)b is unbiased for ATE, </a:t>
            </a:r>
          </a:p>
          <a:p>
            <a:pPr marL="0" indent="0">
              <a:buNone/>
            </a:pPr>
            <a:r>
              <a:rPr lang="en-US" dirty="0"/>
              <a:t>	where b=mean of b(x).</a:t>
            </a:r>
          </a:p>
        </p:txBody>
      </p:sp>
    </p:spTree>
    <p:extLst>
      <p:ext uri="{BB962C8B-B14F-4D97-AF65-F5344CB8AC3E}">
        <p14:creationId xmlns:p14="http://schemas.microsoft.com/office/powerpoint/2010/main" val="3262879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Inverse Probability Weighting by Propensity Score (not in RR, 1983)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Weight individuals by inverse probability of them receiving what they received</a:t>
            </a:r>
          </a:p>
          <a:p>
            <a:pPr lvl="1"/>
            <a:r>
              <a:rPr lang="en-US" dirty="0"/>
              <a:t>Those receiving treatment get weight 1/e(x)</a:t>
            </a:r>
          </a:p>
          <a:p>
            <a:pPr lvl="1"/>
            <a:r>
              <a:rPr lang="en-US" dirty="0"/>
              <a:t>Those not receiving treatment get weight 1/(1-e(x))</a:t>
            </a:r>
          </a:p>
          <a:p>
            <a:r>
              <a:rPr lang="en-US" dirty="0"/>
              <a:t>Estimate using weighted sample:</a:t>
            </a:r>
          </a:p>
          <a:p>
            <a:pPr lvl="1"/>
            <a:r>
              <a:rPr lang="en-US" dirty="0"/>
              <a:t>Estimate of E(Y</a:t>
            </a:r>
            <a:r>
              <a:rPr lang="en-US" baseline="-25000" dirty="0"/>
              <a:t>1</a:t>
            </a:r>
            <a:r>
              <a:rPr lang="en-US" dirty="0"/>
              <a:t>)=∑Y Z/e(x)</a:t>
            </a:r>
          </a:p>
          <a:p>
            <a:pPr lvl="1"/>
            <a:r>
              <a:rPr lang="en-US" dirty="0"/>
              <a:t>Estimate of E(Y</a:t>
            </a:r>
            <a:r>
              <a:rPr lang="en-US" baseline="-25000" dirty="0"/>
              <a:t>0</a:t>
            </a:r>
            <a:r>
              <a:rPr lang="en-US" dirty="0"/>
              <a:t>)=∑Y (1-Z)/(1-e(x))</a:t>
            </a:r>
          </a:p>
          <a:p>
            <a:r>
              <a:rPr lang="en-US" dirty="0"/>
              <a:t>Estimates ACE in study population.  </a:t>
            </a:r>
          </a:p>
          <a:p>
            <a:r>
              <a:rPr lang="en-US" dirty="0"/>
              <a:t>People who were unlikely to get treatment but got it are up-weighted to represent those who did not get it.</a:t>
            </a:r>
          </a:p>
          <a:p>
            <a:r>
              <a:rPr lang="en-US" dirty="0"/>
              <a:t>Similar up-weighting for those who were unlikely to get control but got it.</a:t>
            </a:r>
          </a:p>
        </p:txBody>
      </p:sp>
    </p:spTree>
    <p:extLst>
      <p:ext uri="{BB962C8B-B14F-4D97-AF65-F5344CB8AC3E}">
        <p14:creationId xmlns:p14="http://schemas.microsoft.com/office/powerpoint/2010/main" val="1851517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Proof that IPW estimate is unbiased estimate of causal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E[Y</a:t>
            </a:r>
            <a:r>
              <a:rPr lang="en-US" baseline="-25000" dirty="0"/>
              <a:t> </a:t>
            </a:r>
            <a:r>
              <a:rPr lang="en-US" dirty="0"/>
              <a:t>Z /e(X)] = E{E[Y Z /e(X) |X]}</a:t>
            </a:r>
          </a:p>
          <a:p>
            <a:pPr marL="0" indent="0">
              <a:buNone/>
            </a:pPr>
            <a:r>
              <a:rPr lang="en-US" dirty="0"/>
              <a:t>                        = E{E[Y</a:t>
            </a:r>
            <a:r>
              <a:rPr lang="en-US" baseline="-25000" dirty="0"/>
              <a:t>1</a:t>
            </a:r>
            <a:r>
              <a:rPr lang="en-US" dirty="0"/>
              <a:t> Z /e(X) |X]}  </a:t>
            </a:r>
          </a:p>
          <a:p>
            <a:pPr marL="0" indent="0">
              <a:buNone/>
            </a:pPr>
            <a:r>
              <a:rPr lang="en-US" dirty="0"/>
              <a:t>                        = E{E[Y</a:t>
            </a:r>
            <a:r>
              <a:rPr lang="en-US" baseline="-25000" dirty="0"/>
              <a:t>1</a:t>
            </a:r>
            <a:r>
              <a:rPr lang="en-US" dirty="0"/>
              <a:t>|X] E[Z|X] /e(X)]}  </a:t>
            </a:r>
          </a:p>
          <a:p>
            <a:pPr marL="0" indent="0">
              <a:buNone/>
            </a:pPr>
            <a:r>
              <a:rPr lang="en-US" dirty="0"/>
              <a:t>				    = E{E[Y</a:t>
            </a:r>
            <a:r>
              <a:rPr lang="en-US" baseline="-25000" dirty="0"/>
              <a:t>1</a:t>
            </a:r>
            <a:r>
              <a:rPr lang="en-US" dirty="0"/>
              <a:t>|X]}</a:t>
            </a:r>
          </a:p>
          <a:p>
            <a:pPr marL="0" indent="0">
              <a:buNone/>
            </a:pPr>
            <a:r>
              <a:rPr lang="en-US" dirty="0"/>
              <a:t>                        = E[Y</a:t>
            </a:r>
            <a:r>
              <a:rPr lang="en-US" baseline="-25000" dirty="0"/>
              <a:t>1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Line 2 is by consistency, line 3 is by conditional </a:t>
            </a:r>
            <a:r>
              <a:rPr lang="en-US" dirty="0" err="1"/>
              <a:t>ignorability</a:t>
            </a:r>
            <a:r>
              <a:rPr lang="en-US" dirty="0"/>
              <a:t>, line 4 is by definition of propensity score; Proof similar for E{Y(1-Z)/[1-e(x)]}=E[Y</a:t>
            </a:r>
            <a:r>
              <a:rPr lang="en-US" baseline="-25000" dirty="0"/>
              <a:t>0</a:t>
            </a:r>
            <a:r>
              <a:rPr lang="en-US" dirty="0"/>
              <a:t>].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7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Propensity Score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Fit model of P(Z=1|X=x) with data.</a:t>
            </a:r>
          </a:p>
          <a:p>
            <a:pPr lvl="1"/>
            <a:r>
              <a:rPr lang="en-US" dirty="0"/>
              <a:t>Discriminant scores mentioned</a:t>
            </a:r>
          </a:p>
          <a:p>
            <a:pPr lvl="1"/>
            <a:r>
              <a:rPr lang="en-US" dirty="0"/>
              <a:t>Most common is logistic regression</a:t>
            </a:r>
          </a:p>
          <a:p>
            <a:pPr lvl="1"/>
            <a:r>
              <a:rPr lang="en-US" dirty="0"/>
              <a:t>Lots of other options</a:t>
            </a:r>
          </a:p>
          <a:p>
            <a:endParaRPr lang="en-US" dirty="0"/>
          </a:p>
          <a:p>
            <a:r>
              <a:rPr lang="en-US" dirty="0"/>
              <a:t>Every unit in dataset has Z=0 or Z=1, but we want the predicted probability of the unit having Z=1 given its specific value of x.  Compute this probability based on the fitted model.</a:t>
            </a:r>
          </a:p>
          <a:p>
            <a:endParaRPr lang="en-US" dirty="0"/>
          </a:p>
          <a:p>
            <a:r>
              <a:rPr lang="en-US" dirty="0"/>
              <a:t>The resulting fitted value estimate is the propensity score.</a:t>
            </a:r>
          </a:p>
        </p:txBody>
      </p:sp>
    </p:spTree>
    <p:extLst>
      <p:ext uri="{BB962C8B-B14F-4D97-AF65-F5344CB8AC3E}">
        <p14:creationId xmlns:p14="http://schemas.microsoft.com/office/powerpoint/2010/main" val="2647681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 with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logistic regression, propensity score is estimate of </a:t>
            </a:r>
            <a:r>
              <a:rPr lang="en-US" dirty="0" err="1"/>
              <a:t>exp</a:t>
            </a:r>
            <a:r>
              <a:rPr lang="en-US" dirty="0"/>
              <a:t>(BX)/(1+exp(BX)).</a:t>
            </a:r>
          </a:p>
          <a:p>
            <a:r>
              <a:rPr lang="en-US" dirty="0"/>
              <a:t>Note that the estimated linear predictor, BX, is a one-to-one function of the propensity score. Therefore it is also a balancing score (and is equally coarse as the propensity score), so one can apply techniques given above (matching, stratification, regression) to the linear predictor.</a:t>
            </a:r>
          </a:p>
        </p:txBody>
      </p:sp>
    </p:spTree>
    <p:extLst>
      <p:ext uri="{BB962C8B-B14F-4D97-AF65-F5344CB8AC3E}">
        <p14:creationId xmlns:p14="http://schemas.microsoft.com/office/powerpoint/2010/main" val="170603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Rosenbaum and Rubin (1983)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Classic paper that introduces propensity score</a:t>
            </a:r>
          </a:p>
          <a:p>
            <a:r>
              <a:rPr lang="en-US" dirty="0"/>
              <a:t>Key results:</a:t>
            </a:r>
          </a:p>
          <a:p>
            <a:pPr lvl="1"/>
            <a:r>
              <a:rPr lang="en-US" dirty="0"/>
              <a:t>Propensity score is the most coarse balancing score</a:t>
            </a:r>
          </a:p>
          <a:p>
            <a:pPr lvl="1"/>
            <a:r>
              <a:rPr lang="en-US" dirty="0"/>
              <a:t>If treatment assignment is strongly ignorable given X, then it is strongly ignorable given any balancing score (including the propensity score)</a:t>
            </a:r>
          </a:p>
          <a:p>
            <a:pPr lvl="1"/>
            <a:r>
              <a:rPr lang="en-US" dirty="0"/>
              <a:t>Demonstrates how to use propensity score through matching, stratification, and regression adjustment.</a:t>
            </a:r>
          </a:p>
        </p:txBody>
      </p:sp>
    </p:spTree>
    <p:extLst>
      <p:ext uri="{BB962C8B-B14F-4D97-AF65-F5344CB8AC3E}">
        <p14:creationId xmlns:p14="http://schemas.microsoft.com/office/powerpoint/2010/main" val="415268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balancing score, b(X), is a function of the observed covariates X such that the conditional distribution of X given b(X) is the same for treated (Z=1) and control (Z=0) units.</a:t>
            </a:r>
          </a:p>
          <a:p>
            <a:endParaRPr lang="en-US" dirty="0"/>
          </a:p>
          <a:p>
            <a:r>
              <a:rPr lang="en-US" dirty="0"/>
              <a:t>P[X, </a:t>
            </a:r>
            <a:r>
              <a:rPr lang="en-US" dirty="0" err="1"/>
              <a:t>Z|b</a:t>
            </a:r>
            <a:r>
              <a:rPr lang="en-US" dirty="0"/>
              <a:t>(X)] = P[</a:t>
            </a:r>
            <a:r>
              <a:rPr lang="en-US" dirty="0" err="1"/>
              <a:t>X|b</a:t>
            </a:r>
            <a:r>
              <a:rPr lang="en-US" dirty="0"/>
              <a:t>(X)] P[</a:t>
            </a:r>
            <a:r>
              <a:rPr lang="en-US" dirty="0" err="1"/>
              <a:t>Z|b</a:t>
            </a:r>
            <a:r>
              <a:rPr lang="en-US" dirty="0"/>
              <a:t>(X)]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558726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44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Propensity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of assignment to treatment given covariates</a:t>
            </a:r>
          </a:p>
          <a:p>
            <a:endParaRPr lang="en-US" dirty="0"/>
          </a:p>
          <a:p>
            <a:r>
              <a:rPr lang="en-US" dirty="0"/>
              <a:t>e(X)=P(Z=1|X)</a:t>
            </a:r>
          </a:p>
        </p:txBody>
      </p:sp>
    </p:spTree>
    <p:extLst>
      <p:ext uri="{BB962C8B-B14F-4D97-AF65-F5344CB8AC3E}">
        <p14:creationId xmlns:p14="http://schemas.microsoft.com/office/powerpoint/2010/main" val="268583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Treatment assignment and the observed covariates are conditionally independent given the propensity score.</a:t>
            </a:r>
          </a:p>
          <a:p>
            <a:pPr marL="0" indent="0">
              <a:buNone/>
            </a:pPr>
            <a:r>
              <a:rPr lang="en-US" dirty="0"/>
              <a:t>		P[</a:t>
            </a:r>
            <a:r>
              <a:rPr lang="en-US" dirty="0" err="1"/>
              <a:t>X,Z|e</a:t>
            </a:r>
            <a:r>
              <a:rPr lang="en-US" dirty="0"/>
              <a:t>(X)]=P[</a:t>
            </a:r>
            <a:r>
              <a:rPr lang="en-US" dirty="0" err="1"/>
              <a:t>X|e</a:t>
            </a:r>
            <a:r>
              <a:rPr lang="en-US" dirty="0"/>
              <a:t>(X)]P[</a:t>
            </a:r>
            <a:r>
              <a:rPr lang="en-US" dirty="0" err="1"/>
              <a:t>Z|e</a:t>
            </a:r>
            <a:r>
              <a:rPr lang="en-US" dirty="0"/>
              <a:t>(X)]</a:t>
            </a:r>
          </a:p>
          <a:p>
            <a:endParaRPr lang="en-US" dirty="0"/>
          </a:p>
          <a:p>
            <a:r>
              <a:rPr lang="en-US" dirty="0"/>
              <a:t>By definition, for a balancing score,</a:t>
            </a:r>
          </a:p>
          <a:p>
            <a:pPr marL="0" indent="0">
              <a:buNone/>
            </a:pPr>
            <a:r>
              <a:rPr lang="en-US" dirty="0"/>
              <a:t>		P[X, </a:t>
            </a:r>
            <a:r>
              <a:rPr lang="en-US" dirty="0" err="1"/>
              <a:t>Z|b</a:t>
            </a:r>
            <a:r>
              <a:rPr lang="en-US" dirty="0"/>
              <a:t>(X)] = P[</a:t>
            </a:r>
            <a:r>
              <a:rPr lang="en-US" dirty="0" err="1"/>
              <a:t>X|b</a:t>
            </a:r>
            <a:r>
              <a:rPr lang="en-US" dirty="0"/>
              <a:t>(X)]P[</a:t>
            </a:r>
            <a:r>
              <a:rPr lang="en-US" dirty="0" err="1"/>
              <a:t>Z|b</a:t>
            </a:r>
            <a:r>
              <a:rPr lang="en-US" dirty="0"/>
              <a:t>(X)],</a:t>
            </a:r>
          </a:p>
          <a:p>
            <a:pPr marL="0" indent="0">
              <a:buNone/>
            </a:pPr>
            <a:r>
              <a:rPr lang="en-US" dirty="0"/>
              <a:t>	so Theorem 1 is essentially saying that the 	propensity score is a balancing score.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6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Proof that the propensity score is a balancing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Show that P[</a:t>
            </a:r>
            <a:r>
              <a:rPr lang="en-US" dirty="0" err="1"/>
              <a:t>X,Z|e</a:t>
            </a:r>
            <a:r>
              <a:rPr lang="en-US" dirty="0"/>
              <a:t>(X)]=P[</a:t>
            </a:r>
            <a:r>
              <a:rPr lang="en-US" dirty="0" err="1"/>
              <a:t>X|e</a:t>
            </a:r>
            <a:r>
              <a:rPr lang="en-US" dirty="0"/>
              <a:t>(X)]P[</a:t>
            </a:r>
            <a:r>
              <a:rPr lang="en-US" dirty="0" err="1"/>
              <a:t>Z|e</a:t>
            </a:r>
            <a:r>
              <a:rPr lang="en-US" dirty="0"/>
              <a:t>(X)] or equivalently, P[Z=1|X,e(X)]=P[Z=1|e(X)].</a:t>
            </a:r>
          </a:p>
          <a:p>
            <a:endParaRPr lang="en-US" dirty="0"/>
          </a:p>
          <a:p>
            <a:r>
              <a:rPr lang="en-US" dirty="0"/>
              <a:t>P[Z=1|X,e(X)]=P[Z=1|X]=e(X), and </a:t>
            </a:r>
          </a:p>
          <a:p>
            <a:r>
              <a:rPr lang="en-US" dirty="0"/>
              <a:t>P[Z=1|e(X)]=E[</a:t>
            </a:r>
            <a:r>
              <a:rPr lang="en-US" dirty="0" err="1"/>
              <a:t>Z|e</a:t>
            </a:r>
            <a:r>
              <a:rPr lang="en-US" dirty="0"/>
              <a:t>(X)]</a:t>
            </a:r>
          </a:p>
          <a:p>
            <a:pPr marL="0" indent="0">
              <a:buNone/>
            </a:pPr>
            <a:r>
              <a:rPr lang="en-US" dirty="0"/>
              <a:t>					=E{E[</a:t>
            </a:r>
            <a:r>
              <a:rPr lang="en-US" dirty="0" err="1"/>
              <a:t>Z|X,e</a:t>
            </a:r>
            <a:r>
              <a:rPr lang="en-US" dirty="0"/>
              <a:t>(X)]|X}</a:t>
            </a:r>
          </a:p>
          <a:p>
            <a:pPr marL="0" indent="0">
              <a:buNone/>
            </a:pPr>
            <a:r>
              <a:rPr lang="en-US" dirty="0"/>
              <a:t>					=E{E[Z|X]|X}</a:t>
            </a:r>
          </a:p>
          <a:p>
            <a:pPr marL="0" indent="0">
              <a:buNone/>
            </a:pPr>
            <a:r>
              <a:rPr lang="en-US" dirty="0"/>
              <a:t>					=E{e(X)|X}</a:t>
            </a:r>
          </a:p>
          <a:p>
            <a:pPr marL="0" indent="0">
              <a:buNone/>
            </a:pPr>
            <a:r>
              <a:rPr lang="en-US" dirty="0"/>
              <a:t>					=e(X).</a:t>
            </a:r>
          </a:p>
          <a:p>
            <a:endParaRPr lang="en-US" dirty="0"/>
          </a:p>
          <a:p>
            <a:r>
              <a:rPr lang="en-US" dirty="0"/>
              <a:t>Therefore, P[Z=1|X,e(X)]=P[Z=1|e(X)], and e(X) is a balancing score.					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59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b(X) is a balancing score, that is, </a:t>
            </a:r>
          </a:p>
          <a:p>
            <a:pPr marL="0" indent="0">
              <a:buNone/>
            </a:pPr>
            <a:r>
              <a:rPr lang="en-US" dirty="0"/>
              <a:t>			P[</a:t>
            </a:r>
            <a:r>
              <a:rPr lang="en-US" dirty="0" err="1"/>
              <a:t>X,Z|b</a:t>
            </a:r>
            <a:r>
              <a:rPr lang="en-US" dirty="0"/>
              <a:t>(X)]=P[</a:t>
            </a:r>
            <a:r>
              <a:rPr lang="en-US" dirty="0" err="1"/>
              <a:t>X|b</a:t>
            </a:r>
            <a:r>
              <a:rPr lang="en-US" dirty="0"/>
              <a:t>(X)]P[</a:t>
            </a:r>
            <a:r>
              <a:rPr lang="en-US" dirty="0" err="1"/>
              <a:t>Z|b</a:t>
            </a:r>
            <a:r>
              <a:rPr lang="en-US" dirty="0"/>
              <a:t>(X)],</a:t>
            </a:r>
          </a:p>
          <a:p>
            <a:pPr marL="0" indent="0">
              <a:buNone/>
            </a:pPr>
            <a:r>
              <a:rPr lang="en-US" dirty="0"/>
              <a:t>if and only if b(X) is finer than e(X) in the sense that e(X)=f[b(X)] for some function f.</a:t>
            </a:r>
          </a:p>
          <a:p>
            <a:endParaRPr lang="en-US" dirty="0"/>
          </a:p>
          <a:p>
            <a:r>
              <a:rPr lang="en-US" dirty="0"/>
              <a:t>This theorem states that the propensity score is the most coarse balancing score.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49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Proof that propensity score is most coarse balancing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“Most coarse balancing score” is equivalent to saying that the propensity score is a function of every balancing score.</a:t>
            </a:r>
          </a:p>
          <a:p>
            <a:r>
              <a:rPr lang="en-US" dirty="0"/>
              <a:t>e(x) more course than b(x) implies that if b(x</a:t>
            </a:r>
            <a:r>
              <a:rPr lang="en-US" baseline="-25000" dirty="0"/>
              <a:t>1</a:t>
            </a:r>
            <a:r>
              <a:rPr lang="en-US" dirty="0"/>
              <a:t>)=b(x</a:t>
            </a:r>
            <a:r>
              <a:rPr lang="en-US" baseline="-25000" dirty="0"/>
              <a:t>2</a:t>
            </a:r>
            <a:r>
              <a:rPr lang="en-US" dirty="0"/>
              <a:t>), then e(x</a:t>
            </a:r>
            <a:r>
              <a:rPr lang="en-US" baseline="-25000" dirty="0"/>
              <a:t>1</a:t>
            </a:r>
            <a:r>
              <a:rPr lang="en-US" dirty="0"/>
              <a:t>)=f[b(x</a:t>
            </a:r>
            <a:r>
              <a:rPr lang="en-US" baseline="-25000" dirty="0"/>
              <a:t>1</a:t>
            </a:r>
            <a:r>
              <a:rPr lang="en-US" dirty="0"/>
              <a:t>)]=f[b(x</a:t>
            </a:r>
            <a:r>
              <a:rPr lang="en-US" baseline="-25000" dirty="0"/>
              <a:t>2</a:t>
            </a:r>
            <a:r>
              <a:rPr lang="en-US" dirty="0"/>
              <a:t>)]=e(x</a:t>
            </a:r>
            <a:r>
              <a:rPr lang="en-US" baseline="-25000" dirty="0"/>
              <a:t>2</a:t>
            </a:r>
            <a:r>
              <a:rPr lang="en-US" dirty="0"/>
              <a:t>) for some f for all x</a:t>
            </a:r>
            <a:r>
              <a:rPr lang="en-US" baseline="-25000" dirty="0"/>
              <a:t>1</a:t>
            </a:r>
            <a:r>
              <a:rPr lang="en-US" dirty="0"/>
              <a:t> and x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Proof by contradiction:</a:t>
            </a:r>
          </a:p>
          <a:p>
            <a:pPr lvl="1"/>
            <a:r>
              <a:rPr lang="en-US" dirty="0"/>
              <a:t>Suppose e(x) is not more course than b(x). This implies that there exists some x</a:t>
            </a:r>
            <a:r>
              <a:rPr lang="en-US" baseline="-25000" dirty="0"/>
              <a:t>1</a:t>
            </a:r>
            <a:r>
              <a:rPr lang="en-US" dirty="0"/>
              <a:t> and x</a:t>
            </a:r>
            <a:r>
              <a:rPr lang="en-US" baseline="-25000" dirty="0"/>
              <a:t>2</a:t>
            </a:r>
            <a:r>
              <a:rPr lang="en-US" dirty="0"/>
              <a:t> such that b(x</a:t>
            </a:r>
            <a:r>
              <a:rPr lang="en-US" baseline="-25000" dirty="0"/>
              <a:t>1</a:t>
            </a:r>
            <a:r>
              <a:rPr lang="en-US" dirty="0"/>
              <a:t>)=b(x</a:t>
            </a:r>
            <a:r>
              <a:rPr lang="en-US" baseline="-25000" dirty="0"/>
              <a:t>2</a:t>
            </a:r>
            <a:r>
              <a:rPr lang="en-US" dirty="0"/>
              <a:t>) and e(x</a:t>
            </a:r>
            <a:r>
              <a:rPr lang="en-US" baseline="-25000" dirty="0"/>
              <a:t>1</a:t>
            </a:r>
            <a:r>
              <a:rPr lang="en-US" dirty="0"/>
              <a:t>)≠e(x</a:t>
            </a:r>
            <a:r>
              <a:rPr lang="en-US" baseline="-25000" dirty="0"/>
              <a:t>2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Therefore, P(Z=1|x</a:t>
            </a:r>
            <a:r>
              <a:rPr lang="en-US" baseline="-25000" dirty="0"/>
              <a:t>1</a:t>
            </a:r>
            <a:r>
              <a:rPr lang="en-US" dirty="0"/>
              <a:t>)≠P(Z=1|x</a:t>
            </a:r>
            <a:r>
              <a:rPr lang="en-US" baseline="-25000" dirty="0"/>
              <a:t>2</a:t>
            </a:r>
            <a:r>
              <a:rPr lang="en-US" dirty="0"/>
              <a:t>), which implies</a:t>
            </a:r>
          </a:p>
          <a:p>
            <a:pPr lvl="1"/>
            <a:r>
              <a:rPr lang="en-US" dirty="0"/>
              <a:t>P[Z=1|x</a:t>
            </a:r>
            <a:r>
              <a:rPr lang="en-US" baseline="-25000" dirty="0"/>
              <a:t>1</a:t>
            </a:r>
            <a:r>
              <a:rPr lang="en-US" dirty="0"/>
              <a:t>,b(x</a:t>
            </a:r>
            <a:r>
              <a:rPr lang="en-US" baseline="-25000" dirty="0"/>
              <a:t>1</a:t>
            </a:r>
            <a:r>
              <a:rPr lang="en-US" dirty="0"/>
              <a:t>)]≠P[Z=1|x</a:t>
            </a:r>
            <a:r>
              <a:rPr lang="en-US" baseline="-25000" dirty="0"/>
              <a:t>2</a:t>
            </a:r>
            <a:r>
              <a:rPr lang="en-US" dirty="0"/>
              <a:t>,b(x</a:t>
            </a:r>
            <a:r>
              <a:rPr lang="en-US" baseline="-25000" dirty="0"/>
              <a:t>2</a:t>
            </a:r>
            <a:r>
              <a:rPr lang="en-US" dirty="0"/>
              <a:t>)], which implies</a:t>
            </a:r>
          </a:p>
          <a:p>
            <a:pPr lvl="1"/>
            <a:r>
              <a:rPr lang="en-US" dirty="0"/>
              <a:t>P[Z=1|b(x</a:t>
            </a:r>
            <a:r>
              <a:rPr lang="en-US" baseline="-25000" dirty="0"/>
              <a:t>1</a:t>
            </a:r>
            <a:r>
              <a:rPr lang="en-US" dirty="0"/>
              <a:t>)]≠P[Z=1|b(x</a:t>
            </a:r>
            <a:r>
              <a:rPr lang="en-US" baseline="-25000" dirty="0"/>
              <a:t>2</a:t>
            </a:r>
            <a:r>
              <a:rPr lang="en-US" dirty="0"/>
              <a:t>)] because Z and X are </a:t>
            </a:r>
            <a:r>
              <a:rPr lang="en-US" dirty="0" err="1"/>
              <a:t>indep</a:t>
            </a:r>
            <a:r>
              <a:rPr lang="en-US" dirty="0"/>
              <a:t>. given balancing score.</a:t>
            </a:r>
          </a:p>
          <a:p>
            <a:pPr lvl="1"/>
            <a:r>
              <a:rPr lang="en-US" dirty="0"/>
              <a:t>But wait, P[Z=1|b(x</a:t>
            </a:r>
            <a:r>
              <a:rPr lang="en-US" baseline="-25000" dirty="0"/>
              <a:t>1</a:t>
            </a:r>
            <a:r>
              <a:rPr lang="en-US" dirty="0"/>
              <a:t>)]=P[Z=1|b(x</a:t>
            </a:r>
            <a:r>
              <a:rPr lang="en-US" baseline="-25000" dirty="0"/>
              <a:t>2</a:t>
            </a:r>
            <a:r>
              <a:rPr lang="en-US" dirty="0"/>
              <a:t>)] because b(x</a:t>
            </a:r>
            <a:r>
              <a:rPr lang="en-US" baseline="-25000" dirty="0"/>
              <a:t>1</a:t>
            </a:r>
            <a:r>
              <a:rPr lang="en-US" dirty="0"/>
              <a:t>)=b(x</a:t>
            </a:r>
            <a:r>
              <a:rPr lang="en-US" baseline="-25000" dirty="0"/>
              <a:t>2</a:t>
            </a:r>
            <a:r>
              <a:rPr lang="en-US" dirty="0"/>
              <a:t>), so Z and X must not be </a:t>
            </a:r>
            <a:r>
              <a:rPr lang="en-US" dirty="0" err="1"/>
              <a:t>indep</a:t>
            </a:r>
            <a:r>
              <a:rPr lang="en-US" dirty="0"/>
              <a:t>. given b(x), so therefore, b(x) cannot be a balancing score.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4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treatment assignment is strongly ignorable given X, then it is strongly ignorable given any balancing score b(X), that is,</a:t>
            </a:r>
          </a:p>
          <a:p>
            <a:pPr marL="457200" lvl="1" indent="0">
              <a:buNone/>
            </a:pPr>
            <a:r>
              <a:rPr lang="en-US" dirty="0"/>
              <a:t>		(Y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0</a:t>
            </a:r>
            <a:r>
              <a:rPr lang="en-US" dirty="0"/>
              <a:t>) independent of Z | X, and </a:t>
            </a:r>
          </a:p>
          <a:p>
            <a:pPr marL="457200" lvl="1" indent="0">
              <a:buNone/>
            </a:pPr>
            <a:r>
              <a:rPr lang="en-US" dirty="0"/>
              <a:t>		0&lt;P(Z=1|X)&lt;1 for all X,</a:t>
            </a:r>
          </a:p>
          <a:p>
            <a:pPr marL="457200" lvl="1" indent="0">
              <a:buNone/>
            </a:pPr>
            <a:r>
              <a:rPr lang="en-US" dirty="0"/>
              <a:t>then </a:t>
            </a:r>
          </a:p>
          <a:p>
            <a:pPr marL="457200" lvl="1" indent="0">
              <a:buNone/>
            </a:pPr>
            <a:r>
              <a:rPr lang="en-US" dirty="0"/>
              <a:t>		(Y</a:t>
            </a:r>
            <a:r>
              <a:rPr lang="en-US" baseline="-25000" dirty="0"/>
              <a:t>1</a:t>
            </a:r>
            <a:r>
              <a:rPr lang="en-US" dirty="0"/>
              <a:t>,Y</a:t>
            </a:r>
            <a:r>
              <a:rPr lang="en-US" baseline="-25000" dirty="0"/>
              <a:t>0</a:t>
            </a:r>
            <a:r>
              <a:rPr lang="en-US" dirty="0"/>
              <a:t>) independent of Z | b(X), and </a:t>
            </a:r>
          </a:p>
          <a:p>
            <a:pPr marL="457200" lvl="1" indent="0">
              <a:buNone/>
            </a:pPr>
            <a:r>
              <a:rPr lang="en-US" dirty="0"/>
              <a:t>		0&lt;P(Z=1|b(X))&lt;1 for all b(X).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means that if adjusting for X removes confounding, then adjusting for the propensity score (which is a balancing score) also removes confounding.</a:t>
            </a:r>
          </a:p>
        </p:txBody>
      </p:sp>
    </p:spTree>
    <p:extLst>
      <p:ext uri="{BB962C8B-B14F-4D97-AF65-F5344CB8AC3E}">
        <p14:creationId xmlns:p14="http://schemas.microsoft.com/office/powerpoint/2010/main" val="31442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2119</Words>
  <Application>Microsoft Macintosh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Office Theme</vt:lpstr>
      <vt:lpstr>Equation</vt:lpstr>
      <vt:lpstr>The central role of the propensity score in observational studies for causal effects</vt:lpstr>
      <vt:lpstr>Rosenbaum and Rubin (1983)</vt:lpstr>
      <vt:lpstr>Balancing Score</vt:lpstr>
      <vt:lpstr>Propensity Score</vt:lpstr>
      <vt:lpstr>Theorem 1</vt:lpstr>
      <vt:lpstr>Proof that the propensity score is a balancing score</vt:lpstr>
      <vt:lpstr>Theorem 2</vt:lpstr>
      <vt:lpstr>Proof that propensity score is most coarse balancing score</vt:lpstr>
      <vt:lpstr>Theorem 3</vt:lpstr>
      <vt:lpstr>Proof of Theorem 3</vt:lpstr>
      <vt:lpstr>Average Treatment Effect (Theorem 4)</vt:lpstr>
      <vt:lpstr>Implications for Adjustment Strategies</vt:lpstr>
      <vt:lpstr>Implications for Adjustment Strategies (continued)</vt:lpstr>
      <vt:lpstr>Implications for Adjustment Strategies (continued)</vt:lpstr>
      <vt:lpstr>Inverse Probability Weighting by Propensity Score (not in RR, 1983)</vt:lpstr>
      <vt:lpstr>Proof that IPW estimate is unbiased estimate of causal effect</vt:lpstr>
      <vt:lpstr>Propensity Score Estimation</vt:lpstr>
      <vt:lpstr>PS with Logistic Regression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central role of the propensity score in observational studies for causal effects</dc:title>
  <dc:creator>Bryan Shepherd</dc:creator>
  <cp:lastModifiedBy>Bryan Shepherd</cp:lastModifiedBy>
  <cp:revision>22</cp:revision>
  <dcterms:created xsi:type="dcterms:W3CDTF">2017-06-29T19:03:10Z</dcterms:created>
  <dcterms:modified xsi:type="dcterms:W3CDTF">2022-02-02T18:31:38Z</dcterms:modified>
</cp:coreProperties>
</file>