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65" r:id="rId4"/>
    <p:sldId id="266" r:id="rId5"/>
    <p:sldId id="267" r:id="rId6"/>
    <p:sldId id="268" r:id="rId7"/>
    <p:sldId id="269" r:id="rId8"/>
    <p:sldId id="270" r:id="rId9"/>
    <p:sldId id="261" r:id="rId10"/>
    <p:sldId id="257" r:id="rId11"/>
    <p:sldId id="260" r:id="rId12"/>
    <p:sldId id="258" r:id="rId13"/>
    <p:sldId id="259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1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8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6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2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0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3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9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6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1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2E39-AA0B-A447-B0FF-F148CAEAD853}" type="datetimeFigureOut">
              <a:rPr lang="en-US" smtClean="0"/>
              <a:t>3/20/18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07735-3D42-3E45-B8D8-DD7AD5090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7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Marginal Structural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Robins, </a:t>
            </a:r>
            <a:r>
              <a:rPr lang="en-US" dirty="0" err="1" smtClean="0"/>
              <a:t>Hernan</a:t>
            </a:r>
            <a:r>
              <a:rPr lang="en-US" dirty="0" smtClean="0"/>
              <a:t>, </a:t>
            </a:r>
            <a:r>
              <a:rPr lang="en-US" dirty="0" err="1" smtClean="0"/>
              <a:t>Brumback</a:t>
            </a:r>
            <a:r>
              <a:rPr lang="en-US" dirty="0" smtClean="0"/>
              <a:t> (2000)</a:t>
            </a:r>
          </a:p>
          <a:p>
            <a:r>
              <a:rPr lang="en-US" dirty="0" err="1" smtClean="0"/>
              <a:t>Hernan</a:t>
            </a:r>
            <a:r>
              <a:rPr lang="en-US" dirty="0" smtClean="0"/>
              <a:t>, </a:t>
            </a:r>
            <a:r>
              <a:rPr lang="en-US" dirty="0" err="1" smtClean="0"/>
              <a:t>Brumback</a:t>
            </a:r>
            <a:r>
              <a:rPr lang="en-US" dirty="0" smtClean="0"/>
              <a:t>, Robins (2000)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12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Structural Model</a:t>
            </a:r>
            <a:endParaRPr lang="en-US" dirty="0"/>
          </a:p>
        </p:txBody>
      </p:sp>
      <p:pic>
        <p:nvPicPr>
          <p:cNvPr id="4" name="Content Placeholder 3" descr="Screenshot 2017-09-14 14.16.1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5499" b="-215499"/>
          <a:stretch>
            <a:fillRect/>
          </a:stretch>
        </p:blipFill>
        <p:spPr>
          <a:xfrm>
            <a:off x="457200" y="-14836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16910" y="3277100"/>
            <a:ext cx="7496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Interpretation of beta1:</a:t>
            </a:r>
          </a:p>
          <a:p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err="1" smtClean="0"/>
              <a:t>exp</a:t>
            </a:r>
            <a:r>
              <a:rPr lang="en-US" sz="2400" dirty="0" smtClean="0"/>
              <a:t>(beta1) is the ratio of the hazard rate for mortality at any time t had all subjects been continuously exposed to </a:t>
            </a:r>
            <a:r>
              <a:rPr lang="en-US" sz="2400" dirty="0" err="1" smtClean="0"/>
              <a:t>zidovudine</a:t>
            </a:r>
            <a:r>
              <a:rPr lang="en-US" sz="2400" dirty="0" smtClean="0"/>
              <a:t> compared with the hazard rate at time t had all subjects remained unexposed, conditional on baseline covariates V.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391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79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Pooled Logistic Regression to Approximate Cox Model and incorporate Time-varying Weights</a:t>
            </a:r>
            <a:endParaRPr lang="en-US" dirty="0"/>
          </a:p>
        </p:txBody>
      </p:sp>
      <p:pic>
        <p:nvPicPr>
          <p:cNvPr id="4" name="Content Placeholder 3" descr="Screenshot 2017-09-14 14.17.4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5971" b="-95971"/>
          <a:stretch>
            <a:fillRect/>
          </a:stretch>
        </p:blipFill>
        <p:spPr>
          <a:xfrm>
            <a:off x="457200" y="1098440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457200" y="4204716"/>
            <a:ext cx="85417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-Pooled logistic regression is simply a discrete hazard model</a:t>
            </a:r>
          </a:p>
          <a:p>
            <a:r>
              <a:rPr lang="en-US" sz="2400" dirty="0" smtClean="0"/>
              <a:t>-Logistic regression only among those who have not yet had the event</a:t>
            </a:r>
          </a:p>
          <a:p>
            <a:r>
              <a:rPr lang="en-US" sz="2400" dirty="0" smtClean="0"/>
              <a:t>-Intercept flexibly modeled by including time in model with splines</a:t>
            </a:r>
          </a:p>
          <a:p>
            <a:r>
              <a:rPr lang="en-US" sz="2400" dirty="0" smtClean="0"/>
              <a:t>-Covariates V are necessary because numerator of stabilized weights included V, but otherwise not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693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Stabilized Treatment Weights</a:t>
            </a:r>
            <a:endParaRPr lang="en-US" dirty="0"/>
          </a:p>
        </p:txBody>
      </p:sp>
      <p:pic>
        <p:nvPicPr>
          <p:cNvPr id="4" name="Content Placeholder 3" descr="Screenshot 2017-09-14 14.16.4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788" b="-447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6278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Stabilized Censoring Weights</a:t>
            </a:r>
            <a:endParaRPr lang="en-US" dirty="0"/>
          </a:p>
        </p:txBody>
      </p:sp>
      <p:pic>
        <p:nvPicPr>
          <p:cNvPr id="4" name="Content Placeholder 3" descr="Screenshot 2017-09-14 14.17.1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905" b="-329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9233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Usually requires breaking up time into discrete intervals (e.g., months or 3-month periods).</a:t>
            </a:r>
          </a:p>
          <a:p>
            <a:r>
              <a:rPr lang="en-US" dirty="0" smtClean="0"/>
              <a:t>Observations are often not measured at each interval, so may require some imputation or last observations carried forward.</a:t>
            </a:r>
          </a:p>
          <a:p>
            <a:r>
              <a:rPr lang="en-US" dirty="0" smtClean="0"/>
              <a:t>Data prep is usually the most time-consuming part.</a:t>
            </a:r>
          </a:p>
          <a:p>
            <a:r>
              <a:rPr lang="en-US" dirty="0" smtClean="0"/>
              <a:t>Within each interval, fit 2 (pooled) logistic regression models for the probability of starting treatment over time</a:t>
            </a:r>
          </a:p>
          <a:p>
            <a:pPr lvl="1"/>
            <a:r>
              <a:rPr lang="en-US" dirty="0" smtClean="0"/>
              <a:t>using baseline covariates </a:t>
            </a:r>
            <a:r>
              <a:rPr lang="en-US" dirty="0" smtClean="0"/>
              <a:t>only (or not) [numerator of SW]</a:t>
            </a:r>
            <a:endParaRPr lang="en-US" dirty="0" smtClean="0"/>
          </a:p>
          <a:p>
            <a:pPr lvl="1"/>
            <a:r>
              <a:rPr lang="en-US" dirty="0" smtClean="0"/>
              <a:t>Using baseline and time-varying </a:t>
            </a:r>
            <a:r>
              <a:rPr lang="en-US" dirty="0" smtClean="0"/>
              <a:t>covariates [</a:t>
            </a:r>
            <a:r>
              <a:rPr lang="en-US" dirty="0" err="1" smtClean="0"/>
              <a:t>denom</a:t>
            </a:r>
            <a:r>
              <a:rPr lang="en-US" dirty="0" smtClean="0"/>
              <a:t> of SW]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08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Within each interval, fit 2 pooled logistic regression models for the probability of being censored</a:t>
            </a:r>
          </a:p>
          <a:p>
            <a:pPr lvl="1"/>
            <a:r>
              <a:rPr lang="en-US" dirty="0" smtClean="0"/>
              <a:t>using baseline covariates </a:t>
            </a:r>
            <a:r>
              <a:rPr lang="en-US" dirty="0" smtClean="0"/>
              <a:t>only (or not)</a:t>
            </a:r>
            <a:endParaRPr lang="en-US" dirty="0" smtClean="0"/>
          </a:p>
          <a:p>
            <a:pPr lvl="1"/>
            <a:r>
              <a:rPr lang="en-US" dirty="0" smtClean="0"/>
              <a:t>Using baseline and time-varying covariates</a:t>
            </a:r>
          </a:p>
          <a:p>
            <a:r>
              <a:rPr lang="en-US" dirty="0" smtClean="0"/>
              <a:t>Compute predicted probability of patient following treatment history they followed thru time t</a:t>
            </a:r>
          </a:p>
          <a:p>
            <a:pPr lvl="1"/>
            <a:r>
              <a:rPr lang="en-US" dirty="0" smtClean="0"/>
              <a:t>Using baseline covariates</a:t>
            </a:r>
          </a:p>
          <a:p>
            <a:pPr lvl="1"/>
            <a:r>
              <a:rPr lang="en-US" dirty="0" smtClean="0"/>
              <a:t>Using baseline and time-varying covariates</a:t>
            </a:r>
          </a:p>
          <a:p>
            <a:r>
              <a:rPr lang="en-US" dirty="0" smtClean="0"/>
              <a:t>Compute predicted probability of patient not being censored by time t</a:t>
            </a:r>
          </a:p>
          <a:p>
            <a:pPr lvl="1"/>
            <a:r>
              <a:rPr lang="en-US" dirty="0" smtClean="0"/>
              <a:t>Using baseline covariates</a:t>
            </a:r>
          </a:p>
          <a:p>
            <a:pPr lvl="1"/>
            <a:r>
              <a:rPr lang="en-US" dirty="0" smtClean="0"/>
              <a:t>Using baseline and time-varying covariates</a:t>
            </a:r>
          </a:p>
        </p:txBody>
      </p:sp>
    </p:spTree>
    <p:extLst>
      <p:ext uri="{BB962C8B-B14F-4D97-AF65-F5344CB8AC3E}">
        <p14:creationId xmlns:p14="http://schemas.microsoft.com/office/powerpoint/2010/main" val="1944052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Multiply probabilities together to create time-varying inverse probability weights.</a:t>
            </a:r>
          </a:p>
          <a:p>
            <a:r>
              <a:rPr lang="en-US" dirty="0" smtClean="0"/>
              <a:t>Weights may need to be </a:t>
            </a:r>
            <a:r>
              <a:rPr lang="en-US" dirty="0" err="1" smtClean="0"/>
              <a:t>windsorized</a:t>
            </a:r>
            <a:r>
              <a:rPr lang="en-US" dirty="0" smtClean="0"/>
              <a:t> </a:t>
            </a:r>
            <a:r>
              <a:rPr lang="en-US" dirty="0" smtClean="0"/>
              <a:t>(truncated) if extreme.</a:t>
            </a:r>
          </a:p>
          <a:p>
            <a:r>
              <a:rPr lang="en-US" dirty="0" smtClean="0"/>
              <a:t>Fit a pooled logistic regression model using time-varying weights.</a:t>
            </a:r>
          </a:p>
          <a:p>
            <a:r>
              <a:rPr lang="en-US" dirty="0" smtClean="0"/>
              <a:t>Time included in the model using flexible functions (e.g., splines)</a:t>
            </a:r>
          </a:p>
          <a:p>
            <a:r>
              <a:rPr lang="en-US" dirty="0" smtClean="0"/>
              <a:t>Variances are estimated using robust standard errors</a:t>
            </a:r>
          </a:p>
          <a:p>
            <a:pPr lvl="1"/>
            <a:r>
              <a:rPr lang="en-US" dirty="0" smtClean="0"/>
              <a:t>i.e., GEE with independence working covariance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5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MSM and Causal Inference in 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sections describe the problem of time-dependent confounding.</a:t>
            </a:r>
          </a:p>
          <a:p>
            <a:r>
              <a:rPr lang="en-US" dirty="0" smtClean="0"/>
              <a:t>Later sections describe MSM.</a:t>
            </a:r>
          </a:p>
          <a:p>
            <a:r>
              <a:rPr lang="en-US" dirty="0" smtClean="0"/>
              <a:t>Outcome of interest is a binary Y at the end of follow-up.</a:t>
            </a:r>
          </a:p>
          <a:p>
            <a:r>
              <a:rPr lang="en-US" dirty="0" smtClean="0"/>
              <a:t>Treatment may change over time.</a:t>
            </a:r>
          </a:p>
          <a:p>
            <a:r>
              <a:rPr lang="en-US" dirty="0" smtClean="0"/>
              <a:t>There are time-dependent confounders.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7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Structural Model</a:t>
            </a:r>
            <a:endParaRPr lang="en-US" dirty="0"/>
          </a:p>
        </p:txBody>
      </p:sp>
      <p:pic>
        <p:nvPicPr>
          <p:cNvPr id="4" name="Content Placeholder 3" descr="Screenshot 2017-09-14 14.55.2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935" b="-129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80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Stabilized Treatment Weights</a:t>
            </a:r>
            <a:endParaRPr lang="en-US" dirty="0"/>
          </a:p>
        </p:txBody>
      </p:sp>
      <p:pic>
        <p:nvPicPr>
          <p:cNvPr id="4" name="Content Placeholder 3" descr="Screenshot 2017-09-14 14.55.3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034" b="-230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08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Estimating Probability of Treatment using time-varying covariates</a:t>
            </a:r>
            <a:endParaRPr lang="en-US" dirty="0"/>
          </a:p>
        </p:txBody>
      </p:sp>
      <p:pic>
        <p:nvPicPr>
          <p:cNvPr id="4" name="Content Placeholder 3" descr="Screenshot 2017-09-14 14.56.0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992" b="-599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7099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Estimating Probability of Treatment</a:t>
            </a:r>
            <a:br>
              <a:rPr lang="en-US" dirty="0" smtClean="0"/>
            </a:br>
            <a:r>
              <a:rPr lang="en-US" dirty="0" smtClean="0"/>
              <a:t>using baseline covariates</a:t>
            </a:r>
            <a:endParaRPr lang="en-US" dirty="0"/>
          </a:p>
        </p:txBody>
      </p:sp>
      <p:pic>
        <p:nvPicPr>
          <p:cNvPr id="4" name="Content Placeholder 3" descr="Screenshot 2017-09-14 14.56.27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424" b="-1194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082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Weights</a:t>
            </a:r>
            <a:endParaRPr lang="en-US" dirty="0"/>
          </a:p>
        </p:txBody>
      </p:sp>
      <p:pic>
        <p:nvPicPr>
          <p:cNvPr id="4" name="Content Placeholder 3" descr="Screenshot 2017-09-14 14.56.4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355" b="-253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52137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Censoring Weights</a:t>
            </a:r>
            <a:endParaRPr lang="en-US" dirty="0"/>
          </a:p>
        </p:txBody>
      </p:sp>
      <p:pic>
        <p:nvPicPr>
          <p:cNvPr id="4" name="Content Placeholder 3" descr="Screenshot 2017-09-14 14.57.1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114" b="-231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445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MSM among HIV+ MSM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zidovudine</a:t>
            </a:r>
            <a:r>
              <a:rPr lang="en-US" dirty="0" smtClean="0"/>
              <a:t> on mortality</a:t>
            </a:r>
          </a:p>
          <a:p>
            <a:r>
              <a:rPr lang="en-US" dirty="0" smtClean="0"/>
              <a:t>Time to event analysis</a:t>
            </a:r>
          </a:p>
          <a:p>
            <a:r>
              <a:rPr lang="en-US" dirty="0" smtClean="0"/>
              <a:t>Time-varying confounders</a:t>
            </a:r>
          </a:p>
          <a:p>
            <a:r>
              <a:rPr lang="en-US" dirty="0" smtClean="0"/>
              <a:t>Once someone starts </a:t>
            </a:r>
            <a:r>
              <a:rPr lang="en-US" dirty="0" err="1" smtClean="0"/>
              <a:t>zidovudine</a:t>
            </a:r>
            <a:r>
              <a:rPr lang="en-US" dirty="0" smtClean="0"/>
              <a:t>, they’re assumed to stay on it for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8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40414</TotalTime>
  <Words>450</Words>
  <Application>Microsoft Macintosh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Marginal Structural Models</vt:lpstr>
      <vt:lpstr>MSM and Causal Inference in Epidemiology</vt:lpstr>
      <vt:lpstr>Marginal Structural Model</vt:lpstr>
      <vt:lpstr>Stabilized Treatment Weights</vt:lpstr>
      <vt:lpstr>Estimating Probability of Treatment using time-varying covariates</vt:lpstr>
      <vt:lpstr>Estimating Probability of Treatment using baseline covariates</vt:lpstr>
      <vt:lpstr>Treatment Weights</vt:lpstr>
      <vt:lpstr>Censoring Weights</vt:lpstr>
      <vt:lpstr>MSM among HIV+ MSM</vt:lpstr>
      <vt:lpstr>Marginal Structural Model</vt:lpstr>
      <vt:lpstr>Pooled Logistic Regression to Approximate Cox Model and incorporate Time-varying Weights</vt:lpstr>
      <vt:lpstr>Stabilized Treatment Weights</vt:lpstr>
      <vt:lpstr>Stabilized Censoring Weights</vt:lpstr>
      <vt:lpstr>In practice</vt:lpstr>
      <vt:lpstr>In practice (2)</vt:lpstr>
      <vt:lpstr>In practice (3)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Marginal Structural Models</dc:title>
  <dc:creator>Bryan Shepherd</dc:creator>
  <cp:lastModifiedBy>Bryan Shepherd</cp:lastModifiedBy>
  <cp:revision>9</cp:revision>
  <dcterms:created xsi:type="dcterms:W3CDTF">2017-09-14T19:10:47Z</dcterms:created>
  <dcterms:modified xsi:type="dcterms:W3CDTF">2018-04-17T13:33:23Z</dcterms:modified>
</cp:coreProperties>
</file>