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5" r:id="rId4"/>
    <p:sldId id="266" r:id="rId5"/>
    <p:sldId id="267" r:id="rId6"/>
    <p:sldId id="268" r:id="rId7"/>
    <p:sldId id="269" r:id="rId8"/>
    <p:sldId id="280" r:id="rId9"/>
    <p:sldId id="270" r:id="rId10"/>
    <p:sldId id="281" r:id="rId11"/>
    <p:sldId id="271" r:id="rId12"/>
    <p:sldId id="272" r:id="rId13"/>
    <p:sldId id="273" r:id="rId14"/>
    <p:sldId id="274" r:id="rId15"/>
    <p:sldId id="275" r:id="rId16"/>
    <p:sldId id="277" r:id="rId17"/>
    <p:sldId id="278" r:id="rId18"/>
    <p:sldId id="276" r:id="rId19"/>
    <p:sldId id="282" r:id="rId20"/>
    <p:sldId id="284" r:id="rId21"/>
    <p:sldId id="289" r:id="rId22"/>
    <p:sldId id="290" r:id="rId23"/>
    <p:sldId id="302" r:id="rId24"/>
    <p:sldId id="303" r:id="rId25"/>
    <p:sldId id="304" r:id="rId26"/>
    <p:sldId id="305" r:id="rId27"/>
    <p:sldId id="306" r:id="rId28"/>
    <p:sldId id="307" r:id="rId29"/>
    <p:sldId id="287" r:id="rId30"/>
    <p:sldId id="291" r:id="rId31"/>
    <p:sldId id="292" r:id="rId32"/>
    <p:sldId id="293" r:id="rId33"/>
    <p:sldId id="294" r:id="rId34"/>
    <p:sldId id="295" r:id="rId35"/>
    <p:sldId id="286" r:id="rId36"/>
    <p:sldId id="308" r:id="rId37"/>
    <p:sldId id="309" r:id="rId38"/>
    <p:sldId id="310" r:id="rId39"/>
    <p:sldId id="311" r:id="rId40"/>
    <p:sldId id="312"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290"/>
  </p:normalViewPr>
  <p:slideViewPr>
    <p:cSldViewPr snapToGrid="0" snapToObjects="1">
      <p:cViewPr>
        <p:scale>
          <a:sx n="123" d="100"/>
          <a:sy n="123" d="100"/>
        </p:scale>
        <p:origin x="1520" y="2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 Id="rId4"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2749B46-1860-1B4B-8A52-5E3ABC6B515F}" type="datetimeFigureOut">
              <a:rPr lang="en-US" smtClean="0"/>
              <a:t>2/10/20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A9B2F-D4ED-3042-B34C-EE7C91BC93ED}" type="slidenum">
              <a:rPr lang="en-US" smtClean="0"/>
              <a:t>‹#›</a:t>
            </a:fld>
            <a:endParaRPr lang="en-US"/>
          </a:p>
        </p:txBody>
      </p:sp>
    </p:spTree>
    <p:extLst>
      <p:ext uri="{BB962C8B-B14F-4D97-AF65-F5344CB8AC3E}">
        <p14:creationId xmlns:p14="http://schemas.microsoft.com/office/powerpoint/2010/main" val="1315995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749B46-1860-1B4B-8A52-5E3ABC6B515F}" type="datetimeFigureOut">
              <a:rPr lang="en-US" smtClean="0"/>
              <a:t>2/10/20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A9B2F-D4ED-3042-B34C-EE7C91BC93ED}" type="slidenum">
              <a:rPr lang="en-US" smtClean="0"/>
              <a:t>‹#›</a:t>
            </a:fld>
            <a:endParaRPr lang="en-US"/>
          </a:p>
        </p:txBody>
      </p:sp>
    </p:spTree>
    <p:extLst>
      <p:ext uri="{BB962C8B-B14F-4D97-AF65-F5344CB8AC3E}">
        <p14:creationId xmlns:p14="http://schemas.microsoft.com/office/powerpoint/2010/main" val="895066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749B46-1860-1B4B-8A52-5E3ABC6B515F}" type="datetimeFigureOut">
              <a:rPr lang="en-US" smtClean="0"/>
              <a:t>2/10/20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A9B2F-D4ED-3042-B34C-EE7C91BC93ED}" type="slidenum">
              <a:rPr lang="en-US" smtClean="0"/>
              <a:t>‹#›</a:t>
            </a:fld>
            <a:endParaRPr lang="en-US"/>
          </a:p>
        </p:txBody>
      </p:sp>
    </p:spTree>
    <p:extLst>
      <p:ext uri="{BB962C8B-B14F-4D97-AF65-F5344CB8AC3E}">
        <p14:creationId xmlns:p14="http://schemas.microsoft.com/office/powerpoint/2010/main" val="3977766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749B46-1860-1B4B-8A52-5E3ABC6B515F}" type="datetimeFigureOut">
              <a:rPr lang="en-US" smtClean="0"/>
              <a:t>2/10/20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A9B2F-D4ED-3042-B34C-EE7C91BC93ED}" type="slidenum">
              <a:rPr lang="en-US" smtClean="0"/>
              <a:t>‹#›</a:t>
            </a:fld>
            <a:endParaRPr lang="en-US"/>
          </a:p>
        </p:txBody>
      </p:sp>
    </p:spTree>
    <p:extLst>
      <p:ext uri="{BB962C8B-B14F-4D97-AF65-F5344CB8AC3E}">
        <p14:creationId xmlns:p14="http://schemas.microsoft.com/office/powerpoint/2010/main" val="2875857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749B46-1860-1B4B-8A52-5E3ABC6B515F}" type="datetimeFigureOut">
              <a:rPr lang="en-US" smtClean="0"/>
              <a:t>2/10/20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A9B2F-D4ED-3042-B34C-EE7C91BC93ED}" type="slidenum">
              <a:rPr lang="en-US" smtClean="0"/>
              <a:t>‹#›</a:t>
            </a:fld>
            <a:endParaRPr lang="en-US"/>
          </a:p>
        </p:txBody>
      </p:sp>
    </p:spTree>
    <p:extLst>
      <p:ext uri="{BB962C8B-B14F-4D97-AF65-F5344CB8AC3E}">
        <p14:creationId xmlns:p14="http://schemas.microsoft.com/office/powerpoint/2010/main" val="3819068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2749B46-1860-1B4B-8A52-5E3ABC6B515F}" type="datetimeFigureOut">
              <a:rPr lang="en-US" smtClean="0"/>
              <a:t>2/10/20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9A9B2F-D4ED-3042-B34C-EE7C91BC93ED}" type="slidenum">
              <a:rPr lang="en-US" smtClean="0"/>
              <a:t>‹#›</a:t>
            </a:fld>
            <a:endParaRPr lang="en-US"/>
          </a:p>
        </p:txBody>
      </p:sp>
    </p:spTree>
    <p:extLst>
      <p:ext uri="{BB962C8B-B14F-4D97-AF65-F5344CB8AC3E}">
        <p14:creationId xmlns:p14="http://schemas.microsoft.com/office/powerpoint/2010/main" val="1214732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749B46-1860-1B4B-8A52-5E3ABC6B515F}" type="datetimeFigureOut">
              <a:rPr lang="en-US" smtClean="0"/>
              <a:t>2/10/20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9A9B2F-D4ED-3042-B34C-EE7C91BC93ED}" type="slidenum">
              <a:rPr lang="en-US" smtClean="0"/>
              <a:t>‹#›</a:t>
            </a:fld>
            <a:endParaRPr lang="en-US"/>
          </a:p>
        </p:txBody>
      </p:sp>
    </p:spTree>
    <p:extLst>
      <p:ext uri="{BB962C8B-B14F-4D97-AF65-F5344CB8AC3E}">
        <p14:creationId xmlns:p14="http://schemas.microsoft.com/office/powerpoint/2010/main" val="955763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2749B46-1860-1B4B-8A52-5E3ABC6B515F}" type="datetimeFigureOut">
              <a:rPr lang="en-US" smtClean="0"/>
              <a:t>2/10/20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9A9B2F-D4ED-3042-B34C-EE7C91BC93ED}" type="slidenum">
              <a:rPr lang="en-US" smtClean="0"/>
              <a:t>‹#›</a:t>
            </a:fld>
            <a:endParaRPr lang="en-US"/>
          </a:p>
        </p:txBody>
      </p:sp>
    </p:spTree>
    <p:extLst>
      <p:ext uri="{BB962C8B-B14F-4D97-AF65-F5344CB8AC3E}">
        <p14:creationId xmlns:p14="http://schemas.microsoft.com/office/powerpoint/2010/main" val="216938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749B46-1860-1B4B-8A52-5E3ABC6B515F}" type="datetimeFigureOut">
              <a:rPr lang="en-US" smtClean="0"/>
              <a:t>2/10/20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9A9B2F-D4ED-3042-B34C-EE7C91BC93ED}" type="slidenum">
              <a:rPr lang="en-US" smtClean="0"/>
              <a:t>‹#›</a:t>
            </a:fld>
            <a:endParaRPr lang="en-US"/>
          </a:p>
        </p:txBody>
      </p:sp>
    </p:spTree>
    <p:extLst>
      <p:ext uri="{BB962C8B-B14F-4D97-AF65-F5344CB8AC3E}">
        <p14:creationId xmlns:p14="http://schemas.microsoft.com/office/powerpoint/2010/main" val="1416793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749B46-1860-1B4B-8A52-5E3ABC6B515F}" type="datetimeFigureOut">
              <a:rPr lang="en-US" smtClean="0"/>
              <a:t>2/10/20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9A9B2F-D4ED-3042-B34C-EE7C91BC93ED}" type="slidenum">
              <a:rPr lang="en-US" smtClean="0"/>
              <a:t>‹#›</a:t>
            </a:fld>
            <a:endParaRPr lang="en-US"/>
          </a:p>
        </p:txBody>
      </p:sp>
    </p:spTree>
    <p:extLst>
      <p:ext uri="{BB962C8B-B14F-4D97-AF65-F5344CB8AC3E}">
        <p14:creationId xmlns:p14="http://schemas.microsoft.com/office/powerpoint/2010/main" val="3446404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749B46-1860-1B4B-8A52-5E3ABC6B515F}" type="datetimeFigureOut">
              <a:rPr lang="en-US" smtClean="0"/>
              <a:t>2/10/20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9A9B2F-D4ED-3042-B34C-EE7C91BC93ED}" type="slidenum">
              <a:rPr lang="en-US" smtClean="0"/>
              <a:t>‹#›</a:t>
            </a:fld>
            <a:endParaRPr lang="en-US"/>
          </a:p>
        </p:txBody>
      </p:sp>
    </p:spTree>
    <p:extLst>
      <p:ext uri="{BB962C8B-B14F-4D97-AF65-F5344CB8AC3E}">
        <p14:creationId xmlns:p14="http://schemas.microsoft.com/office/powerpoint/2010/main" val="1237062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749B46-1860-1B4B-8A52-5E3ABC6B515F}" type="datetimeFigureOut">
              <a:rPr lang="en-US" smtClean="0"/>
              <a:t>2/10/20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9A9B2F-D4ED-3042-B34C-EE7C91BC93ED}" type="slidenum">
              <a:rPr lang="en-US" smtClean="0"/>
              <a:t>‹#›</a:t>
            </a:fld>
            <a:endParaRPr lang="en-US"/>
          </a:p>
        </p:txBody>
      </p:sp>
    </p:spTree>
    <p:extLst>
      <p:ext uri="{BB962C8B-B14F-4D97-AF65-F5344CB8AC3E}">
        <p14:creationId xmlns:p14="http://schemas.microsoft.com/office/powerpoint/2010/main" val="3130312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10" Type="http://schemas.openxmlformats.org/officeDocument/2006/relationships/image" Target="../media/image4.wmf"/><Relationship Id="rId4" Type="http://schemas.openxmlformats.org/officeDocument/2006/relationships/image" Target="../media/image1.emf"/><Relationship Id="rId9" Type="http://schemas.openxmlformats.org/officeDocument/2006/relationships/oleObject" Target="../embeddings/oleObject4.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Mediation Analyses</a:t>
            </a:r>
          </a:p>
        </p:txBody>
      </p:sp>
      <p:sp>
        <p:nvSpPr>
          <p:cNvPr id="3" name="Subtitle 2"/>
          <p:cNvSpPr>
            <a:spLocks noGrp="1"/>
          </p:cNvSpPr>
          <p:nvPr>
            <p:ph type="subTitle" idx="1"/>
          </p:nvPr>
        </p:nvSpPr>
        <p:spPr/>
        <p:txBody>
          <a:bodyPr>
            <a:normAutofit/>
          </a:bodyPr>
          <a:lstStyle/>
          <a:p>
            <a:r>
              <a:rPr lang="en-US" dirty="0" err="1"/>
              <a:t>VanderWeele</a:t>
            </a:r>
            <a:r>
              <a:rPr lang="en-US" dirty="0"/>
              <a:t> TJ (2015), </a:t>
            </a:r>
          </a:p>
          <a:p>
            <a:r>
              <a:rPr lang="en-US" dirty="0"/>
              <a:t>Pearl J (2001) </a:t>
            </a:r>
          </a:p>
        </p:txBody>
      </p:sp>
    </p:spTree>
    <p:extLst>
      <p:ext uri="{BB962C8B-B14F-4D97-AF65-F5344CB8AC3E}">
        <p14:creationId xmlns:p14="http://schemas.microsoft.com/office/powerpoint/2010/main" val="2976557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072"/>
            <a:ext cx="8229600" cy="1143000"/>
          </a:xfrm>
        </p:spPr>
        <p:txBody>
          <a:bodyPr>
            <a:normAutofit fontScale="90000"/>
          </a:bodyPr>
          <a:lstStyle/>
          <a:p>
            <a:r>
              <a:rPr lang="en-US" sz="3600" dirty="0"/>
              <a:t>Assumptions to Identify Natural Direct and Indirect Effects</a:t>
            </a:r>
          </a:p>
        </p:txBody>
      </p:sp>
      <p:sp>
        <p:nvSpPr>
          <p:cNvPr id="3" name="Content Placeholder 2"/>
          <p:cNvSpPr>
            <a:spLocks noGrp="1"/>
          </p:cNvSpPr>
          <p:nvPr>
            <p:ph idx="1"/>
          </p:nvPr>
        </p:nvSpPr>
        <p:spPr>
          <a:xfrm>
            <a:off x="457200" y="837404"/>
            <a:ext cx="8376302" cy="3235237"/>
          </a:xfrm>
        </p:spPr>
        <p:txBody>
          <a:bodyPr>
            <a:normAutofit fontScale="70000" lnSpcReduction="20000"/>
          </a:bodyPr>
          <a:lstStyle/>
          <a:p>
            <a:r>
              <a:rPr lang="en-US" dirty="0"/>
              <a:t>Y(</a:t>
            </a:r>
            <a:r>
              <a:rPr lang="en-US" dirty="0" err="1"/>
              <a:t>x,m</a:t>
            </a:r>
            <a:r>
              <a:rPr lang="en-US" dirty="0"/>
              <a:t>) </a:t>
            </a:r>
            <a:r>
              <a:rPr lang="en-US" dirty="0" err="1"/>
              <a:t>ind.</a:t>
            </a:r>
            <a:r>
              <a:rPr lang="en-US" dirty="0"/>
              <a:t> X | Z							(A1)</a:t>
            </a:r>
          </a:p>
          <a:p>
            <a:pPr lvl="1"/>
            <a:r>
              <a:rPr lang="en-US" dirty="0"/>
              <a:t>No confounders of the exposure-outcome relationship</a:t>
            </a:r>
          </a:p>
          <a:p>
            <a:r>
              <a:rPr lang="en-US" dirty="0"/>
              <a:t>Y(</a:t>
            </a:r>
            <a:r>
              <a:rPr lang="en-US" dirty="0" err="1"/>
              <a:t>x,m</a:t>
            </a:r>
            <a:r>
              <a:rPr lang="en-US" dirty="0"/>
              <a:t>) </a:t>
            </a:r>
            <a:r>
              <a:rPr lang="en-US" dirty="0" err="1"/>
              <a:t>ind.</a:t>
            </a:r>
            <a:r>
              <a:rPr lang="en-US" dirty="0"/>
              <a:t> M | X, Z						(A2) </a:t>
            </a:r>
          </a:p>
          <a:p>
            <a:pPr lvl="1"/>
            <a:r>
              <a:rPr lang="en-US" dirty="0"/>
              <a:t>No confounders of the mediator-outcome relationship</a:t>
            </a:r>
          </a:p>
          <a:p>
            <a:r>
              <a:rPr lang="en-US" dirty="0"/>
              <a:t>M(x) </a:t>
            </a:r>
            <a:r>
              <a:rPr lang="en-US" dirty="0" err="1"/>
              <a:t>ind.</a:t>
            </a:r>
            <a:r>
              <a:rPr lang="en-US" dirty="0"/>
              <a:t> X | Z							(A3) </a:t>
            </a:r>
          </a:p>
          <a:p>
            <a:pPr lvl="1"/>
            <a:r>
              <a:rPr lang="en-US" dirty="0"/>
              <a:t>No confounders of the exposure-mediator relationship</a:t>
            </a:r>
          </a:p>
          <a:p>
            <a:r>
              <a:rPr lang="en-US" dirty="0"/>
              <a:t>Y(</a:t>
            </a:r>
            <a:r>
              <a:rPr lang="en-US" dirty="0" err="1"/>
              <a:t>x,m</a:t>
            </a:r>
            <a:r>
              <a:rPr lang="en-US" dirty="0"/>
              <a:t>) </a:t>
            </a:r>
            <a:r>
              <a:rPr lang="en-US" dirty="0" err="1"/>
              <a:t>ind.</a:t>
            </a:r>
            <a:r>
              <a:rPr lang="en-US" dirty="0"/>
              <a:t> M(x*) | X, Z			 		(A4) </a:t>
            </a:r>
          </a:p>
          <a:p>
            <a:pPr lvl="1"/>
            <a:r>
              <a:rPr lang="en-US" dirty="0"/>
              <a:t>A2 + A4 </a:t>
            </a:r>
            <a:r>
              <a:rPr lang="en-US" dirty="0">
                <a:sym typeface="Wingdings"/>
              </a:rPr>
              <a:t></a:t>
            </a:r>
            <a:r>
              <a:rPr lang="en-US" dirty="0"/>
              <a:t> there is no variable affected by X that affects both M and Y</a:t>
            </a:r>
          </a:p>
          <a:p>
            <a:pPr lvl="1"/>
            <a:endParaRPr lang="en-US" dirty="0"/>
          </a:p>
          <a:p>
            <a:r>
              <a:rPr lang="en-US" dirty="0"/>
              <a:t>Z contains Z</a:t>
            </a:r>
            <a:r>
              <a:rPr lang="en-US" baseline="-25000" dirty="0"/>
              <a:t>1</a:t>
            </a:r>
            <a:r>
              <a:rPr lang="en-US" dirty="0"/>
              <a:t>,Z</a:t>
            </a:r>
            <a:r>
              <a:rPr lang="en-US" baseline="-25000" dirty="0"/>
              <a:t>2</a:t>
            </a:r>
            <a:r>
              <a:rPr lang="en-US" dirty="0"/>
              <a:t>, and Z</a:t>
            </a:r>
            <a:r>
              <a:rPr lang="en-US" baseline="-25000" dirty="0"/>
              <a:t>3</a:t>
            </a:r>
            <a:r>
              <a:rPr lang="en-US" dirty="0"/>
              <a:t>, and there is no variable Z</a:t>
            </a:r>
            <a:r>
              <a:rPr lang="en-US" baseline="-25000" dirty="0"/>
              <a:t>4</a:t>
            </a:r>
            <a:r>
              <a:rPr lang="en-US" dirty="0"/>
              <a:t>.</a:t>
            </a:r>
          </a:p>
        </p:txBody>
      </p:sp>
      <p:grpSp>
        <p:nvGrpSpPr>
          <p:cNvPr id="45" name="Group 44"/>
          <p:cNvGrpSpPr/>
          <p:nvPr/>
        </p:nvGrpSpPr>
        <p:grpSpPr>
          <a:xfrm>
            <a:off x="2394549" y="4156384"/>
            <a:ext cx="4224717" cy="2632015"/>
            <a:chOff x="2394549" y="4072642"/>
            <a:chExt cx="4224717" cy="2632015"/>
          </a:xfrm>
        </p:grpSpPr>
        <p:grpSp>
          <p:nvGrpSpPr>
            <p:cNvPr id="4" name="Group 3"/>
            <p:cNvGrpSpPr/>
            <p:nvPr/>
          </p:nvGrpSpPr>
          <p:grpSpPr>
            <a:xfrm>
              <a:off x="2394549" y="4072642"/>
              <a:ext cx="4224717" cy="2108795"/>
              <a:chOff x="2394549" y="3681846"/>
              <a:chExt cx="4224717" cy="2108795"/>
            </a:xfrm>
          </p:grpSpPr>
          <p:grpSp>
            <p:nvGrpSpPr>
              <p:cNvPr id="5" name="Group 4"/>
              <p:cNvGrpSpPr/>
              <p:nvPr/>
            </p:nvGrpSpPr>
            <p:grpSpPr>
              <a:xfrm>
                <a:off x="2394549" y="3681846"/>
                <a:ext cx="4224717" cy="2108795"/>
                <a:chOff x="2394549" y="3681846"/>
                <a:chExt cx="4224717" cy="2108795"/>
              </a:xfrm>
            </p:grpSpPr>
            <p:grpSp>
              <p:nvGrpSpPr>
                <p:cNvPr id="8" name="Group 7"/>
                <p:cNvGrpSpPr/>
                <p:nvPr/>
              </p:nvGrpSpPr>
              <p:grpSpPr>
                <a:xfrm>
                  <a:off x="2394549" y="3681846"/>
                  <a:ext cx="4224717" cy="2108795"/>
                  <a:chOff x="2394549" y="4117236"/>
                  <a:chExt cx="4224717" cy="2108795"/>
                </a:xfrm>
              </p:grpSpPr>
              <p:grpSp>
                <p:nvGrpSpPr>
                  <p:cNvPr id="10" name="Group 9"/>
                  <p:cNvGrpSpPr/>
                  <p:nvPr/>
                </p:nvGrpSpPr>
                <p:grpSpPr>
                  <a:xfrm>
                    <a:off x="2394549" y="4117236"/>
                    <a:ext cx="4224717" cy="997749"/>
                    <a:chOff x="1096734" y="4521989"/>
                    <a:chExt cx="4224717" cy="997749"/>
                  </a:xfrm>
                </p:grpSpPr>
                <p:sp>
                  <p:nvSpPr>
                    <p:cNvPr id="14" name="TextBox 13"/>
                    <p:cNvSpPr txBox="1"/>
                    <p:nvPr/>
                  </p:nvSpPr>
                  <p:spPr>
                    <a:xfrm>
                      <a:off x="1096734" y="4982561"/>
                      <a:ext cx="444023" cy="523220"/>
                    </a:xfrm>
                    <a:prstGeom prst="rect">
                      <a:avLst/>
                    </a:prstGeom>
                    <a:noFill/>
                  </p:spPr>
                  <p:txBody>
                    <a:bodyPr wrap="square" rtlCol="0">
                      <a:spAutoFit/>
                    </a:bodyPr>
                    <a:lstStyle/>
                    <a:p>
                      <a:r>
                        <a:rPr lang="en-US" sz="2800" dirty="0"/>
                        <a:t>X</a:t>
                      </a:r>
                    </a:p>
                  </p:txBody>
                </p:sp>
                <p:sp>
                  <p:nvSpPr>
                    <p:cNvPr id="15" name="TextBox 14"/>
                    <p:cNvSpPr txBox="1"/>
                    <p:nvPr/>
                  </p:nvSpPr>
                  <p:spPr>
                    <a:xfrm>
                      <a:off x="2937686" y="4996518"/>
                      <a:ext cx="444023" cy="523220"/>
                    </a:xfrm>
                    <a:prstGeom prst="rect">
                      <a:avLst/>
                    </a:prstGeom>
                    <a:noFill/>
                  </p:spPr>
                  <p:txBody>
                    <a:bodyPr wrap="square" rtlCol="0">
                      <a:spAutoFit/>
                    </a:bodyPr>
                    <a:lstStyle/>
                    <a:p>
                      <a:r>
                        <a:rPr lang="en-US" sz="2800" dirty="0"/>
                        <a:t>M</a:t>
                      </a:r>
                    </a:p>
                  </p:txBody>
                </p:sp>
                <p:sp>
                  <p:nvSpPr>
                    <p:cNvPr id="16" name="TextBox 15"/>
                    <p:cNvSpPr txBox="1"/>
                    <p:nvPr/>
                  </p:nvSpPr>
                  <p:spPr>
                    <a:xfrm>
                      <a:off x="4877428" y="4996518"/>
                      <a:ext cx="444023" cy="523220"/>
                    </a:xfrm>
                    <a:prstGeom prst="rect">
                      <a:avLst/>
                    </a:prstGeom>
                    <a:noFill/>
                  </p:spPr>
                  <p:txBody>
                    <a:bodyPr wrap="square" rtlCol="0">
                      <a:spAutoFit/>
                    </a:bodyPr>
                    <a:lstStyle/>
                    <a:p>
                      <a:r>
                        <a:rPr lang="en-US" sz="2800" dirty="0"/>
                        <a:t>Y</a:t>
                      </a:r>
                    </a:p>
                  </p:txBody>
                </p:sp>
                <p:cxnSp>
                  <p:nvCxnSpPr>
                    <p:cNvPr id="17" name="Straight Arrow Connector 16"/>
                    <p:cNvCxnSpPr>
                      <a:stCxn id="14" idx="3"/>
                      <a:endCxn id="15" idx="1"/>
                    </p:cNvCxnSpPr>
                    <p:nvPr/>
                  </p:nvCxnSpPr>
                  <p:spPr>
                    <a:xfrm>
                      <a:off x="1540757" y="5244171"/>
                      <a:ext cx="1396929" cy="1395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3424679" y="5267392"/>
                      <a:ext cx="1452749"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1484936" y="4521989"/>
                      <a:ext cx="3413261" cy="544316"/>
                    </a:xfrm>
                    <a:custGeom>
                      <a:avLst/>
                      <a:gdLst>
                        <a:gd name="connsiteX0" fmla="*/ 0 w 3558520"/>
                        <a:gd name="connsiteY0" fmla="*/ 711794 h 711794"/>
                        <a:gd name="connsiteX1" fmla="*/ 1828102 w 3558520"/>
                        <a:gd name="connsiteY1" fmla="*/ 0 h 711794"/>
                        <a:gd name="connsiteX2" fmla="*/ 3558520 w 3558520"/>
                        <a:gd name="connsiteY2" fmla="*/ 711794 h 711794"/>
                        <a:gd name="connsiteX3" fmla="*/ 3558520 w 3558520"/>
                        <a:gd name="connsiteY3" fmla="*/ 711794 h 711794"/>
                      </a:gdLst>
                      <a:ahLst/>
                      <a:cxnLst>
                        <a:cxn ang="0">
                          <a:pos x="connsiteX0" y="connsiteY0"/>
                        </a:cxn>
                        <a:cxn ang="0">
                          <a:pos x="connsiteX1" y="connsiteY1"/>
                        </a:cxn>
                        <a:cxn ang="0">
                          <a:pos x="connsiteX2" y="connsiteY2"/>
                        </a:cxn>
                        <a:cxn ang="0">
                          <a:pos x="connsiteX3" y="connsiteY3"/>
                        </a:cxn>
                      </a:cxnLst>
                      <a:rect l="l" t="t" r="r" b="b"/>
                      <a:pathLst>
                        <a:path w="3558520" h="711794">
                          <a:moveTo>
                            <a:pt x="0" y="711794"/>
                          </a:moveTo>
                          <a:cubicBezTo>
                            <a:pt x="617507" y="355897"/>
                            <a:pt x="1235015" y="0"/>
                            <a:pt x="1828102" y="0"/>
                          </a:cubicBezTo>
                          <a:cubicBezTo>
                            <a:pt x="2421189" y="0"/>
                            <a:pt x="3558520" y="711794"/>
                            <a:pt x="3558520" y="711794"/>
                          </a:cubicBezTo>
                          <a:lnTo>
                            <a:pt x="3558520" y="711794"/>
                          </a:lnTo>
                        </a:path>
                      </a:pathLst>
                    </a:cu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11" name="TextBox 10"/>
                  <p:cNvSpPr txBox="1"/>
                  <p:nvPr/>
                </p:nvSpPr>
                <p:spPr>
                  <a:xfrm>
                    <a:off x="4562830" y="5702811"/>
                    <a:ext cx="486993" cy="523220"/>
                  </a:xfrm>
                  <a:prstGeom prst="rect">
                    <a:avLst/>
                  </a:prstGeom>
                  <a:noFill/>
                </p:spPr>
                <p:txBody>
                  <a:bodyPr wrap="square" rtlCol="0">
                    <a:spAutoFit/>
                  </a:bodyPr>
                  <a:lstStyle/>
                  <a:p>
                    <a:r>
                      <a:rPr lang="en-US" sz="2800" dirty="0">
                        <a:solidFill>
                          <a:srgbClr val="FF0000"/>
                        </a:solidFill>
                      </a:rPr>
                      <a:t>Z</a:t>
                    </a:r>
                    <a:r>
                      <a:rPr lang="en-US" sz="2800" baseline="-25000" dirty="0">
                        <a:solidFill>
                          <a:srgbClr val="FF0000"/>
                        </a:solidFill>
                      </a:rPr>
                      <a:t>4</a:t>
                    </a:r>
                  </a:p>
                </p:txBody>
              </p:sp>
              <p:cxnSp>
                <p:nvCxnSpPr>
                  <p:cNvPr id="12" name="Straight Arrow Connector 11"/>
                  <p:cNvCxnSpPr/>
                  <p:nvPr/>
                </p:nvCxnSpPr>
                <p:spPr>
                  <a:xfrm flipV="1">
                    <a:off x="5540127" y="4971334"/>
                    <a:ext cx="635116" cy="35263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H="1" flipV="1">
                    <a:off x="2782753" y="4971334"/>
                    <a:ext cx="1728208" cy="1018837"/>
                  </a:xfrm>
                  <a:prstGeom prst="straightConnector1">
                    <a:avLst/>
                  </a:prstGeom>
                  <a:ln>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cxnSp>
            </p:grpSp>
            <p:cxnSp>
              <p:nvCxnSpPr>
                <p:cNvPr id="9" name="Straight Arrow Connector 8"/>
                <p:cNvCxnSpPr>
                  <a:stCxn id="11" idx="3"/>
                </p:cNvCxnSpPr>
                <p:nvPr/>
              </p:nvCxnSpPr>
              <p:spPr>
                <a:xfrm flipV="1">
                  <a:off x="5049823" y="4640922"/>
                  <a:ext cx="1174099" cy="888109"/>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6" name="TextBox 5"/>
              <p:cNvSpPr txBox="1"/>
              <p:nvPr/>
            </p:nvSpPr>
            <p:spPr>
              <a:xfrm>
                <a:off x="5155425" y="4626964"/>
                <a:ext cx="486993" cy="523220"/>
              </a:xfrm>
              <a:prstGeom prst="rect">
                <a:avLst/>
              </a:prstGeom>
              <a:noFill/>
            </p:spPr>
            <p:txBody>
              <a:bodyPr wrap="square" rtlCol="0">
                <a:spAutoFit/>
              </a:bodyPr>
              <a:lstStyle/>
              <a:p>
                <a:r>
                  <a:rPr lang="en-US" sz="2800" dirty="0"/>
                  <a:t>Z</a:t>
                </a:r>
                <a:r>
                  <a:rPr lang="en-US" sz="2800" baseline="-25000" dirty="0"/>
                  <a:t>2</a:t>
                </a:r>
              </a:p>
            </p:txBody>
          </p:sp>
          <p:cxnSp>
            <p:nvCxnSpPr>
              <p:cNvPr id="7" name="Straight Arrow Connector 6"/>
              <p:cNvCxnSpPr>
                <a:stCxn id="6" idx="1"/>
              </p:cNvCxnSpPr>
              <p:nvPr/>
            </p:nvCxnSpPr>
            <p:spPr>
              <a:xfrm flipH="1" flipV="1">
                <a:off x="4679524" y="4626964"/>
                <a:ext cx="475901" cy="26161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20" name="TextBox 19"/>
            <p:cNvSpPr txBox="1"/>
            <p:nvPr/>
          </p:nvSpPr>
          <p:spPr>
            <a:xfrm>
              <a:off x="4023968" y="5176868"/>
              <a:ext cx="486993" cy="523220"/>
            </a:xfrm>
            <a:prstGeom prst="rect">
              <a:avLst/>
            </a:prstGeom>
            <a:noFill/>
          </p:spPr>
          <p:txBody>
            <a:bodyPr wrap="square" rtlCol="0">
              <a:spAutoFit/>
            </a:bodyPr>
            <a:lstStyle/>
            <a:p>
              <a:r>
                <a:rPr lang="en-US" sz="2800" dirty="0"/>
                <a:t>Z</a:t>
              </a:r>
              <a:r>
                <a:rPr lang="en-US" sz="2800" baseline="-25000" dirty="0"/>
                <a:t>3</a:t>
              </a:r>
            </a:p>
          </p:txBody>
        </p:sp>
        <p:cxnSp>
          <p:nvCxnSpPr>
            <p:cNvPr id="25" name="Straight Arrow Connector 24"/>
            <p:cNvCxnSpPr/>
            <p:nvPr/>
          </p:nvCxnSpPr>
          <p:spPr>
            <a:xfrm flipH="1" flipV="1">
              <a:off x="2972411" y="4926739"/>
              <a:ext cx="1051558" cy="51173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endCxn id="15" idx="2"/>
            </p:cNvCxnSpPr>
            <p:nvPr/>
          </p:nvCxnSpPr>
          <p:spPr>
            <a:xfrm flipV="1">
              <a:off x="4353953" y="5070391"/>
              <a:ext cx="103560" cy="339785"/>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flipH="1" flipV="1">
              <a:off x="4609913" y="5072842"/>
              <a:ext cx="69612" cy="627246"/>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4539527" y="6181437"/>
              <a:ext cx="486993" cy="523220"/>
            </a:xfrm>
            <a:prstGeom prst="rect">
              <a:avLst/>
            </a:prstGeom>
            <a:noFill/>
          </p:spPr>
          <p:txBody>
            <a:bodyPr wrap="square" rtlCol="0">
              <a:spAutoFit/>
            </a:bodyPr>
            <a:lstStyle/>
            <a:p>
              <a:r>
                <a:rPr lang="en-US" sz="2800" dirty="0"/>
                <a:t>Z</a:t>
              </a:r>
              <a:r>
                <a:rPr lang="en-US" sz="2800" baseline="-25000" dirty="0"/>
                <a:t>1</a:t>
              </a:r>
            </a:p>
          </p:txBody>
        </p:sp>
        <p:cxnSp>
          <p:nvCxnSpPr>
            <p:cNvPr id="37" name="Straight Arrow Connector 36"/>
            <p:cNvCxnSpPr>
              <a:endCxn id="16" idx="2"/>
            </p:cNvCxnSpPr>
            <p:nvPr/>
          </p:nvCxnSpPr>
          <p:spPr>
            <a:xfrm flipV="1">
              <a:off x="4905011" y="5070391"/>
              <a:ext cx="1492244" cy="136241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flipH="1" flipV="1">
              <a:off x="2782751" y="5072842"/>
              <a:ext cx="1700300" cy="138647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88754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326"/>
            <a:ext cx="8229600" cy="716295"/>
          </a:xfrm>
        </p:spPr>
        <p:txBody>
          <a:bodyPr>
            <a:normAutofit/>
          </a:bodyPr>
          <a:lstStyle/>
          <a:p>
            <a:r>
              <a:rPr lang="en-US" sz="2800" dirty="0"/>
              <a:t>Identifying Average Natural Direct and Indirect Effects</a:t>
            </a:r>
          </a:p>
        </p:txBody>
      </p:sp>
      <p:sp>
        <p:nvSpPr>
          <p:cNvPr id="3" name="Content Placeholder 2"/>
          <p:cNvSpPr>
            <a:spLocks noGrp="1"/>
          </p:cNvSpPr>
          <p:nvPr>
            <p:ph idx="1"/>
          </p:nvPr>
        </p:nvSpPr>
        <p:spPr>
          <a:xfrm>
            <a:off x="457200" y="697835"/>
            <a:ext cx="8229600" cy="6196799"/>
          </a:xfrm>
        </p:spPr>
        <p:txBody>
          <a:bodyPr>
            <a:normAutofit fontScale="55000" lnSpcReduction="20000"/>
          </a:bodyPr>
          <a:lstStyle/>
          <a:p>
            <a:r>
              <a:rPr lang="en-US" dirty="0"/>
              <a:t>Assumptions (usually made conditional on covariates; the math is the same):</a:t>
            </a:r>
          </a:p>
          <a:p>
            <a:pPr marL="0" indent="0">
              <a:buNone/>
            </a:pPr>
            <a:r>
              <a:rPr lang="en-US" dirty="0"/>
              <a:t>			Y(</a:t>
            </a:r>
            <a:r>
              <a:rPr lang="en-US" dirty="0" err="1"/>
              <a:t>x,m</a:t>
            </a:r>
            <a:r>
              <a:rPr lang="en-US" dirty="0"/>
              <a:t>) </a:t>
            </a:r>
            <a:r>
              <a:rPr lang="en-US" dirty="0" err="1"/>
              <a:t>ind.</a:t>
            </a:r>
            <a:r>
              <a:rPr lang="en-US" dirty="0"/>
              <a:t> X							(A1)</a:t>
            </a:r>
          </a:p>
          <a:p>
            <a:pPr marL="0" indent="0">
              <a:buNone/>
            </a:pPr>
            <a:r>
              <a:rPr lang="en-US" dirty="0"/>
              <a:t>			Y(</a:t>
            </a:r>
            <a:r>
              <a:rPr lang="en-US" dirty="0" err="1"/>
              <a:t>x,m</a:t>
            </a:r>
            <a:r>
              <a:rPr lang="en-US" dirty="0"/>
              <a:t>) </a:t>
            </a:r>
            <a:r>
              <a:rPr lang="en-US" dirty="0" err="1"/>
              <a:t>ind.</a:t>
            </a:r>
            <a:r>
              <a:rPr lang="en-US" dirty="0"/>
              <a:t> M | X						(A2) </a:t>
            </a:r>
          </a:p>
          <a:p>
            <a:pPr marL="0" indent="0">
              <a:buNone/>
            </a:pPr>
            <a:r>
              <a:rPr lang="en-US" dirty="0"/>
              <a:t>			M(x) </a:t>
            </a:r>
            <a:r>
              <a:rPr lang="en-US" dirty="0" err="1"/>
              <a:t>ind.</a:t>
            </a:r>
            <a:r>
              <a:rPr lang="en-US" dirty="0"/>
              <a:t> X							(A3)</a:t>
            </a:r>
          </a:p>
          <a:p>
            <a:pPr marL="0" indent="0">
              <a:buNone/>
            </a:pPr>
            <a:r>
              <a:rPr lang="en-US" dirty="0"/>
              <a:t>			Y(</a:t>
            </a:r>
            <a:r>
              <a:rPr lang="en-US" dirty="0" err="1"/>
              <a:t>x,m</a:t>
            </a:r>
            <a:r>
              <a:rPr lang="en-US" dirty="0"/>
              <a:t>) </a:t>
            </a:r>
            <a:r>
              <a:rPr lang="en-US" dirty="0" err="1"/>
              <a:t>ind.</a:t>
            </a:r>
            <a:r>
              <a:rPr lang="en-US" dirty="0"/>
              <a:t> M(x*) | X					(A4) </a:t>
            </a:r>
          </a:p>
          <a:p>
            <a:pPr marL="0" indent="0">
              <a:buNone/>
            </a:pPr>
            <a:endParaRPr lang="en-US" dirty="0"/>
          </a:p>
          <a:p>
            <a:r>
              <a:rPr lang="en-US" dirty="0"/>
              <a:t>E[Y(</a:t>
            </a:r>
            <a:r>
              <a:rPr lang="en-US" dirty="0" err="1"/>
              <a:t>x,M</a:t>
            </a:r>
            <a:r>
              <a:rPr lang="en-US" dirty="0"/>
              <a:t>(x*))]</a:t>
            </a:r>
          </a:p>
          <a:p>
            <a:pPr marL="0" indent="0">
              <a:buNone/>
            </a:pPr>
            <a:r>
              <a:rPr lang="en-US" dirty="0"/>
              <a:t>		=∑</a:t>
            </a:r>
            <a:r>
              <a:rPr lang="en-US" baseline="-25000" dirty="0" err="1"/>
              <a:t>m</a:t>
            </a:r>
            <a:r>
              <a:rPr lang="en-US" dirty="0" err="1"/>
              <a:t>E</a:t>
            </a:r>
            <a:r>
              <a:rPr lang="en-US" dirty="0"/>
              <a:t>[Y(</a:t>
            </a:r>
            <a:r>
              <a:rPr lang="en-US" dirty="0" err="1"/>
              <a:t>x,m</a:t>
            </a:r>
            <a:r>
              <a:rPr lang="en-US" dirty="0"/>
              <a:t>)|M(x*)=m] P[M(x*)=m]</a:t>
            </a:r>
          </a:p>
          <a:p>
            <a:pPr marL="0" indent="0">
              <a:buNone/>
            </a:pPr>
            <a:r>
              <a:rPr lang="en-US" dirty="0"/>
              <a:t>		=∑</a:t>
            </a:r>
            <a:r>
              <a:rPr lang="en-US" baseline="-25000" dirty="0" err="1"/>
              <a:t>m</a:t>
            </a:r>
            <a:r>
              <a:rPr lang="en-US" dirty="0" err="1"/>
              <a:t>E</a:t>
            </a:r>
            <a:r>
              <a:rPr lang="en-US" dirty="0"/>
              <a:t>[Y(</a:t>
            </a:r>
            <a:r>
              <a:rPr lang="en-US" dirty="0" err="1"/>
              <a:t>x,m</a:t>
            </a:r>
            <a:r>
              <a:rPr lang="en-US" dirty="0"/>
              <a:t>)|M(x*)=</a:t>
            </a:r>
            <a:r>
              <a:rPr lang="en-US" dirty="0" err="1"/>
              <a:t>m,x</a:t>
            </a:r>
            <a:r>
              <a:rPr lang="en-US" dirty="0"/>
              <a:t>] P[M(x*)=m]			by (A1)</a:t>
            </a:r>
          </a:p>
          <a:p>
            <a:pPr marL="0" indent="0">
              <a:buNone/>
            </a:pPr>
            <a:r>
              <a:rPr lang="en-US" dirty="0"/>
              <a:t>		=∑</a:t>
            </a:r>
            <a:r>
              <a:rPr lang="en-US" baseline="-25000" dirty="0" err="1"/>
              <a:t>m</a:t>
            </a:r>
            <a:r>
              <a:rPr lang="en-US" dirty="0" err="1"/>
              <a:t>E</a:t>
            </a:r>
            <a:r>
              <a:rPr lang="en-US" dirty="0"/>
              <a:t>[Y(</a:t>
            </a:r>
            <a:r>
              <a:rPr lang="en-US" dirty="0" err="1"/>
              <a:t>x,m</a:t>
            </a:r>
            <a:r>
              <a:rPr lang="en-US" dirty="0"/>
              <a:t>)|x] P[M(x*)=</a:t>
            </a:r>
            <a:r>
              <a:rPr lang="en-US" dirty="0" err="1"/>
              <a:t>m|x</a:t>
            </a:r>
            <a:r>
              <a:rPr lang="en-US" dirty="0"/>
              <a:t>*]				by (A4) and (A3)</a:t>
            </a:r>
          </a:p>
          <a:p>
            <a:pPr marL="0" indent="0">
              <a:buNone/>
            </a:pPr>
            <a:r>
              <a:rPr lang="en-US" dirty="0"/>
              <a:t>		=∑</a:t>
            </a:r>
            <a:r>
              <a:rPr lang="en-US" baseline="-25000" dirty="0" err="1"/>
              <a:t>m</a:t>
            </a:r>
            <a:r>
              <a:rPr lang="en-US" dirty="0" err="1"/>
              <a:t>E</a:t>
            </a:r>
            <a:r>
              <a:rPr lang="en-US" dirty="0"/>
              <a:t>[Y(</a:t>
            </a:r>
            <a:r>
              <a:rPr lang="en-US" dirty="0" err="1"/>
              <a:t>x,m</a:t>
            </a:r>
            <a:r>
              <a:rPr lang="en-US" dirty="0"/>
              <a:t>)|x] P[M=</a:t>
            </a:r>
            <a:r>
              <a:rPr lang="en-US" dirty="0" err="1"/>
              <a:t>m|x</a:t>
            </a:r>
            <a:r>
              <a:rPr lang="en-US" dirty="0"/>
              <a:t>*]					by consistency</a:t>
            </a:r>
          </a:p>
          <a:p>
            <a:pPr marL="0" indent="0">
              <a:buNone/>
            </a:pPr>
            <a:r>
              <a:rPr lang="en-US" dirty="0"/>
              <a:t>		=∑</a:t>
            </a:r>
            <a:r>
              <a:rPr lang="en-US" baseline="-25000" dirty="0" err="1"/>
              <a:t>m</a:t>
            </a:r>
            <a:r>
              <a:rPr lang="en-US" dirty="0" err="1"/>
              <a:t>E</a:t>
            </a:r>
            <a:r>
              <a:rPr lang="en-US" dirty="0"/>
              <a:t>[Y(</a:t>
            </a:r>
            <a:r>
              <a:rPr lang="en-US" dirty="0" err="1"/>
              <a:t>x,m</a:t>
            </a:r>
            <a:r>
              <a:rPr lang="en-US" dirty="0"/>
              <a:t>)|</a:t>
            </a:r>
            <a:r>
              <a:rPr lang="en-US" dirty="0" err="1"/>
              <a:t>x,m</a:t>
            </a:r>
            <a:r>
              <a:rPr lang="en-US" dirty="0"/>
              <a:t>] P[M=</a:t>
            </a:r>
            <a:r>
              <a:rPr lang="en-US" dirty="0" err="1"/>
              <a:t>m|x</a:t>
            </a:r>
            <a:r>
              <a:rPr lang="en-US" dirty="0"/>
              <a:t>*]				by (A2)</a:t>
            </a:r>
          </a:p>
          <a:p>
            <a:pPr marL="0" indent="0">
              <a:buNone/>
            </a:pPr>
            <a:r>
              <a:rPr lang="en-US" dirty="0"/>
              <a:t>		=∑</a:t>
            </a:r>
            <a:r>
              <a:rPr lang="en-US" baseline="-25000" dirty="0" err="1"/>
              <a:t>m</a:t>
            </a:r>
            <a:r>
              <a:rPr lang="en-US" dirty="0" err="1"/>
              <a:t>E</a:t>
            </a:r>
            <a:r>
              <a:rPr lang="en-US" dirty="0"/>
              <a:t>[</a:t>
            </a:r>
            <a:r>
              <a:rPr lang="en-US" dirty="0" err="1"/>
              <a:t>Y|x,m</a:t>
            </a:r>
            <a:r>
              <a:rPr lang="en-US" dirty="0"/>
              <a:t>] P[M=</a:t>
            </a:r>
            <a:r>
              <a:rPr lang="en-US" dirty="0" err="1"/>
              <a:t>m|x</a:t>
            </a:r>
            <a:r>
              <a:rPr lang="en-US" dirty="0"/>
              <a:t>*]					by consistency</a:t>
            </a:r>
          </a:p>
          <a:p>
            <a:endParaRPr lang="en-US" dirty="0"/>
          </a:p>
          <a:p>
            <a:r>
              <a:rPr lang="en-US" dirty="0"/>
              <a:t>Similarly, 	E[Y(x*,M(x*)]=∑</a:t>
            </a:r>
            <a:r>
              <a:rPr lang="en-US" baseline="-25000" dirty="0" err="1"/>
              <a:t>m</a:t>
            </a:r>
            <a:r>
              <a:rPr lang="en-US" dirty="0" err="1"/>
              <a:t>E</a:t>
            </a:r>
            <a:r>
              <a:rPr lang="en-US" dirty="0"/>
              <a:t>[</a:t>
            </a:r>
            <a:r>
              <a:rPr lang="en-US" dirty="0" err="1"/>
              <a:t>Y|x</a:t>
            </a:r>
            <a:r>
              <a:rPr lang="en-US" dirty="0"/>
              <a:t>*,m] P[M=</a:t>
            </a:r>
            <a:r>
              <a:rPr lang="en-US" dirty="0" err="1"/>
              <a:t>m|x</a:t>
            </a:r>
            <a:r>
              <a:rPr lang="en-US" dirty="0"/>
              <a:t>*] and  								E[Y(</a:t>
            </a:r>
            <a:r>
              <a:rPr lang="en-US" dirty="0" err="1"/>
              <a:t>x,M</a:t>
            </a:r>
            <a:r>
              <a:rPr lang="en-US" dirty="0"/>
              <a:t>(x)]=∑</a:t>
            </a:r>
            <a:r>
              <a:rPr lang="en-US" baseline="-25000" dirty="0" err="1"/>
              <a:t>m</a:t>
            </a:r>
            <a:r>
              <a:rPr lang="en-US" dirty="0" err="1"/>
              <a:t>E</a:t>
            </a:r>
            <a:r>
              <a:rPr lang="en-US" dirty="0"/>
              <a:t>[</a:t>
            </a:r>
            <a:r>
              <a:rPr lang="en-US" dirty="0" err="1"/>
              <a:t>Y|x,m</a:t>
            </a:r>
            <a:r>
              <a:rPr lang="en-US" dirty="0"/>
              <a:t>] P[M=</a:t>
            </a:r>
            <a:r>
              <a:rPr lang="en-US" dirty="0" err="1"/>
              <a:t>m|x</a:t>
            </a:r>
            <a:r>
              <a:rPr lang="en-US" dirty="0"/>
              <a:t>]</a:t>
            </a:r>
          </a:p>
          <a:p>
            <a:endParaRPr lang="en-US" dirty="0"/>
          </a:p>
          <a:p>
            <a:r>
              <a:rPr lang="en-US" dirty="0"/>
              <a:t>Therefore, average natural indirect and direct effects are identified:</a:t>
            </a:r>
          </a:p>
          <a:p>
            <a:pPr marL="0" indent="0">
              <a:buNone/>
            </a:pPr>
            <a:r>
              <a:rPr lang="en-US" dirty="0"/>
              <a:t>		E[Y(</a:t>
            </a:r>
            <a:r>
              <a:rPr lang="en-US" dirty="0" err="1"/>
              <a:t>x,M</a:t>
            </a:r>
            <a:r>
              <a:rPr lang="en-US" dirty="0"/>
              <a:t>(x)) – Y(</a:t>
            </a:r>
            <a:r>
              <a:rPr lang="en-US" dirty="0" err="1"/>
              <a:t>x,M</a:t>
            </a:r>
            <a:r>
              <a:rPr lang="en-US" dirty="0"/>
              <a:t>(x*))]=∑</a:t>
            </a:r>
            <a:r>
              <a:rPr lang="en-US" baseline="-25000" dirty="0" err="1"/>
              <a:t>m</a:t>
            </a:r>
            <a:r>
              <a:rPr lang="en-US" dirty="0" err="1"/>
              <a:t>E</a:t>
            </a:r>
            <a:r>
              <a:rPr lang="en-US" dirty="0"/>
              <a:t>[</a:t>
            </a:r>
            <a:r>
              <a:rPr lang="en-US" dirty="0" err="1"/>
              <a:t>Y|x,m</a:t>
            </a:r>
            <a:r>
              <a:rPr lang="en-US" dirty="0"/>
              <a:t>] {P[M=</a:t>
            </a:r>
            <a:r>
              <a:rPr lang="en-US" dirty="0" err="1"/>
              <a:t>m|x</a:t>
            </a:r>
            <a:r>
              <a:rPr lang="en-US" dirty="0"/>
              <a:t>] – P[M=</a:t>
            </a:r>
            <a:r>
              <a:rPr lang="en-US" dirty="0" err="1"/>
              <a:t>m|x</a:t>
            </a:r>
            <a:r>
              <a:rPr lang="en-US" dirty="0"/>
              <a:t>*]} </a:t>
            </a:r>
          </a:p>
          <a:p>
            <a:pPr marL="0" indent="0">
              <a:buNone/>
            </a:pPr>
            <a:r>
              <a:rPr lang="en-US" dirty="0"/>
              <a:t>		E[Y(</a:t>
            </a:r>
            <a:r>
              <a:rPr lang="en-US" dirty="0" err="1"/>
              <a:t>x,M</a:t>
            </a:r>
            <a:r>
              <a:rPr lang="en-US" dirty="0"/>
              <a:t>(x*)) – Y(x*,M(x*))]=∑</a:t>
            </a:r>
            <a:r>
              <a:rPr lang="en-US" baseline="-25000" dirty="0"/>
              <a:t>m</a:t>
            </a:r>
            <a:r>
              <a:rPr lang="en-US" dirty="0"/>
              <a:t>{E[</a:t>
            </a:r>
            <a:r>
              <a:rPr lang="en-US" dirty="0" err="1"/>
              <a:t>Y|x,m</a:t>
            </a:r>
            <a:r>
              <a:rPr lang="en-US" dirty="0"/>
              <a:t>] – E[</a:t>
            </a:r>
            <a:r>
              <a:rPr lang="en-US" dirty="0" err="1"/>
              <a:t>Y|x</a:t>
            </a:r>
            <a:r>
              <a:rPr lang="en-US" dirty="0"/>
              <a:t>*,m]} P[M=</a:t>
            </a:r>
            <a:r>
              <a:rPr lang="en-US" dirty="0" err="1"/>
              <a:t>m|x</a:t>
            </a:r>
            <a:r>
              <a:rPr lang="en-US" dirty="0"/>
              <a:t>*]</a:t>
            </a:r>
          </a:p>
        </p:txBody>
      </p:sp>
    </p:spTree>
    <p:extLst>
      <p:ext uri="{BB962C8B-B14F-4D97-AF65-F5344CB8AC3E}">
        <p14:creationId xmlns:p14="http://schemas.microsoft.com/office/powerpoint/2010/main" val="2652631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326"/>
            <a:ext cx="8229600" cy="1176868"/>
          </a:xfrm>
        </p:spPr>
        <p:txBody>
          <a:bodyPr>
            <a:normAutofit/>
          </a:bodyPr>
          <a:lstStyle/>
          <a:p>
            <a:r>
              <a:rPr lang="en-US" sz="3600" dirty="0"/>
              <a:t>Estimating Effects</a:t>
            </a:r>
          </a:p>
        </p:txBody>
      </p:sp>
      <p:sp>
        <p:nvSpPr>
          <p:cNvPr id="3" name="Content Placeholder 2"/>
          <p:cNvSpPr>
            <a:spLocks noGrp="1"/>
          </p:cNvSpPr>
          <p:nvPr>
            <p:ph idx="1"/>
          </p:nvPr>
        </p:nvSpPr>
        <p:spPr>
          <a:xfrm>
            <a:off x="457200" y="1353806"/>
            <a:ext cx="8229600" cy="4996518"/>
          </a:xfrm>
        </p:spPr>
        <p:txBody>
          <a:bodyPr>
            <a:normAutofit fontScale="77500" lnSpcReduction="20000"/>
          </a:bodyPr>
          <a:lstStyle/>
          <a:p>
            <a:pPr marL="0" indent="0">
              <a:buNone/>
            </a:pPr>
            <a:r>
              <a:rPr lang="en-US" dirty="0"/>
              <a:t>These formula provide straightforward estimation.</a:t>
            </a:r>
          </a:p>
          <a:p>
            <a:pPr marL="0" indent="0">
              <a:buNone/>
            </a:pPr>
            <a:endParaRPr lang="en-US" dirty="0"/>
          </a:p>
          <a:p>
            <a:r>
              <a:rPr lang="en-US" dirty="0"/>
              <a:t>Average controlled direct effect</a:t>
            </a:r>
          </a:p>
          <a:p>
            <a:pPr marL="0" indent="0">
              <a:buNone/>
            </a:pPr>
            <a:r>
              <a:rPr lang="en-US" dirty="0"/>
              <a:t>		E[Y(</a:t>
            </a:r>
            <a:r>
              <a:rPr lang="en-US" dirty="0" err="1"/>
              <a:t>x,m</a:t>
            </a:r>
            <a:r>
              <a:rPr lang="en-US" dirty="0"/>
              <a:t>) – Y(x*,m)] = E[</a:t>
            </a:r>
            <a:r>
              <a:rPr lang="en-US" dirty="0" err="1"/>
              <a:t>Y|x,m</a:t>
            </a:r>
            <a:r>
              <a:rPr lang="en-US" dirty="0"/>
              <a:t>] – E[</a:t>
            </a:r>
            <a:r>
              <a:rPr lang="en-US" dirty="0" err="1"/>
              <a:t>Y|x</a:t>
            </a:r>
            <a:r>
              <a:rPr lang="en-US" dirty="0"/>
              <a:t>*,m]</a:t>
            </a:r>
          </a:p>
          <a:p>
            <a:endParaRPr lang="en-US" dirty="0"/>
          </a:p>
          <a:p>
            <a:r>
              <a:rPr lang="en-US" dirty="0"/>
              <a:t>Average natural direct effect 		 </a:t>
            </a:r>
          </a:p>
          <a:p>
            <a:pPr marL="0" indent="0">
              <a:buNone/>
            </a:pPr>
            <a:r>
              <a:rPr lang="en-US" dirty="0"/>
              <a:t>		E[Y(</a:t>
            </a:r>
            <a:r>
              <a:rPr lang="en-US" dirty="0" err="1"/>
              <a:t>x,M</a:t>
            </a:r>
            <a:r>
              <a:rPr lang="en-US" dirty="0"/>
              <a:t>(x*)) – Y(x*,M(x*))]=</a:t>
            </a:r>
          </a:p>
          <a:p>
            <a:pPr marL="0" indent="0">
              <a:buNone/>
            </a:pPr>
            <a:r>
              <a:rPr lang="en-US" dirty="0"/>
              <a:t>				∑</a:t>
            </a:r>
            <a:r>
              <a:rPr lang="en-US" baseline="-25000" dirty="0"/>
              <a:t>m</a:t>
            </a:r>
            <a:r>
              <a:rPr lang="en-US" dirty="0"/>
              <a:t>{E[</a:t>
            </a:r>
            <a:r>
              <a:rPr lang="en-US" dirty="0" err="1"/>
              <a:t>Y|x,m</a:t>
            </a:r>
            <a:r>
              <a:rPr lang="en-US" dirty="0"/>
              <a:t>] – E[</a:t>
            </a:r>
            <a:r>
              <a:rPr lang="en-US" dirty="0" err="1"/>
              <a:t>Y|x</a:t>
            </a:r>
            <a:r>
              <a:rPr lang="en-US" dirty="0"/>
              <a:t>*,m]} P[M=</a:t>
            </a:r>
            <a:r>
              <a:rPr lang="en-US" dirty="0" err="1"/>
              <a:t>m|x</a:t>
            </a:r>
            <a:r>
              <a:rPr lang="en-US" dirty="0"/>
              <a:t>*]</a:t>
            </a:r>
          </a:p>
          <a:p>
            <a:endParaRPr lang="en-US" dirty="0"/>
          </a:p>
          <a:p>
            <a:r>
              <a:rPr lang="en-US" dirty="0"/>
              <a:t>Average natural indirect effect (“mediation formula”)		</a:t>
            </a:r>
          </a:p>
          <a:p>
            <a:pPr marL="0" indent="0">
              <a:buNone/>
            </a:pPr>
            <a:r>
              <a:rPr lang="en-US" dirty="0"/>
              <a:t>		E[Y(</a:t>
            </a:r>
            <a:r>
              <a:rPr lang="en-US" dirty="0" err="1"/>
              <a:t>x,M</a:t>
            </a:r>
            <a:r>
              <a:rPr lang="en-US" dirty="0"/>
              <a:t>(x)) – Y(</a:t>
            </a:r>
            <a:r>
              <a:rPr lang="en-US" dirty="0" err="1"/>
              <a:t>x,M</a:t>
            </a:r>
            <a:r>
              <a:rPr lang="en-US" dirty="0"/>
              <a:t>(x*))]=</a:t>
            </a:r>
          </a:p>
          <a:p>
            <a:pPr marL="0" indent="0">
              <a:buNone/>
            </a:pPr>
            <a:r>
              <a:rPr lang="en-US" dirty="0"/>
              <a:t>				∑</a:t>
            </a:r>
            <a:r>
              <a:rPr lang="en-US" baseline="-25000" dirty="0" err="1"/>
              <a:t>m</a:t>
            </a:r>
            <a:r>
              <a:rPr lang="en-US" dirty="0" err="1"/>
              <a:t>E</a:t>
            </a:r>
            <a:r>
              <a:rPr lang="en-US" dirty="0"/>
              <a:t>[</a:t>
            </a:r>
            <a:r>
              <a:rPr lang="en-US" dirty="0" err="1"/>
              <a:t>Y|x,m</a:t>
            </a:r>
            <a:r>
              <a:rPr lang="en-US" dirty="0"/>
              <a:t>] {P[M=</a:t>
            </a:r>
            <a:r>
              <a:rPr lang="en-US" dirty="0" err="1"/>
              <a:t>m|x</a:t>
            </a:r>
            <a:r>
              <a:rPr lang="en-US" dirty="0"/>
              <a:t>] – P[M=</a:t>
            </a:r>
            <a:r>
              <a:rPr lang="en-US" dirty="0" err="1"/>
              <a:t>m|x</a:t>
            </a:r>
            <a:r>
              <a:rPr lang="en-US" dirty="0"/>
              <a:t>*]} </a:t>
            </a:r>
          </a:p>
          <a:p>
            <a:endParaRPr lang="en-US" dirty="0"/>
          </a:p>
        </p:txBody>
      </p:sp>
    </p:spTree>
    <p:extLst>
      <p:ext uri="{BB962C8B-B14F-4D97-AF65-F5344CB8AC3E}">
        <p14:creationId xmlns:p14="http://schemas.microsoft.com/office/powerpoint/2010/main" val="4008684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Linear Models with no interaction</a:t>
            </a:r>
          </a:p>
        </p:txBody>
      </p:sp>
      <p:sp>
        <p:nvSpPr>
          <p:cNvPr id="3" name="Content Placeholder 2"/>
          <p:cNvSpPr>
            <a:spLocks noGrp="1"/>
          </p:cNvSpPr>
          <p:nvPr>
            <p:ph idx="1"/>
          </p:nvPr>
        </p:nvSpPr>
        <p:spPr/>
        <p:txBody>
          <a:bodyPr>
            <a:normAutofit lnSpcReduction="10000"/>
          </a:bodyPr>
          <a:lstStyle/>
          <a:p>
            <a:r>
              <a:rPr lang="en-US" dirty="0"/>
              <a:t>Suppose Y and M are continuous.</a:t>
            </a:r>
          </a:p>
          <a:p>
            <a:r>
              <a:rPr lang="en-US" dirty="0"/>
              <a:t>Fit the following models:</a:t>
            </a:r>
          </a:p>
          <a:p>
            <a:pPr marL="0" indent="0">
              <a:buNone/>
            </a:pPr>
            <a:r>
              <a:rPr lang="en-US" dirty="0"/>
              <a:t>		E[</a:t>
            </a:r>
            <a:r>
              <a:rPr lang="en-US" dirty="0" err="1"/>
              <a:t>Y|x</a:t>
            </a:r>
            <a:r>
              <a:rPr lang="en-US" dirty="0"/>
              <a:t>]=</a:t>
            </a:r>
            <a:r>
              <a:rPr lang="en-US" dirty="0">
                <a:latin typeface="Symbol" charset="2"/>
                <a:cs typeface="Symbol" charset="2"/>
              </a:rPr>
              <a:t>a</a:t>
            </a:r>
            <a:r>
              <a:rPr lang="en-US" baseline="-25000" dirty="0"/>
              <a:t>0</a:t>
            </a:r>
            <a:r>
              <a:rPr lang="en-US" dirty="0"/>
              <a:t>+</a:t>
            </a:r>
            <a:r>
              <a:rPr lang="en-US" dirty="0">
                <a:latin typeface="Symbol" charset="2"/>
                <a:cs typeface="Symbol" charset="2"/>
              </a:rPr>
              <a:t>a</a:t>
            </a:r>
            <a:r>
              <a:rPr lang="en-US" baseline="-25000" dirty="0"/>
              <a:t>1</a:t>
            </a:r>
            <a:r>
              <a:rPr lang="en-US" dirty="0"/>
              <a:t>x</a:t>
            </a:r>
          </a:p>
          <a:p>
            <a:pPr marL="0" indent="0">
              <a:buNone/>
            </a:pPr>
            <a:r>
              <a:rPr lang="en-US" dirty="0"/>
              <a:t>		E[</a:t>
            </a:r>
            <a:r>
              <a:rPr lang="en-US" dirty="0" err="1"/>
              <a:t>M|x</a:t>
            </a:r>
            <a:r>
              <a:rPr lang="en-US" dirty="0"/>
              <a:t>]=</a:t>
            </a:r>
            <a:r>
              <a:rPr lang="en-US" dirty="0">
                <a:latin typeface="Symbol" charset="2"/>
                <a:cs typeface="Symbol" charset="2"/>
              </a:rPr>
              <a:t>b</a:t>
            </a:r>
            <a:r>
              <a:rPr lang="en-US" baseline="-25000" dirty="0"/>
              <a:t>0</a:t>
            </a:r>
            <a:r>
              <a:rPr lang="en-US" dirty="0"/>
              <a:t>+</a:t>
            </a:r>
            <a:r>
              <a:rPr lang="en-US" dirty="0">
                <a:latin typeface="Symbol" charset="2"/>
                <a:cs typeface="Symbol" charset="2"/>
              </a:rPr>
              <a:t>b</a:t>
            </a:r>
            <a:r>
              <a:rPr lang="en-US" baseline="-25000" dirty="0"/>
              <a:t>1</a:t>
            </a:r>
            <a:r>
              <a:rPr lang="en-US" dirty="0"/>
              <a:t>x</a:t>
            </a:r>
          </a:p>
          <a:p>
            <a:pPr marL="0" indent="0">
              <a:buNone/>
            </a:pPr>
            <a:r>
              <a:rPr lang="en-US" dirty="0"/>
              <a:t>		E[</a:t>
            </a:r>
            <a:r>
              <a:rPr lang="en-US" dirty="0" err="1"/>
              <a:t>Y|x,m</a:t>
            </a:r>
            <a:r>
              <a:rPr lang="en-US" dirty="0"/>
              <a:t>]=</a:t>
            </a:r>
            <a:r>
              <a:rPr lang="en-US" dirty="0">
                <a:latin typeface="Symbol" charset="2"/>
                <a:cs typeface="Symbol" charset="2"/>
              </a:rPr>
              <a:t>q</a:t>
            </a:r>
            <a:r>
              <a:rPr lang="en-US" baseline="-25000" dirty="0"/>
              <a:t>0</a:t>
            </a:r>
            <a:r>
              <a:rPr lang="en-US" dirty="0"/>
              <a:t>+</a:t>
            </a:r>
            <a:r>
              <a:rPr lang="en-US" dirty="0">
                <a:latin typeface="Symbol" charset="2"/>
                <a:cs typeface="Symbol" charset="2"/>
              </a:rPr>
              <a:t>q</a:t>
            </a:r>
            <a:r>
              <a:rPr lang="en-US" baseline="-25000" dirty="0"/>
              <a:t>1</a:t>
            </a:r>
            <a:r>
              <a:rPr lang="en-US" dirty="0"/>
              <a:t>x+</a:t>
            </a:r>
            <a:r>
              <a:rPr lang="en-US" dirty="0">
                <a:latin typeface="Symbol" charset="2"/>
                <a:cs typeface="Symbol" charset="2"/>
              </a:rPr>
              <a:t>q</a:t>
            </a:r>
            <a:r>
              <a:rPr lang="en-US" baseline="-25000" dirty="0"/>
              <a:t>2</a:t>
            </a:r>
            <a:r>
              <a:rPr lang="en-US" dirty="0"/>
              <a:t>m</a:t>
            </a:r>
          </a:p>
          <a:p>
            <a:r>
              <a:rPr lang="en-US" dirty="0"/>
              <a:t>Average controlled direct effect</a:t>
            </a:r>
          </a:p>
          <a:p>
            <a:pPr marL="0" indent="0">
              <a:buNone/>
            </a:pPr>
            <a:r>
              <a:rPr lang="en-US" dirty="0"/>
              <a:t>		E[Y(</a:t>
            </a:r>
            <a:r>
              <a:rPr lang="en-US" dirty="0" err="1"/>
              <a:t>x,m</a:t>
            </a:r>
            <a:r>
              <a:rPr lang="en-US" dirty="0"/>
              <a:t>) – Y(x*,m)] = E[</a:t>
            </a:r>
            <a:r>
              <a:rPr lang="en-US" dirty="0" err="1"/>
              <a:t>Y|x,m</a:t>
            </a:r>
            <a:r>
              <a:rPr lang="en-US" dirty="0"/>
              <a:t>] – E[</a:t>
            </a:r>
            <a:r>
              <a:rPr lang="en-US" dirty="0" err="1"/>
              <a:t>Y|x</a:t>
            </a:r>
            <a:r>
              <a:rPr lang="en-US" dirty="0"/>
              <a:t>*,m]</a:t>
            </a:r>
          </a:p>
          <a:p>
            <a:pPr marL="0" indent="0">
              <a:buNone/>
            </a:pPr>
            <a:r>
              <a:rPr lang="en-US" dirty="0"/>
              <a:t>									= </a:t>
            </a:r>
            <a:r>
              <a:rPr lang="en-US" dirty="0">
                <a:latin typeface="Symbol" charset="2"/>
                <a:cs typeface="Symbol" charset="2"/>
              </a:rPr>
              <a:t>q</a:t>
            </a:r>
            <a:r>
              <a:rPr lang="en-US" baseline="-25000" dirty="0"/>
              <a:t>1</a:t>
            </a:r>
            <a:r>
              <a:rPr lang="en-US" dirty="0"/>
              <a:t>(x – x*)</a:t>
            </a:r>
          </a:p>
          <a:p>
            <a:endParaRPr lang="en-US" dirty="0"/>
          </a:p>
        </p:txBody>
      </p:sp>
    </p:spTree>
    <p:extLst>
      <p:ext uri="{BB962C8B-B14F-4D97-AF65-F5344CB8AC3E}">
        <p14:creationId xmlns:p14="http://schemas.microsoft.com/office/powerpoint/2010/main" val="362801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Linear Models with no interaction</a:t>
            </a:r>
          </a:p>
        </p:txBody>
      </p:sp>
      <p:sp>
        <p:nvSpPr>
          <p:cNvPr id="3" name="Content Placeholder 2"/>
          <p:cNvSpPr>
            <a:spLocks noGrp="1"/>
          </p:cNvSpPr>
          <p:nvPr>
            <p:ph idx="1"/>
          </p:nvPr>
        </p:nvSpPr>
        <p:spPr>
          <a:xfrm>
            <a:off x="457200" y="1600200"/>
            <a:ext cx="8229600" cy="4778037"/>
          </a:xfrm>
        </p:spPr>
        <p:txBody>
          <a:bodyPr>
            <a:normAutofit fontScale="85000" lnSpcReduction="20000"/>
          </a:bodyPr>
          <a:lstStyle/>
          <a:p>
            <a:r>
              <a:rPr lang="en-US" dirty="0"/>
              <a:t>Suppose Y and M are continuous.</a:t>
            </a:r>
          </a:p>
          <a:p>
            <a:r>
              <a:rPr lang="en-US" dirty="0"/>
              <a:t>Fit the following models:</a:t>
            </a:r>
          </a:p>
          <a:p>
            <a:pPr marL="0" indent="0">
              <a:buNone/>
            </a:pPr>
            <a:r>
              <a:rPr lang="en-US" dirty="0"/>
              <a:t>		E[</a:t>
            </a:r>
            <a:r>
              <a:rPr lang="en-US" dirty="0" err="1"/>
              <a:t>Y|x</a:t>
            </a:r>
            <a:r>
              <a:rPr lang="en-US" dirty="0"/>
              <a:t>]=</a:t>
            </a:r>
            <a:r>
              <a:rPr lang="en-US" dirty="0">
                <a:latin typeface="Symbol" charset="2"/>
                <a:cs typeface="Symbol" charset="2"/>
              </a:rPr>
              <a:t>a</a:t>
            </a:r>
            <a:r>
              <a:rPr lang="en-US" baseline="-25000" dirty="0"/>
              <a:t>0</a:t>
            </a:r>
            <a:r>
              <a:rPr lang="en-US" dirty="0"/>
              <a:t>+</a:t>
            </a:r>
            <a:r>
              <a:rPr lang="en-US" dirty="0">
                <a:latin typeface="Symbol" charset="2"/>
                <a:cs typeface="Symbol" charset="2"/>
              </a:rPr>
              <a:t>a</a:t>
            </a:r>
            <a:r>
              <a:rPr lang="en-US" baseline="-25000" dirty="0"/>
              <a:t>1</a:t>
            </a:r>
            <a:r>
              <a:rPr lang="en-US" dirty="0"/>
              <a:t>x</a:t>
            </a:r>
          </a:p>
          <a:p>
            <a:pPr marL="0" indent="0">
              <a:buNone/>
            </a:pPr>
            <a:r>
              <a:rPr lang="en-US" dirty="0"/>
              <a:t>		E[</a:t>
            </a:r>
            <a:r>
              <a:rPr lang="en-US" dirty="0" err="1"/>
              <a:t>M|x</a:t>
            </a:r>
            <a:r>
              <a:rPr lang="en-US" dirty="0"/>
              <a:t>]=</a:t>
            </a:r>
            <a:r>
              <a:rPr lang="en-US" dirty="0">
                <a:latin typeface="Symbol" charset="2"/>
                <a:cs typeface="Symbol" charset="2"/>
              </a:rPr>
              <a:t>b</a:t>
            </a:r>
            <a:r>
              <a:rPr lang="en-US" baseline="-25000" dirty="0"/>
              <a:t>0</a:t>
            </a:r>
            <a:r>
              <a:rPr lang="en-US" dirty="0"/>
              <a:t>+</a:t>
            </a:r>
            <a:r>
              <a:rPr lang="en-US" dirty="0">
                <a:latin typeface="Symbol" charset="2"/>
                <a:cs typeface="Symbol" charset="2"/>
              </a:rPr>
              <a:t>b</a:t>
            </a:r>
            <a:r>
              <a:rPr lang="en-US" baseline="-25000" dirty="0"/>
              <a:t>1</a:t>
            </a:r>
            <a:r>
              <a:rPr lang="en-US" dirty="0"/>
              <a:t>x</a:t>
            </a:r>
          </a:p>
          <a:p>
            <a:pPr marL="0" indent="0">
              <a:buNone/>
            </a:pPr>
            <a:r>
              <a:rPr lang="en-US" dirty="0"/>
              <a:t>		E[</a:t>
            </a:r>
            <a:r>
              <a:rPr lang="en-US" dirty="0" err="1"/>
              <a:t>Y|x,m</a:t>
            </a:r>
            <a:r>
              <a:rPr lang="en-US" dirty="0"/>
              <a:t>]=</a:t>
            </a:r>
            <a:r>
              <a:rPr lang="en-US" dirty="0">
                <a:latin typeface="Symbol" charset="2"/>
                <a:cs typeface="Symbol" charset="2"/>
              </a:rPr>
              <a:t>q</a:t>
            </a:r>
            <a:r>
              <a:rPr lang="en-US" baseline="-25000" dirty="0"/>
              <a:t>0</a:t>
            </a:r>
            <a:r>
              <a:rPr lang="en-US" dirty="0"/>
              <a:t>+</a:t>
            </a:r>
            <a:r>
              <a:rPr lang="en-US" dirty="0">
                <a:latin typeface="Symbol" charset="2"/>
                <a:cs typeface="Symbol" charset="2"/>
              </a:rPr>
              <a:t>q</a:t>
            </a:r>
            <a:r>
              <a:rPr lang="en-US" baseline="-25000" dirty="0"/>
              <a:t>1</a:t>
            </a:r>
            <a:r>
              <a:rPr lang="en-US" dirty="0"/>
              <a:t>x+</a:t>
            </a:r>
            <a:r>
              <a:rPr lang="en-US" dirty="0">
                <a:latin typeface="Symbol" charset="2"/>
                <a:cs typeface="Symbol" charset="2"/>
              </a:rPr>
              <a:t>q</a:t>
            </a:r>
            <a:r>
              <a:rPr lang="en-US" baseline="-25000" dirty="0"/>
              <a:t>2</a:t>
            </a:r>
            <a:r>
              <a:rPr lang="en-US" dirty="0"/>
              <a:t>m</a:t>
            </a:r>
          </a:p>
          <a:p>
            <a:r>
              <a:rPr lang="en-US" dirty="0"/>
              <a:t>Average natural direct effect 		 </a:t>
            </a:r>
          </a:p>
          <a:p>
            <a:pPr marL="0" indent="0">
              <a:buNone/>
            </a:pPr>
            <a:r>
              <a:rPr lang="en-US" dirty="0"/>
              <a:t>		E[Y(</a:t>
            </a:r>
            <a:r>
              <a:rPr lang="en-US" dirty="0" err="1"/>
              <a:t>x,M</a:t>
            </a:r>
            <a:r>
              <a:rPr lang="en-US" dirty="0"/>
              <a:t>(x*)) – Y(x*,M(x*))]</a:t>
            </a:r>
          </a:p>
          <a:p>
            <a:pPr marL="0" indent="0">
              <a:buNone/>
            </a:pPr>
            <a:r>
              <a:rPr lang="en-US" dirty="0"/>
              <a:t>				=∑</a:t>
            </a:r>
            <a:r>
              <a:rPr lang="en-US" baseline="-25000" dirty="0"/>
              <a:t>m</a:t>
            </a:r>
            <a:r>
              <a:rPr lang="en-US" dirty="0"/>
              <a:t>{E[</a:t>
            </a:r>
            <a:r>
              <a:rPr lang="en-US" dirty="0" err="1"/>
              <a:t>Y|x,m</a:t>
            </a:r>
            <a:r>
              <a:rPr lang="en-US" dirty="0"/>
              <a:t>] – E[</a:t>
            </a:r>
            <a:r>
              <a:rPr lang="en-US" dirty="0" err="1"/>
              <a:t>Y|x</a:t>
            </a:r>
            <a:r>
              <a:rPr lang="en-US" dirty="0"/>
              <a:t>*,m]} P[M=</a:t>
            </a:r>
            <a:r>
              <a:rPr lang="en-US" dirty="0" err="1"/>
              <a:t>m|x</a:t>
            </a:r>
            <a:r>
              <a:rPr lang="en-US" dirty="0"/>
              <a:t>*]</a:t>
            </a:r>
          </a:p>
          <a:p>
            <a:pPr marL="0" indent="0">
              <a:buNone/>
            </a:pPr>
            <a:r>
              <a:rPr lang="en-US" dirty="0"/>
              <a:t>				=∑</a:t>
            </a:r>
            <a:r>
              <a:rPr lang="en-US" baseline="-25000" dirty="0"/>
              <a:t>m</a:t>
            </a:r>
            <a:r>
              <a:rPr lang="en-US" dirty="0">
                <a:latin typeface="Symbol" charset="2"/>
                <a:cs typeface="Symbol" charset="2"/>
              </a:rPr>
              <a:t>q</a:t>
            </a:r>
            <a:r>
              <a:rPr lang="en-US" baseline="-25000" dirty="0"/>
              <a:t>1</a:t>
            </a:r>
            <a:r>
              <a:rPr lang="en-US" dirty="0"/>
              <a:t>(x – x*) P[M=</a:t>
            </a:r>
            <a:r>
              <a:rPr lang="en-US" dirty="0" err="1"/>
              <a:t>m|x</a:t>
            </a:r>
            <a:r>
              <a:rPr lang="en-US" dirty="0"/>
              <a:t>*]</a:t>
            </a:r>
          </a:p>
          <a:p>
            <a:pPr marL="0" indent="0">
              <a:buNone/>
            </a:pPr>
            <a:r>
              <a:rPr lang="en-US" dirty="0"/>
              <a:t>				=</a:t>
            </a:r>
            <a:r>
              <a:rPr lang="en-US" dirty="0">
                <a:latin typeface="Symbol" charset="2"/>
                <a:cs typeface="Symbol" charset="2"/>
              </a:rPr>
              <a:t>q</a:t>
            </a:r>
            <a:r>
              <a:rPr lang="en-US" baseline="-25000" dirty="0"/>
              <a:t>1</a:t>
            </a:r>
            <a:r>
              <a:rPr lang="en-US" dirty="0"/>
              <a:t>(x – x*)</a:t>
            </a:r>
          </a:p>
          <a:p>
            <a:pPr marL="0" indent="0">
              <a:buNone/>
            </a:pPr>
            <a:r>
              <a:rPr lang="en-US" dirty="0"/>
              <a:t>				= average controlled direct effect</a:t>
            </a:r>
          </a:p>
          <a:p>
            <a:endParaRPr lang="en-US" dirty="0"/>
          </a:p>
        </p:txBody>
      </p:sp>
    </p:spTree>
    <p:extLst>
      <p:ext uri="{BB962C8B-B14F-4D97-AF65-F5344CB8AC3E}">
        <p14:creationId xmlns:p14="http://schemas.microsoft.com/office/powerpoint/2010/main" val="3024210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6939"/>
            <a:ext cx="8229600" cy="674421"/>
          </a:xfrm>
        </p:spPr>
        <p:txBody>
          <a:bodyPr>
            <a:normAutofit fontScale="90000"/>
          </a:bodyPr>
          <a:lstStyle/>
          <a:p>
            <a:r>
              <a:rPr lang="en-US" dirty="0"/>
              <a:t>Linear Models with no interaction</a:t>
            </a:r>
          </a:p>
        </p:txBody>
      </p:sp>
      <p:sp>
        <p:nvSpPr>
          <p:cNvPr id="3" name="Content Placeholder 2"/>
          <p:cNvSpPr>
            <a:spLocks noGrp="1"/>
          </p:cNvSpPr>
          <p:nvPr>
            <p:ph idx="1"/>
          </p:nvPr>
        </p:nvSpPr>
        <p:spPr>
          <a:xfrm>
            <a:off x="457200" y="949059"/>
            <a:ext cx="8229600" cy="5764140"/>
          </a:xfrm>
        </p:spPr>
        <p:txBody>
          <a:bodyPr>
            <a:normAutofit fontScale="70000" lnSpcReduction="20000"/>
          </a:bodyPr>
          <a:lstStyle/>
          <a:p>
            <a:r>
              <a:rPr lang="en-US" dirty="0"/>
              <a:t>Fit the following models:</a:t>
            </a:r>
          </a:p>
          <a:p>
            <a:pPr marL="0" indent="0">
              <a:buNone/>
            </a:pPr>
            <a:r>
              <a:rPr lang="en-US" dirty="0"/>
              <a:t>		E[</a:t>
            </a:r>
            <a:r>
              <a:rPr lang="en-US" dirty="0" err="1"/>
              <a:t>Y|x</a:t>
            </a:r>
            <a:r>
              <a:rPr lang="en-US" dirty="0"/>
              <a:t>]=</a:t>
            </a:r>
            <a:r>
              <a:rPr lang="en-US" dirty="0">
                <a:latin typeface="Symbol" charset="2"/>
                <a:cs typeface="Symbol" charset="2"/>
              </a:rPr>
              <a:t>a</a:t>
            </a:r>
            <a:r>
              <a:rPr lang="en-US" baseline="-25000" dirty="0"/>
              <a:t>0</a:t>
            </a:r>
            <a:r>
              <a:rPr lang="en-US" dirty="0"/>
              <a:t>+</a:t>
            </a:r>
            <a:r>
              <a:rPr lang="en-US" dirty="0">
                <a:latin typeface="Symbol" charset="2"/>
                <a:cs typeface="Symbol" charset="2"/>
              </a:rPr>
              <a:t>a</a:t>
            </a:r>
            <a:r>
              <a:rPr lang="en-US" baseline="-25000" dirty="0"/>
              <a:t>1</a:t>
            </a:r>
            <a:r>
              <a:rPr lang="en-US" dirty="0"/>
              <a:t>x</a:t>
            </a:r>
          </a:p>
          <a:p>
            <a:pPr marL="0" indent="0">
              <a:buNone/>
            </a:pPr>
            <a:r>
              <a:rPr lang="en-US" dirty="0"/>
              <a:t>		E[</a:t>
            </a:r>
            <a:r>
              <a:rPr lang="en-US" dirty="0" err="1"/>
              <a:t>M|x</a:t>
            </a:r>
            <a:r>
              <a:rPr lang="en-US" dirty="0"/>
              <a:t>]=</a:t>
            </a:r>
            <a:r>
              <a:rPr lang="en-US" dirty="0">
                <a:latin typeface="Symbol" charset="2"/>
                <a:cs typeface="Symbol" charset="2"/>
              </a:rPr>
              <a:t>b</a:t>
            </a:r>
            <a:r>
              <a:rPr lang="en-US" baseline="-25000" dirty="0"/>
              <a:t>0</a:t>
            </a:r>
            <a:r>
              <a:rPr lang="en-US" dirty="0"/>
              <a:t>+</a:t>
            </a:r>
            <a:r>
              <a:rPr lang="en-US" dirty="0">
                <a:latin typeface="Symbol" charset="2"/>
                <a:cs typeface="Symbol" charset="2"/>
              </a:rPr>
              <a:t>b</a:t>
            </a:r>
            <a:r>
              <a:rPr lang="en-US" baseline="-25000" dirty="0"/>
              <a:t>1</a:t>
            </a:r>
            <a:r>
              <a:rPr lang="en-US" dirty="0"/>
              <a:t>x</a:t>
            </a:r>
          </a:p>
          <a:p>
            <a:pPr marL="0" indent="0">
              <a:buNone/>
            </a:pPr>
            <a:r>
              <a:rPr lang="en-US" dirty="0"/>
              <a:t>		E[</a:t>
            </a:r>
            <a:r>
              <a:rPr lang="en-US" dirty="0" err="1"/>
              <a:t>Y|x,m</a:t>
            </a:r>
            <a:r>
              <a:rPr lang="en-US" dirty="0"/>
              <a:t>]=</a:t>
            </a:r>
            <a:r>
              <a:rPr lang="en-US" dirty="0">
                <a:latin typeface="Symbol" charset="2"/>
                <a:cs typeface="Symbol" charset="2"/>
              </a:rPr>
              <a:t>q</a:t>
            </a:r>
            <a:r>
              <a:rPr lang="en-US" baseline="-25000" dirty="0"/>
              <a:t>0</a:t>
            </a:r>
            <a:r>
              <a:rPr lang="en-US" dirty="0"/>
              <a:t>+</a:t>
            </a:r>
            <a:r>
              <a:rPr lang="en-US" dirty="0">
                <a:latin typeface="Symbol" charset="2"/>
                <a:cs typeface="Symbol" charset="2"/>
              </a:rPr>
              <a:t>q</a:t>
            </a:r>
            <a:r>
              <a:rPr lang="en-US" baseline="-25000" dirty="0"/>
              <a:t>1</a:t>
            </a:r>
            <a:r>
              <a:rPr lang="en-US" dirty="0"/>
              <a:t>x+</a:t>
            </a:r>
            <a:r>
              <a:rPr lang="en-US" dirty="0">
                <a:latin typeface="Symbol" charset="2"/>
                <a:cs typeface="Symbol" charset="2"/>
              </a:rPr>
              <a:t>q</a:t>
            </a:r>
            <a:r>
              <a:rPr lang="en-US" baseline="-25000" dirty="0"/>
              <a:t>2</a:t>
            </a:r>
            <a:r>
              <a:rPr lang="en-US" dirty="0"/>
              <a:t>m</a:t>
            </a:r>
          </a:p>
          <a:p>
            <a:r>
              <a:rPr lang="en-US" dirty="0"/>
              <a:t>Average natural indirect effect 		 </a:t>
            </a:r>
          </a:p>
          <a:p>
            <a:pPr marL="0" indent="0">
              <a:buNone/>
            </a:pPr>
            <a:r>
              <a:rPr lang="en-US" dirty="0"/>
              <a:t>	E[Y(</a:t>
            </a:r>
            <a:r>
              <a:rPr lang="en-US" dirty="0" err="1"/>
              <a:t>x,M</a:t>
            </a:r>
            <a:r>
              <a:rPr lang="en-US" dirty="0"/>
              <a:t>(x)) – Y(</a:t>
            </a:r>
            <a:r>
              <a:rPr lang="en-US" dirty="0" err="1"/>
              <a:t>x,M</a:t>
            </a:r>
            <a:r>
              <a:rPr lang="en-US" dirty="0"/>
              <a:t>(x*))]</a:t>
            </a:r>
          </a:p>
          <a:p>
            <a:pPr marL="0" indent="0">
              <a:buNone/>
            </a:pPr>
            <a:r>
              <a:rPr lang="en-US" dirty="0"/>
              <a:t>		=∑</a:t>
            </a:r>
            <a:r>
              <a:rPr lang="en-US" baseline="-25000" dirty="0" err="1"/>
              <a:t>m</a:t>
            </a:r>
            <a:r>
              <a:rPr lang="en-US" dirty="0" err="1"/>
              <a:t>E</a:t>
            </a:r>
            <a:r>
              <a:rPr lang="en-US" dirty="0"/>
              <a:t>[</a:t>
            </a:r>
            <a:r>
              <a:rPr lang="en-US" dirty="0" err="1"/>
              <a:t>Y|x,m</a:t>
            </a:r>
            <a:r>
              <a:rPr lang="en-US" dirty="0"/>
              <a:t>] {P[M=</a:t>
            </a:r>
            <a:r>
              <a:rPr lang="en-US" dirty="0" err="1"/>
              <a:t>m|x</a:t>
            </a:r>
            <a:r>
              <a:rPr lang="en-US" dirty="0"/>
              <a:t>] – P[M=</a:t>
            </a:r>
            <a:r>
              <a:rPr lang="en-US" dirty="0" err="1"/>
              <a:t>m|x</a:t>
            </a:r>
            <a:r>
              <a:rPr lang="en-US" dirty="0"/>
              <a:t>*]} </a:t>
            </a:r>
          </a:p>
          <a:p>
            <a:pPr marL="0" indent="0">
              <a:buNone/>
            </a:pPr>
            <a:r>
              <a:rPr lang="en-US" dirty="0"/>
              <a:t>		=∑</a:t>
            </a:r>
            <a:r>
              <a:rPr lang="en-US" baseline="-25000" dirty="0"/>
              <a:t>m</a:t>
            </a:r>
            <a:r>
              <a:rPr lang="en-US" dirty="0"/>
              <a:t>[</a:t>
            </a:r>
            <a:r>
              <a:rPr lang="en-US" dirty="0">
                <a:latin typeface="Symbol" charset="2"/>
                <a:cs typeface="Symbol" charset="2"/>
              </a:rPr>
              <a:t>q</a:t>
            </a:r>
            <a:r>
              <a:rPr lang="en-US" baseline="-25000" dirty="0"/>
              <a:t>0</a:t>
            </a:r>
            <a:r>
              <a:rPr lang="en-US" dirty="0"/>
              <a:t>+</a:t>
            </a:r>
            <a:r>
              <a:rPr lang="en-US" dirty="0">
                <a:latin typeface="Symbol" charset="2"/>
                <a:cs typeface="Symbol" charset="2"/>
              </a:rPr>
              <a:t>q</a:t>
            </a:r>
            <a:r>
              <a:rPr lang="en-US" baseline="-25000" dirty="0"/>
              <a:t>1</a:t>
            </a:r>
            <a:r>
              <a:rPr lang="en-US" dirty="0"/>
              <a:t>x+</a:t>
            </a:r>
            <a:r>
              <a:rPr lang="en-US" dirty="0">
                <a:latin typeface="Symbol" charset="2"/>
                <a:cs typeface="Symbol" charset="2"/>
              </a:rPr>
              <a:t>q</a:t>
            </a:r>
            <a:r>
              <a:rPr lang="en-US" baseline="-25000" dirty="0"/>
              <a:t>2</a:t>
            </a:r>
            <a:r>
              <a:rPr lang="en-US" dirty="0"/>
              <a:t>m]P[M=</a:t>
            </a:r>
            <a:r>
              <a:rPr lang="en-US" dirty="0" err="1"/>
              <a:t>m|x</a:t>
            </a:r>
            <a:r>
              <a:rPr lang="en-US" dirty="0"/>
              <a:t>] – ∑</a:t>
            </a:r>
            <a:r>
              <a:rPr lang="en-US" baseline="-25000" dirty="0"/>
              <a:t>m</a:t>
            </a:r>
            <a:r>
              <a:rPr lang="en-US" dirty="0"/>
              <a:t>[</a:t>
            </a:r>
            <a:r>
              <a:rPr lang="en-US" dirty="0">
                <a:latin typeface="Symbol" charset="2"/>
                <a:cs typeface="Symbol" charset="2"/>
              </a:rPr>
              <a:t>q</a:t>
            </a:r>
            <a:r>
              <a:rPr lang="en-US" baseline="-25000" dirty="0"/>
              <a:t>0</a:t>
            </a:r>
            <a:r>
              <a:rPr lang="en-US" dirty="0"/>
              <a:t>+</a:t>
            </a:r>
            <a:r>
              <a:rPr lang="en-US" dirty="0">
                <a:latin typeface="Symbol" charset="2"/>
                <a:cs typeface="Symbol" charset="2"/>
              </a:rPr>
              <a:t>q</a:t>
            </a:r>
            <a:r>
              <a:rPr lang="en-US" baseline="-25000" dirty="0"/>
              <a:t>1</a:t>
            </a:r>
            <a:r>
              <a:rPr lang="en-US" dirty="0"/>
              <a:t>x+</a:t>
            </a:r>
            <a:r>
              <a:rPr lang="en-US" dirty="0">
                <a:latin typeface="Symbol" charset="2"/>
                <a:cs typeface="Symbol" charset="2"/>
              </a:rPr>
              <a:t>q</a:t>
            </a:r>
            <a:r>
              <a:rPr lang="en-US" baseline="-25000" dirty="0"/>
              <a:t>2</a:t>
            </a:r>
            <a:r>
              <a:rPr lang="en-US" dirty="0"/>
              <a:t>m]P[M=</a:t>
            </a:r>
            <a:r>
              <a:rPr lang="en-US" dirty="0" err="1"/>
              <a:t>m|x</a:t>
            </a:r>
            <a:r>
              <a:rPr lang="en-US" dirty="0"/>
              <a:t>*] </a:t>
            </a:r>
          </a:p>
          <a:p>
            <a:pPr marL="0" indent="0">
              <a:buNone/>
            </a:pPr>
            <a:r>
              <a:rPr lang="en-US" dirty="0"/>
              <a:t>		=</a:t>
            </a:r>
            <a:r>
              <a:rPr lang="en-US" dirty="0">
                <a:latin typeface="Symbol" charset="2"/>
                <a:cs typeface="Symbol" charset="2"/>
              </a:rPr>
              <a:t>q</a:t>
            </a:r>
            <a:r>
              <a:rPr lang="en-US" baseline="-25000" dirty="0"/>
              <a:t>0</a:t>
            </a:r>
            <a:r>
              <a:rPr lang="en-US" dirty="0"/>
              <a:t>+</a:t>
            </a:r>
            <a:r>
              <a:rPr lang="en-US" dirty="0">
                <a:latin typeface="Symbol" charset="2"/>
                <a:cs typeface="Symbol" charset="2"/>
              </a:rPr>
              <a:t>q</a:t>
            </a:r>
            <a:r>
              <a:rPr lang="en-US" baseline="-25000" dirty="0"/>
              <a:t>1</a:t>
            </a:r>
            <a:r>
              <a:rPr lang="en-US" dirty="0"/>
              <a:t>x+</a:t>
            </a:r>
            <a:r>
              <a:rPr lang="en-US" dirty="0">
                <a:latin typeface="Symbol" charset="2"/>
                <a:cs typeface="Symbol" charset="2"/>
              </a:rPr>
              <a:t>q</a:t>
            </a:r>
            <a:r>
              <a:rPr lang="en-US" baseline="-25000" dirty="0"/>
              <a:t>2</a:t>
            </a:r>
            <a:r>
              <a:rPr lang="en-US" dirty="0"/>
              <a:t>E[</a:t>
            </a:r>
            <a:r>
              <a:rPr lang="en-US" dirty="0" err="1"/>
              <a:t>M|x</a:t>
            </a:r>
            <a:r>
              <a:rPr lang="en-US" dirty="0"/>
              <a:t>] – {</a:t>
            </a:r>
            <a:r>
              <a:rPr lang="en-US" dirty="0">
                <a:latin typeface="Symbol" charset="2"/>
                <a:cs typeface="Symbol" charset="2"/>
              </a:rPr>
              <a:t>q</a:t>
            </a:r>
            <a:r>
              <a:rPr lang="en-US" baseline="-25000" dirty="0"/>
              <a:t>0</a:t>
            </a:r>
            <a:r>
              <a:rPr lang="en-US" dirty="0"/>
              <a:t>+</a:t>
            </a:r>
            <a:r>
              <a:rPr lang="en-US" dirty="0">
                <a:latin typeface="Symbol" charset="2"/>
                <a:cs typeface="Symbol" charset="2"/>
              </a:rPr>
              <a:t>q</a:t>
            </a:r>
            <a:r>
              <a:rPr lang="en-US" baseline="-25000" dirty="0"/>
              <a:t>1</a:t>
            </a:r>
            <a:r>
              <a:rPr lang="en-US" dirty="0"/>
              <a:t>x+</a:t>
            </a:r>
            <a:r>
              <a:rPr lang="en-US" dirty="0">
                <a:latin typeface="Symbol" charset="2"/>
                <a:cs typeface="Symbol" charset="2"/>
              </a:rPr>
              <a:t>q</a:t>
            </a:r>
            <a:r>
              <a:rPr lang="en-US" baseline="-25000" dirty="0"/>
              <a:t>2</a:t>
            </a:r>
            <a:r>
              <a:rPr lang="en-US" dirty="0"/>
              <a:t>E[</a:t>
            </a:r>
            <a:r>
              <a:rPr lang="en-US" dirty="0" err="1"/>
              <a:t>M|x</a:t>
            </a:r>
            <a:r>
              <a:rPr lang="en-US" dirty="0"/>
              <a:t>*]} </a:t>
            </a:r>
          </a:p>
          <a:p>
            <a:pPr marL="0" indent="0">
              <a:buNone/>
            </a:pPr>
            <a:r>
              <a:rPr lang="en-US" dirty="0"/>
              <a:t>		=</a:t>
            </a:r>
            <a:r>
              <a:rPr lang="en-US" dirty="0">
                <a:latin typeface="Symbol" charset="2"/>
                <a:cs typeface="Symbol" charset="2"/>
              </a:rPr>
              <a:t>q</a:t>
            </a:r>
            <a:r>
              <a:rPr lang="en-US" baseline="-25000" dirty="0"/>
              <a:t>2</a:t>
            </a:r>
            <a:r>
              <a:rPr lang="en-US" dirty="0"/>
              <a:t>{</a:t>
            </a:r>
            <a:r>
              <a:rPr lang="en-US" dirty="0">
                <a:latin typeface="Symbol" charset="2"/>
                <a:cs typeface="Symbol" charset="2"/>
              </a:rPr>
              <a:t>b</a:t>
            </a:r>
            <a:r>
              <a:rPr lang="en-US" baseline="-25000" dirty="0"/>
              <a:t>0</a:t>
            </a:r>
            <a:r>
              <a:rPr lang="en-US" dirty="0"/>
              <a:t>+</a:t>
            </a:r>
            <a:r>
              <a:rPr lang="en-US" dirty="0">
                <a:latin typeface="Symbol" charset="2"/>
                <a:cs typeface="Symbol" charset="2"/>
              </a:rPr>
              <a:t>b</a:t>
            </a:r>
            <a:r>
              <a:rPr lang="en-US" baseline="-25000" dirty="0"/>
              <a:t>1</a:t>
            </a:r>
            <a:r>
              <a:rPr lang="en-US" dirty="0"/>
              <a:t>x – </a:t>
            </a:r>
            <a:r>
              <a:rPr lang="en-US" dirty="0">
                <a:latin typeface="Symbol" charset="2"/>
                <a:cs typeface="Symbol" charset="2"/>
              </a:rPr>
              <a:t>b</a:t>
            </a:r>
            <a:r>
              <a:rPr lang="en-US" baseline="-25000" dirty="0"/>
              <a:t>0</a:t>
            </a:r>
            <a:r>
              <a:rPr lang="en-US" dirty="0"/>
              <a:t> – </a:t>
            </a:r>
            <a:r>
              <a:rPr lang="en-US" dirty="0">
                <a:latin typeface="Symbol" charset="2"/>
                <a:cs typeface="Symbol" charset="2"/>
              </a:rPr>
              <a:t>b</a:t>
            </a:r>
            <a:r>
              <a:rPr lang="en-US" baseline="-25000" dirty="0"/>
              <a:t>1</a:t>
            </a:r>
            <a:r>
              <a:rPr lang="en-US" dirty="0"/>
              <a:t>x*}</a:t>
            </a:r>
          </a:p>
          <a:p>
            <a:pPr marL="0" indent="0">
              <a:buNone/>
            </a:pPr>
            <a:r>
              <a:rPr lang="en-US" dirty="0"/>
              <a:t>		=</a:t>
            </a:r>
            <a:r>
              <a:rPr lang="en-US" dirty="0">
                <a:latin typeface="Symbol" charset="2"/>
                <a:cs typeface="Symbol" charset="2"/>
              </a:rPr>
              <a:t>q</a:t>
            </a:r>
            <a:r>
              <a:rPr lang="en-US" baseline="-25000" dirty="0"/>
              <a:t>2</a:t>
            </a:r>
            <a:r>
              <a:rPr lang="en-US" dirty="0">
                <a:latin typeface="Symbol" charset="2"/>
                <a:cs typeface="Symbol" charset="2"/>
              </a:rPr>
              <a:t>b</a:t>
            </a:r>
            <a:r>
              <a:rPr lang="en-US" baseline="-25000" dirty="0"/>
              <a:t>1</a:t>
            </a:r>
            <a:r>
              <a:rPr lang="en-US" dirty="0"/>
              <a:t>(x – x*)</a:t>
            </a:r>
          </a:p>
          <a:p>
            <a:r>
              <a:rPr lang="en-US" dirty="0"/>
              <a:t>Alternatively,	</a:t>
            </a:r>
          </a:p>
          <a:p>
            <a:pPr marL="0" indent="0">
              <a:buNone/>
            </a:pPr>
            <a:r>
              <a:rPr lang="en-US" dirty="0"/>
              <a:t>	TE = NIE + NDE,</a:t>
            </a:r>
          </a:p>
          <a:p>
            <a:pPr marL="0" indent="0">
              <a:buNone/>
            </a:pPr>
            <a:r>
              <a:rPr lang="en-US" dirty="0">
                <a:sym typeface="Wingdings"/>
              </a:rPr>
              <a:t>  	  </a:t>
            </a:r>
            <a:r>
              <a:rPr lang="en-US" dirty="0"/>
              <a:t>	</a:t>
            </a:r>
            <a:r>
              <a:rPr lang="en-US" dirty="0">
                <a:latin typeface="Symbol" charset="2"/>
                <a:cs typeface="Symbol" charset="2"/>
              </a:rPr>
              <a:t>a</a:t>
            </a:r>
            <a:r>
              <a:rPr lang="en-US" baseline="-25000" dirty="0"/>
              <a:t>1</a:t>
            </a:r>
            <a:r>
              <a:rPr lang="en-US" dirty="0"/>
              <a:t>(x – x*) = NIE + </a:t>
            </a:r>
            <a:r>
              <a:rPr lang="en-US" dirty="0">
                <a:latin typeface="Symbol" charset="2"/>
                <a:cs typeface="Symbol" charset="2"/>
              </a:rPr>
              <a:t>q</a:t>
            </a:r>
            <a:r>
              <a:rPr lang="en-US" baseline="-25000" dirty="0"/>
              <a:t>1</a:t>
            </a:r>
            <a:r>
              <a:rPr lang="en-US" dirty="0"/>
              <a:t>(x – x*)</a:t>
            </a:r>
          </a:p>
          <a:p>
            <a:pPr marL="0" indent="0">
              <a:buNone/>
            </a:pPr>
            <a:r>
              <a:rPr lang="en-US" dirty="0"/>
              <a:t>         </a:t>
            </a:r>
            <a:r>
              <a:rPr lang="en-US" dirty="0">
                <a:sym typeface="Wingdings"/>
              </a:rPr>
              <a:t> NIE = (</a:t>
            </a:r>
            <a:r>
              <a:rPr lang="en-US" dirty="0">
                <a:latin typeface="Symbol" charset="2"/>
                <a:cs typeface="Symbol" charset="2"/>
              </a:rPr>
              <a:t>a</a:t>
            </a:r>
            <a:r>
              <a:rPr lang="en-US" baseline="-25000" dirty="0"/>
              <a:t>1</a:t>
            </a:r>
            <a:r>
              <a:rPr lang="en-US" dirty="0"/>
              <a:t> – </a:t>
            </a:r>
            <a:r>
              <a:rPr lang="en-US" dirty="0">
                <a:latin typeface="Symbol" charset="2"/>
                <a:cs typeface="Symbol" charset="2"/>
              </a:rPr>
              <a:t>q</a:t>
            </a:r>
            <a:r>
              <a:rPr lang="en-US" baseline="-25000" dirty="0"/>
              <a:t>1</a:t>
            </a:r>
            <a:r>
              <a:rPr lang="en-US" dirty="0"/>
              <a:t>)(x – x*)</a:t>
            </a:r>
          </a:p>
          <a:p>
            <a:r>
              <a:rPr lang="en-US" dirty="0"/>
              <a:t>With least squares regression, </a:t>
            </a:r>
            <a:r>
              <a:rPr lang="en-US" dirty="0">
                <a:sym typeface="Wingdings"/>
              </a:rPr>
              <a:t>(</a:t>
            </a:r>
            <a:r>
              <a:rPr lang="en-US" dirty="0">
                <a:latin typeface="Symbol" charset="2"/>
                <a:cs typeface="Symbol" charset="2"/>
              </a:rPr>
              <a:t>a</a:t>
            </a:r>
            <a:r>
              <a:rPr lang="en-US" baseline="-25000" dirty="0"/>
              <a:t>1</a:t>
            </a:r>
            <a:r>
              <a:rPr lang="en-US" dirty="0"/>
              <a:t> – </a:t>
            </a:r>
            <a:r>
              <a:rPr lang="en-US" dirty="0">
                <a:latin typeface="Symbol" charset="2"/>
                <a:cs typeface="Symbol" charset="2"/>
              </a:rPr>
              <a:t>q</a:t>
            </a:r>
            <a:r>
              <a:rPr lang="en-US" baseline="-25000" dirty="0"/>
              <a:t>1</a:t>
            </a:r>
            <a:r>
              <a:rPr lang="en-US" dirty="0"/>
              <a:t>)(x – x*)=</a:t>
            </a:r>
            <a:r>
              <a:rPr lang="en-US" dirty="0">
                <a:latin typeface="Symbol" charset="2"/>
                <a:cs typeface="Symbol" charset="2"/>
              </a:rPr>
              <a:t>q</a:t>
            </a:r>
            <a:r>
              <a:rPr lang="en-US" baseline="-25000" dirty="0"/>
              <a:t>2</a:t>
            </a:r>
            <a:r>
              <a:rPr lang="en-US" dirty="0">
                <a:latin typeface="Symbol" charset="2"/>
                <a:cs typeface="Symbol" charset="2"/>
              </a:rPr>
              <a:t>b</a:t>
            </a:r>
            <a:r>
              <a:rPr lang="en-US" baseline="-25000" dirty="0"/>
              <a:t>1</a:t>
            </a:r>
            <a:r>
              <a:rPr lang="en-US" dirty="0"/>
              <a:t>(x – x*)</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774461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6939"/>
            <a:ext cx="8229600" cy="674421"/>
          </a:xfrm>
        </p:spPr>
        <p:txBody>
          <a:bodyPr>
            <a:normAutofit fontScale="90000"/>
          </a:bodyPr>
          <a:lstStyle/>
          <a:p>
            <a:r>
              <a:rPr lang="en-US" dirty="0"/>
              <a:t>Quantitative Psych Literature</a:t>
            </a:r>
          </a:p>
        </p:txBody>
      </p:sp>
      <p:sp>
        <p:nvSpPr>
          <p:cNvPr id="3" name="Content Placeholder 2"/>
          <p:cNvSpPr>
            <a:spLocks noGrp="1"/>
          </p:cNvSpPr>
          <p:nvPr>
            <p:ph idx="1"/>
          </p:nvPr>
        </p:nvSpPr>
        <p:spPr>
          <a:xfrm>
            <a:off x="457200" y="949059"/>
            <a:ext cx="8229600" cy="5764140"/>
          </a:xfrm>
        </p:spPr>
        <p:txBody>
          <a:bodyPr>
            <a:normAutofit fontScale="92500" lnSpcReduction="10000"/>
          </a:bodyPr>
          <a:lstStyle/>
          <a:p>
            <a:r>
              <a:rPr lang="en-US" dirty="0"/>
              <a:t>Procedures proposed by Baron and Kenny (1986):</a:t>
            </a:r>
          </a:p>
          <a:p>
            <a:pPr lvl="1"/>
            <a:r>
              <a:rPr lang="en-US" dirty="0"/>
              <a:t>Step 1: E[</a:t>
            </a:r>
            <a:r>
              <a:rPr lang="en-US" dirty="0" err="1"/>
              <a:t>Y|x</a:t>
            </a:r>
            <a:r>
              <a:rPr lang="en-US" dirty="0"/>
              <a:t>]=</a:t>
            </a:r>
            <a:r>
              <a:rPr lang="en-US" dirty="0">
                <a:latin typeface="Symbol" charset="2"/>
                <a:cs typeface="Symbol" charset="2"/>
              </a:rPr>
              <a:t>a</a:t>
            </a:r>
            <a:r>
              <a:rPr lang="en-US" baseline="-25000" dirty="0"/>
              <a:t>0</a:t>
            </a:r>
            <a:r>
              <a:rPr lang="en-US" dirty="0"/>
              <a:t>+</a:t>
            </a:r>
            <a:r>
              <a:rPr lang="en-US" dirty="0">
                <a:latin typeface="Symbol" charset="2"/>
                <a:cs typeface="Symbol" charset="2"/>
              </a:rPr>
              <a:t>a</a:t>
            </a:r>
            <a:r>
              <a:rPr lang="en-US" baseline="-25000" dirty="0"/>
              <a:t>1</a:t>
            </a:r>
            <a:r>
              <a:rPr lang="en-US" dirty="0"/>
              <a:t>x</a:t>
            </a:r>
          </a:p>
          <a:p>
            <a:pPr lvl="2"/>
            <a:r>
              <a:rPr lang="en-US" dirty="0">
                <a:latin typeface="Symbol" charset="2"/>
                <a:cs typeface="Symbol" charset="2"/>
              </a:rPr>
              <a:t>a</a:t>
            </a:r>
            <a:r>
              <a:rPr lang="en-US" baseline="-25000" dirty="0"/>
              <a:t>1</a:t>
            </a:r>
            <a:r>
              <a:rPr lang="en-US" dirty="0"/>
              <a:t> significant </a:t>
            </a:r>
          </a:p>
          <a:p>
            <a:pPr lvl="1"/>
            <a:r>
              <a:rPr lang="en-US" dirty="0"/>
              <a:t>Step 2: E[</a:t>
            </a:r>
            <a:r>
              <a:rPr lang="en-US" dirty="0" err="1"/>
              <a:t>M|x</a:t>
            </a:r>
            <a:r>
              <a:rPr lang="en-US" dirty="0"/>
              <a:t>]=</a:t>
            </a:r>
            <a:r>
              <a:rPr lang="en-US" dirty="0">
                <a:latin typeface="Symbol" charset="2"/>
                <a:cs typeface="Symbol" charset="2"/>
              </a:rPr>
              <a:t>b</a:t>
            </a:r>
            <a:r>
              <a:rPr lang="en-US" baseline="-25000" dirty="0"/>
              <a:t>0</a:t>
            </a:r>
            <a:r>
              <a:rPr lang="en-US" dirty="0"/>
              <a:t>+</a:t>
            </a:r>
            <a:r>
              <a:rPr lang="en-US" dirty="0">
                <a:latin typeface="Symbol" charset="2"/>
                <a:cs typeface="Symbol" charset="2"/>
              </a:rPr>
              <a:t>b</a:t>
            </a:r>
            <a:r>
              <a:rPr lang="en-US" baseline="-25000" dirty="0"/>
              <a:t>1</a:t>
            </a:r>
            <a:r>
              <a:rPr lang="en-US" dirty="0"/>
              <a:t>x</a:t>
            </a:r>
          </a:p>
          <a:p>
            <a:pPr lvl="2"/>
            <a:r>
              <a:rPr lang="en-US" dirty="0">
                <a:latin typeface="Symbol" charset="2"/>
                <a:cs typeface="Symbol" charset="2"/>
              </a:rPr>
              <a:t>b</a:t>
            </a:r>
            <a:r>
              <a:rPr lang="en-US" baseline="-25000" dirty="0"/>
              <a:t>1</a:t>
            </a:r>
            <a:r>
              <a:rPr lang="en-US" dirty="0"/>
              <a:t> significant</a:t>
            </a:r>
          </a:p>
          <a:p>
            <a:pPr lvl="1"/>
            <a:r>
              <a:rPr lang="en-US" dirty="0"/>
              <a:t>Step 3: E[</a:t>
            </a:r>
            <a:r>
              <a:rPr lang="en-US" dirty="0" err="1"/>
              <a:t>Y|x,m</a:t>
            </a:r>
            <a:r>
              <a:rPr lang="en-US" dirty="0"/>
              <a:t>]=</a:t>
            </a:r>
            <a:r>
              <a:rPr lang="en-US" dirty="0">
                <a:latin typeface="Symbol" charset="2"/>
                <a:cs typeface="Symbol" charset="2"/>
              </a:rPr>
              <a:t>q</a:t>
            </a:r>
            <a:r>
              <a:rPr lang="en-US" baseline="-25000" dirty="0"/>
              <a:t>0</a:t>
            </a:r>
            <a:r>
              <a:rPr lang="en-US" dirty="0"/>
              <a:t>+</a:t>
            </a:r>
            <a:r>
              <a:rPr lang="en-US" dirty="0">
                <a:latin typeface="Symbol" charset="2"/>
                <a:cs typeface="Symbol" charset="2"/>
              </a:rPr>
              <a:t>q</a:t>
            </a:r>
            <a:r>
              <a:rPr lang="en-US" baseline="-25000" dirty="0"/>
              <a:t>1</a:t>
            </a:r>
            <a:r>
              <a:rPr lang="en-US" dirty="0"/>
              <a:t>x+</a:t>
            </a:r>
            <a:r>
              <a:rPr lang="en-US" dirty="0">
                <a:latin typeface="Symbol" charset="2"/>
                <a:cs typeface="Symbol" charset="2"/>
              </a:rPr>
              <a:t>q</a:t>
            </a:r>
            <a:r>
              <a:rPr lang="en-US" baseline="-25000" dirty="0"/>
              <a:t>2</a:t>
            </a:r>
            <a:r>
              <a:rPr lang="en-US" dirty="0"/>
              <a:t>m</a:t>
            </a:r>
          </a:p>
          <a:p>
            <a:pPr lvl="2"/>
            <a:r>
              <a:rPr lang="en-US" dirty="0">
                <a:latin typeface="Symbol" charset="2"/>
                <a:cs typeface="Symbol" charset="2"/>
              </a:rPr>
              <a:t>q</a:t>
            </a:r>
            <a:r>
              <a:rPr lang="en-US" baseline="-25000" dirty="0"/>
              <a:t>2</a:t>
            </a:r>
            <a:r>
              <a:rPr lang="en-US" dirty="0"/>
              <a:t> significant and </a:t>
            </a:r>
            <a:r>
              <a:rPr lang="en-US" dirty="0">
                <a:latin typeface="Symbol" charset="2"/>
                <a:cs typeface="Symbol" charset="2"/>
              </a:rPr>
              <a:t>q</a:t>
            </a:r>
            <a:r>
              <a:rPr lang="en-US" baseline="-25000" dirty="0"/>
              <a:t>1</a:t>
            </a:r>
            <a:r>
              <a:rPr lang="en-US" dirty="0"/>
              <a:t> smaller in absolute value than </a:t>
            </a:r>
            <a:r>
              <a:rPr lang="en-US" dirty="0">
                <a:latin typeface="Symbol" charset="2"/>
                <a:cs typeface="Symbol" charset="2"/>
              </a:rPr>
              <a:t>a</a:t>
            </a:r>
            <a:r>
              <a:rPr lang="en-US" baseline="-25000" dirty="0"/>
              <a:t>1</a:t>
            </a:r>
            <a:endParaRPr lang="en-US" dirty="0"/>
          </a:p>
          <a:p>
            <a:pPr lvl="1"/>
            <a:r>
              <a:rPr lang="en-US" dirty="0"/>
              <a:t>M is a mediator if all 3 steps are met.</a:t>
            </a:r>
          </a:p>
          <a:p>
            <a:r>
              <a:rPr lang="en-US" dirty="0" err="1"/>
              <a:t>Sobel</a:t>
            </a:r>
            <a:r>
              <a:rPr lang="en-US" dirty="0"/>
              <a:t> Test (1982)</a:t>
            </a:r>
          </a:p>
          <a:p>
            <a:pPr lvl="1"/>
            <a:r>
              <a:rPr lang="en-US" dirty="0"/>
              <a:t>Test H</a:t>
            </a:r>
            <a:r>
              <a:rPr lang="en-US" baseline="-25000" dirty="0"/>
              <a:t>0</a:t>
            </a:r>
            <a:r>
              <a:rPr lang="en-US" dirty="0"/>
              <a:t>: </a:t>
            </a:r>
            <a:r>
              <a:rPr lang="en-US" dirty="0">
                <a:latin typeface="Symbol" charset="2"/>
                <a:cs typeface="Symbol" charset="2"/>
              </a:rPr>
              <a:t>q</a:t>
            </a:r>
            <a:r>
              <a:rPr lang="en-US" baseline="-25000" dirty="0"/>
              <a:t>2</a:t>
            </a:r>
            <a:r>
              <a:rPr lang="en-US" dirty="0">
                <a:latin typeface="Symbol" charset="2"/>
                <a:cs typeface="Symbol" charset="2"/>
              </a:rPr>
              <a:t>b</a:t>
            </a:r>
            <a:r>
              <a:rPr lang="en-US" baseline="-25000" dirty="0"/>
              <a:t>1</a:t>
            </a:r>
            <a:r>
              <a:rPr lang="en-US" dirty="0"/>
              <a:t>=0.  (Product of coefficients)</a:t>
            </a:r>
          </a:p>
          <a:p>
            <a:pPr lvl="1"/>
            <a:r>
              <a:rPr lang="en-US" dirty="0"/>
              <a:t>Based on large sample theory</a:t>
            </a:r>
          </a:p>
          <a:p>
            <a:pPr lvl="1"/>
            <a:r>
              <a:rPr lang="en-US" dirty="0"/>
              <a:t>Others proposed using bootstrap (Preacher and Hayes, 2004)</a:t>
            </a:r>
          </a:p>
          <a:p>
            <a:pPr lvl="1"/>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08607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Quantitative Psych Literature</a:t>
            </a:r>
            <a:br>
              <a:rPr lang="en-US" dirty="0"/>
            </a:br>
            <a:r>
              <a:rPr lang="en-US" sz="3100" dirty="0"/>
              <a:t>(my humble and biased opinion)</a:t>
            </a:r>
          </a:p>
        </p:txBody>
      </p:sp>
      <p:sp>
        <p:nvSpPr>
          <p:cNvPr id="3" name="Content Placeholder 2"/>
          <p:cNvSpPr>
            <a:spLocks noGrp="1"/>
          </p:cNvSpPr>
          <p:nvPr>
            <p:ph idx="1"/>
          </p:nvPr>
        </p:nvSpPr>
        <p:spPr>
          <a:xfrm>
            <a:off x="457200" y="1600200"/>
            <a:ext cx="8229600" cy="4973431"/>
          </a:xfrm>
        </p:spPr>
        <p:txBody>
          <a:bodyPr>
            <a:normAutofit fontScale="77500" lnSpcReduction="20000"/>
          </a:bodyPr>
          <a:lstStyle/>
          <a:p>
            <a:r>
              <a:rPr lang="en-US" dirty="0"/>
              <a:t>Until recently, didn’t use counterfactuals</a:t>
            </a:r>
          </a:p>
          <a:p>
            <a:pPr lvl="1"/>
            <a:r>
              <a:rPr lang="en-US" dirty="0"/>
              <a:t>Not exactly sure what parameters they’re trying to estimate.</a:t>
            </a:r>
          </a:p>
          <a:p>
            <a:r>
              <a:rPr lang="en-US" dirty="0"/>
              <a:t>Challenges extending beyond linear regression</a:t>
            </a:r>
          </a:p>
          <a:p>
            <a:pPr lvl="1"/>
            <a:r>
              <a:rPr lang="en-US" dirty="0"/>
              <a:t>Methods have proceeded case-by-case, but not a unified theory – more like they’re trying to imitate linear regression. </a:t>
            </a:r>
          </a:p>
          <a:p>
            <a:r>
              <a:rPr lang="en-US" dirty="0"/>
              <a:t>Methods are very parametric</a:t>
            </a:r>
          </a:p>
          <a:p>
            <a:r>
              <a:rPr lang="en-US" dirty="0"/>
              <a:t>Until recently, less focus on assumptions</a:t>
            </a:r>
          </a:p>
          <a:p>
            <a:r>
              <a:rPr lang="en-US" dirty="0"/>
              <a:t>I believe the future of this work is under the counterfactual framework (and I believe many of them feel that way also).</a:t>
            </a:r>
          </a:p>
          <a:p>
            <a:r>
              <a:rPr lang="en-US" dirty="0"/>
              <a:t>With that said, I think many of them feel like statisticians are finally getting around to their methods and really just proving things they’ve been saying/developing all along.</a:t>
            </a:r>
          </a:p>
          <a:p>
            <a:r>
              <a:rPr lang="en-US" dirty="0"/>
              <a:t>Of course, everyone (including statisticians) thinks their field is harder/better/smarter than everyone else’s.</a:t>
            </a:r>
          </a:p>
        </p:txBody>
      </p:sp>
    </p:spTree>
    <p:extLst>
      <p:ext uri="{BB962C8B-B14F-4D97-AF65-F5344CB8AC3E}">
        <p14:creationId xmlns:p14="http://schemas.microsoft.com/office/powerpoint/2010/main" val="3665409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072"/>
            <a:ext cx="8229600" cy="1143000"/>
          </a:xfrm>
        </p:spPr>
        <p:txBody>
          <a:bodyPr>
            <a:normAutofit/>
          </a:bodyPr>
          <a:lstStyle/>
          <a:p>
            <a:r>
              <a:rPr lang="en-US" sz="3600" dirty="0"/>
              <a:t>Linear Models with an interaction</a:t>
            </a:r>
            <a:br>
              <a:rPr lang="en-US" sz="3600" dirty="0"/>
            </a:br>
            <a:r>
              <a:rPr lang="en-US" sz="2200" dirty="0"/>
              <a:t>(</a:t>
            </a:r>
            <a:r>
              <a:rPr lang="en-US" sz="2200" dirty="0" err="1"/>
              <a:t>VanderWeele</a:t>
            </a:r>
            <a:r>
              <a:rPr lang="en-US" sz="2200" dirty="0"/>
              <a:t> recommends including interaction terms as default)</a:t>
            </a:r>
          </a:p>
        </p:txBody>
      </p:sp>
      <p:sp>
        <p:nvSpPr>
          <p:cNvPr id="3" name="Content Placeholder 2"/>
          <p:cNvSpPr>
            <a:spLocks noGrp="1"/>
          </p:cNvSpPr>
          <p:nvPr>
            <p:ph idx="1"/>
          </p:nvPr>
        </p:nvSpPr>
        <p:spPr>
          <a:xfrm>
            <a:off x="457200" y="963017"/>
            <a:ext cx="8348392" cy="5792052"/>
          </a:xfrm>
        </p:spPr>
        <p:txBody>
          <a:bodyPr>
            <a:normAutofit fontScale="85000" lnSpcReduction="20000"/>
          </a:bodyPr>
          <a:lstStyle/>
          <a:p>
            <a:r>
              <a:rPr lang="en-US" dirty="0"/>
              <a:t>Fit the following models:</a:t>
            </a:r>
          </a:p>
          <a:p>
            <a:pPr marL="0" indent="0">
              <a:buNone/>
            </a:pPr>
            <a:r>
              <a:rPr lang="en-US" dirty="0"/>
              <a:t>		E[</a:t>
            </a:r>
            <a:r>
              <a:rPr lang="en-US" dirty="0" err="1"/>
              <a:t>Y|x</a:t>
            </a:r>
            <a:r>
              <a:rPr lang="en-US" dirty="0"/>
              <a:t>]=</a:t>
            </a:r>
            <a:r>
              <a:rPr lang="en-US" dirty="0">
                <a:latin typeface="Symbol" charset="2"/>
                <a:cs typeface="Symbol" charset="2"/>
              </a:rPr>
              <a:t>a</a:t>
            </a:r>
            <a:r>
              <a:rPr lang="en-US" baseline="-25000" dirty="0"/>
              <a:t>0</a:t>
            </a:r>
            <a:r>
              <a:rPr lang="en-US" dirty="0"/>
              <a:t>+</a:t>
            </a:r>
            <a:r>
              <a:rPr lang="en-US" dirty="0">
                <a:latin typeface="Symbol" charset="2"/>
                <a:cs typeface="Symbol" charset="2"/>
              </a:rPr>
              <a:t>a</a:t>
            </a:r>
            <a:r>
              <a:rPr lang="en-US" baseline="-25000" dirty="0"/>
              <a:t>1</a:t>
            </a:r>
            <a:r>
              <a:rPr lang="en-US" dirty="0"/>
              <a:t>x</a:t>
            </a:r>
          </a:p>
          <a:p>
            <a:pPr marL="0" indent="0">
              <a:buNone/>
            </a:pPr>
            <a:r>
              <a:rPr lang="en-US" dirty="0"/>
              <a:t>		E[</a:t>
            </a:r>
            <a:r>
              <a:rPr lang="en-US" dirty="0" err="1"/>
              <a:t>M|x</a:t>
            </a:r>
            <a:r>
              <a:rPr lang="en-US" dirty="0"/>
              <a:t>]=</a:t>
            </a:r>
            <a:r>
              <a:rPr lang="en-US" dirty="0">
                <a:latin typeface="Symbol" charset="2"/>
                <a:cs typeface="Symbol" charset="2"/>
              </a:rPr>
              <a:t>b</a:t>
            </a:r>
            <a:r>
              <a:rPr lang="en-US" baseline="-25000" dirty="0"/>
              <a:t>0</a:t>
            </a:r>
            <a:r>
              <a:rPr lang="en-US" dirty="0"/>
              <a:t>+</a:t>
            </a:r>
            <a:r>
              <a:rPr lang="en-US" dirty="0">
                <a:latin typeface="Symbol" charset="2"/>
                <a:cs typeface="Symbol" charset="2"/>
              </a:rPr>
              <a:t>b</a:t>
            </a:r>
            <a:r>
              <a:rPr lang="en-US" baseline="-25000" dirty="0"/>
              <a:t>1</a:t>
            </a:r>
            <a:r>
              <a:rPr lang="en-US" dirty="0"/>
              <a:t>x</a:t>
            </a:r>
          </a:p>
          <a:p>
            <a:pPr marL="0" indent="0">
              <a:buNone/>
            </a:pPr>
            <a:r>
              <a:rPr lang="en-US" dirty="0"/>
              <a:t>		E[</a:t>
            </a:r>
            <a:r>
              <a:rPr lang="en-US" dirty="0" err="1"/>
              <a:t>Y|x,m</a:t>
            </a:r>
            <a:r>
              <a:rPr lang="en-US" dirty="0"/>
              <a:t>]=</a:t>
            </a:r>
            <a:r>
              <a:rPr lang="en-US" dirty="0">
                <a:latin typeface="Symbol" charset="2"/>
                <a:cs typeface="Symbol" charset="2"/>
              </a:rPr>
              <a:t>q</a:t>
            </a:r>
            <a:r>
              <a:rPr lang="en-US" baseline="-25000" dirty="0"/>
              <a:t>0</a:t>
            </a:r>
            <a:r>
              <a:rPr lang="en-US" dirty="0"/>
              <a:t>+</a:t>
            </a:r>
            <a:r>
              <a:rPr lang="en-US" dirty="0">
                <a:latin typeface="Symbol" charset="2"/>
                <a:cs typeface="Symbol" charset="2"/>
              </a:rPr>
              <a:t>q</a:t>
            </a:r>
            <a:r>
              <a:rPr lang="en-US" baseline="-25000" dirty="0"/>
              <a:t>1</a:t>
            </a:r>
            <a:r>
              <a:rPr lang="en-US" dirty="0"/>
              <a:t>x+</a:t>
            </a:r>
            <a:r>
              <a:rPr lang="en-US" dirty="0">
                <a:latin typeface="Symbol" charset="2"/>
                <a:cs typeface="Symbol" charset="2"/>
              </a:rPr>
              <a:t>q</a:t>
            </a:r>
            <a:r>
              <a:rPr lang="en-US" baseline="-25000" dirty="0"/>
              <a:t>2</a:t>
            </a:r>
            <a:r>
              <a:rPr lang="en-US" dirty="0"/>
              <a:t>m+</a:t>
            </a:r>
            <a:r>
              <a:rPr lang="en-US" dirty="0">
                <a:latin typeface="Symbol" charset="2"/>
                <a:cs typeface="Symbol" charset="2"/>
              </a:rPr>
              <a:t>q</a:t>
            </a:r>
            <a:r>
              <a:rPr lang="en-US" baseline="-25000" dirty="0"/>
              <a:t>3</a:t>
            </a:r>
            <a:r>
              <a:rPr lang="en-US" dirty="0"/>
              <a:t>xm</a:t>
            </a:r>
          </a:p>
          <a:p>
            <a:pPr marL="0" indent="0">
              <a:buNone/>
            </a:pPr>
            <a:endParaRPr lang="en-US" dirty="0"/>
          </a:p>
          <a:p>
            <a:r>
              <a:rPr lang="en-US" dirty="0"/>
              <a:t>Average Controlled Direct Effect [CDE(m)]</a:t>
            </a:r>
          </a:p>
          <a:p>
            <a:pPr marL="0" indent="0">
              <a:buNone/>
            </a:pPr>
            <a:r>
              <a:rPr lang="en-US" dirty="0"/>
              <a:t>	E[Y(</a:t>
            </a:r>
            <a:r>
              <a:rPr lang="en-US" dirty="0" err="1"/>
              <a:t>x,m</a:t>
            </a:r>
            <a:r>
              <a:rPr lang="en-US" dirty="0"/>
              <a:t>) – Y(x*,m)] = (</a:t>
            </a:r>
            <a:r>
              <a:rPr lang="en-US" dirty="0">
                <a:latin typeface="Symbol" charset="2"/>
                <a:cs typeface="Symbol" charset="2"/>
              </a:rPr>
              <a:t>q</a:t>
            </a:r>
            <a:r>
              <a:rPr lang="en-US" baseline="-25000" dirty="0"/>
              <a:t>1 </a:t>
            </a:r>
            <a:r>
              <a:rPr lang="en-US" dirty="0"/>
              <a:t>+ </a:t>
            </a:r>
            <a:r>
              <a:rPr lang="en-US" dirty="0">
                <a:latin typeface="Symbol" charset="2"/>
                <a:cs typeface="Symbol" charset="2"/>
              </a:rPr>
              <a:t>q</a:t>
            </a:r>
            <a:r>
              <a:rPr lang="en-US" baseline="-25000" dirty="0"/>
              <a:t>3 </a:t>
            </a:r>
            <a:r>
              <a:rPr lang="en-US" dirty="0"/>
              <a:t>m)(x – x*)</a:t>
            </a:r>
          </a:p>
          <a:p>
            <a:pPr marL="0" indent="0">
              <a:buNone/>
            </a:pPr>
            <a:endParaRPr lang="en-US" dirty="0"/>
          </a:p>
          <a:p>
            <a:r>
              <a:rPr lang="en-US" dirty="0"/>
              <a:t>Average Natural Direct Effect</a:t>
            </a:r>
          </a:p>
          <a:p>
            <a:pPr marL="0" indent="0">
              <a:buNone/>
            </a:pPr>
            <a:r>
              <a:rPr lang="en-US" dirty="0"/>
              <a:t>	E[Y(</a:t>
            </a:r>
            <a:r>
              <a:rPr lang="en-US" dirty="0" err="1"/>
              <a:t>x,M</a:t>
            </a:r>
            <a:r>
              <a:rPr lang="en-US" dirty="0"/>
              <a:t>(x*))–Y(x*,M(x*))] = {</a:t>
            </a:r>
            <a:r>
              <a:rPr lang="en-US" dirty="0">
                <a:latin typeface="Symbol" charset="2"/>
                <a:cs typeface="Symbol" charset="2"/>
              </a:rPr>
              <a:t>q</a:t>
            </a:r>
            <a:r>
              <a:rPr lang="en-US" baseline="-25000" dirty="0"/>
              <a:t>1</a:t>
            </a:r>
            <a:r>
              <a:rPr lang="en-US" dirty="0"/>
              <a:t>+</a:t>
            </a:r>
            <a:r>
              <a:rPr lang="en-US" dirty="0">
                <a:latin typeface="Symbol" charset="2"/>
                <a:cs typeface="Symbol" charset="2"/>
              </a:rPr>
              <a:t>q</a:t>
            </a:r>
            <a:r>
              <a:rPr lang="en-US" baseline="-25000" dirty="0"/>
              <a:t>3</a:t>
            </a:r>
            <a:r>
              <a:rPr lang="en-US" dirty="0"/>
              <a:t>(</a:t>
            </a:r>
            <a:r>
              <a:rPr lang="en-US" dirty="0">
                <a:latin typeface="Symbol" charset="2"/>
                <a:cs typeface="Symbol" charset="2"/>
              </a:rPr>
              <a:t>b</a:t>
            </a:r>
            <a:r>
              <a:rPr lang="en-US" baseline="-25000" dirty="0"/>
              <a:t>0</a:t>
            </a:r>
            <a:r>
              <a:rPr lang="en-US" dirty="0"/>
              <a:t>+</a:t>
            </a:r>
            <a:r>
              <a:rPr lang="en-US" dirty="0">
                <a:latin typeface="Symbol" charset="2"/>
                <a:cs typeface="Symbol" charset="2"/>
              </a:rPr>
              <a:t>b</a:t>
            </a:r>
            <a:r>
              <a:rPr lang="en-US" baseline="-25000" dirty="0"/>
              <a:t>1</a:t>
            </a:r>
            <a:r>
              <a:rPr lang="en-US" dirty="0"/>
              <a:t>x*)}(x – x*)</a:t>
            </a:r>
          </a:p>
          <a:p>
            <a:pPr marL="0" indent="0">
              <a:buNone/>
            </a:pPr>
            <a:r>
              <a:rPr lang="en-US" dirty="0"/>
              <a:t>							   		= CDE[E(</a:t>
            </a:r>
            <a:r>
              <a:rPr lang="en-US" dirty="0" err="1"/>
              <a:t>M|x</a:t>
            </a:r>
            <a:r>
              <a:rPr lang="en-US" dirty="0"/>
              <a:t>*)]</a:t>
            </a:r>
          </a:p>
          <a:p>
            <a:pPr marL="0" indent="0">
              <a:buNone/>
            </a:pPr>
            <a:endParaRPr lang="en-US" dirty="0"/>
          </a:p>
          <a:p>
            <a:r>
              <a:rPr lang="en-US" dirty="0"/>
              <a:t>Average Natural Indirect Effect</a:t>
            </a:r>
          </a:p>
          <a:p>
            <a:pPr marL="0" indent="0">
              <a:buNone/>
            </a:pPr>
            <a:r>
              <a:rPr lang="en-US" dirty="0"/>
              <a:t>	E[Y(</a:t>
            </a:r>
            <a:r>
              <a:rPr lang="en-US" dirty="0" err="1"/>
              <a:t>x,M</a:t>
            </a:r>
            <a:r>
              <a:rPr lang="en-US" dirty="0"/>
              <a:t>(x)) – Y(</a:t>
            </a:r>
            <a:r>
              <a:rPr lang="en-US" dirty="0" err="1"/>
              <a:t>x,M</a:t>
            </a:r>
            <a:r>
              <a:rPr lang="en-US" dirty="0"/>
              <a:t>(x*))] = (</a:t>
            </a:r>
            <a:r>
              <a:rPr lang="en-US" dirty="0">
                <a:latin typeface="Symbol" charset="2"/>
                <a:cs typeface="Symbol" charset="2"/>
              </a:rPr>
              <a:t>q</a:t>
            </a:r>
            <a:r>
              <a:rPr lang="en-US" baseline="-25000" dirty="0"/>
              <a:t>2</a:t>
            </a:r>
            <a:r>
              <a:rPr lang="en-US" dirty="0">
                <a:latin typeface="Symbol" charset="2"/>
                <a:cs typeface="Symbol" charset="2"/>
              </a:rPr>
              <a:t>b</a:t>
            </a:r>
            <a:r>
              <a:rPr lang="en-US" baseline="-25000" dirty="0"/>
              <a:t>1</a:t>
            </a:r>
            <a:r>
              <a:rPr lang="en-US" dirty="0"/>
              <a:t>+</a:t>
            </a:r>
            <a:r>
              <a:rPr lang="en-US" dirty="0">
                <a:latin typeface="Symbol" charset="2"/>
                <a:cs typeface="Symbol" charset="2"/>
              </a:rPr>
              <a:t>q</a:t>
            </a:r>
            <a:r>
              <a:rPr lang="en-US" baseline="-25000" dirty="0"/>
              <a:t>3</a:t>
            </a:r>
            <a:r>
              <a:rPr lang="en-US" dirty="0">
                <a:latin typeface="Symbol" charset="2"/>
                <a:cs typeface="Symbol" charset="2"/>
              </a:rPr>
              <a:t>b</a:t>
            </a:r>
            <a:r>
              <a:rPr lang="en-US" baseline="-25000" dirty="0"/>
              <a:t>1</a:t>
            </a:r>
            <a:r>
              <a:rPr lang="en-US" dirty="0"/>
              <a:t>x)(x – x*)</a:t>
            </a:r>
          </a:p>
          <a:p>
            <a:pPr marL="0" indent="0">
              <a:buNone/>
            </a:pPr>
            <a:endParaRPr lang="en-US" dirty="0"/>
          </a:p>
        </p:txBody>
      </p:sp>
    </p:spTree>
    <p:extLst>
      <p:ext uri="{BB962C8B-B14F-4D97-AF65-F5344CB8AC3E}">
        <p14:creationId xmlns:p14="http://schemas.microsoft.com/office/powerpoint/2010/main" val="2996511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Outcome Types </a:t>
            </a:r>
            <a:br>
              <a:rPr lang="en-US" dirty="0"/>
            </a:br>
            <a:r>
              <a:rPr lang="en-US" sz="4000" dirty="0"/>
              <a:t>(</a:t>
            </a:r>
            <a:r>
              <a:rPr lang="en-US" sz="4000" dirty="0" err="1"/>
              <a:t>VanderWeele</a:t>
            </a:r>
            <a:r>
              <a:rPr lang="en-US" sz="4000" dirty="0"/>
              <a:t>, 2015)</a:t>
            </a:r>
          </a:p>
        </p:txBody>
      </p:sp>
      <p:sp>
        <p:nvSpPr>
          <p:cNvPr id="3" name="Content Placeholder 2"/>
          <p:cNvSpPr>
            <a:spLocks noGrp="1"/>
          </p:cNvSpPr>
          <p:nvPr>
            <p:ph idx="1"/>
          </p:nvPr>
        </p:nvSpPr>
        <p:spPr/>
        <p:txBody>
          <a:bodyPr>
            <a:normAutofit lnSpcReduction="10000"/>
          </a:bodyPr>
          <a:lstStyle/>
          <a:p>
            <a:r>
              <a:rPr lang="en-US" dirty="0"/>
              <a:t>Risk Ratio Scale (binary or count outcomes):</a:t>
            </a:r>
          </a:p>
          <a:p>
            <a:pPr lvl="1"/>
            <a:r>
              <a:rPr lang="en-US" dirty="0"/>
              <a:t>RR</a:t>
            </a:r>
            <a:r>
              <a:rPr lang="en-US" baseline="30000" dirty="0"/>
              <a:t>CDE</a:t>
            </a:r>
            <a:r>
              <a:rPr lang="en-US" dirty="0"/>
              <a:t>(m)=P[Y(</a:t>
            </a:r>
            <a:r>
              <a:rPr lang="en-US" dirty="0" err="1"/>
              <a:t>x,m</a:t>
            </a:r>
            <a:r>
              <a:rPr lang="en-US" dirty="0"/>
              <a:t>)=1)]/P[Y(x*,m)=1)]</a:t>
            </a:r>
          </a:p>
          <a:p>
            <a:pPr lvl="1"/>
            <a:r>
              <a:rPr lang="en-US" dirty="0"/>
              <a:t>RR</a:t>
            </a:r>
            <a:r>
              <a:rPr lang="en-US" baseline="30000" dirty="0"/>
              <a:t>NDE</a:t>
            </a:r>
            <a:r>
              <a:rPr lang="en-US" dirty="0"/>
              <a:t>=P[Y(</a:t>
            </a:r>
            <a:r>
              <a:rPr lang="en-US" dirty="0" err="1"/>
              <a:t>x,M</a:t>
            </a:r>
            <a:r>
              <a:rPr lang="en-US" dirty="0"/>
              <a:t>(x*))=1]/P[Y(x*,M(x*))=1]</a:t>
            </a:r>
          </a:p>
          <a:p>
            <a:pPr lvl="1"/>
            <a:r>
              <a:rPr lang="en-US" dirty="0"/>
              <a:t>RR</a:t>
            </a:r>
            <a:r>
              <a:rPr lang="en-US" baseline="30000" dirty="0"/>
              <a:t>NIE</a:t>
            </a:r>
            <a:r>
              <a:rPr lang="en-US" dirty="0"/>
              <a:t>=P[Y(</a:t>
            </a:r>
            <a:r>
              <a:rPr lang="en-US" dirty="0" err="1"/>
              <a:t>x,M</a:t>
            </a:r>
            <a:r>
              <a:rPr lang="en-US" dirty="0"/>
              <a:t>(x))=1]/P[Y(</a:t>
            </a:r>
            <a:r>
              <a:rPr lang="en-US" dirty="0" err="1"/>
              <a:t>x,M</a:t>
            </a:r>
            <a:r>
              <a:rPr lang="en-US" dirty="0"/>
              <a:t>(x*))=1]</a:t>
            </a:r>
          </a:p>
          <a:p>
            <a:pPr lvl="1"/>
            <a:r>
              <a:rPr lang="en-US" dirty="0"/>
              <a:t>RR</a:t>
            </a:r>
            <a:r>
              <a:rPr lang="en-US" baseline="30000" dirty="0"/>
              <a:t>TE</a:t>
            </a:r>
            <a:r>
              <a:rPr lang="en-US" dirty="0"/>
              <a:t>=RR</a:t>
            </a:r>
            <a:r>
              <a:rPr lang="en-US" baseline="30000" dirty="0"/>
              <a:t>NDE</a:t>
            </a:r>
            <a:r>
              <a:rPr lang="en-US" dirty="0"/>
              <a:t>RR</a:t>
            </a:r>
            <a:r>
              <a:rPr lang="en-US" baseline="30000" dirty="0"/>
              <a:t>NIE</a:t>
            </a:r>
          </a:p>
          <a:p>
            <a:r>
              <a:rPr lang="en-US" dirty="0"/>
              <a:t>Formulas are derived for continuous/discrete M.</a:t>
            </a:r>
          </a:p>
          <a:p>
            <a:r>
              <a:rPr lang="en-US" dirty="0"/>
              <a:t>Formulas are similarly derived on odds ratio scales and hazard ratio scales.</a:t>
            </a:r>
          </a:p>
        </p:txBody>
      </p:sp>
    </p:spTree>
    <p:extLst>
      <p:ext uri="{BB962C8B-B14F-4D97-AF65-F5344CB8AC3E}">
        <p14:creationId xmlns:p14="http://schemas.microsoft.com/office/powerpoint/2010/main" val="3293703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 and Indirect Effects</a:t>
            </a:r>
          </a:p>
        </p:txBody>
      </p:sp>
      <p:sp>
        <p:nvSpPr>
          <p:cNvPr id="3" name="Content Placeholder 2"/>
          <p:cNvSpPr>
            <a:spLocks noGrp="1"/>
          </p:cNvSpPr>
          <p:nvPr>
            <p:ph idx="1"/>
          </p:nvPr>
        </p:nvSpPr>
        <p:spPr>
          <a:xfrm>
            <a:off x="457200" y="1600200"/>
            <a:ext cx="8229600" cy="2168124"/>
          </a:xfrm>
        </p:spPr>
        <p:txBody>
          <a:bodyPr>
            <a:normAutofit fontScale="92500"/>
          </a:bodyPr>
          <a:lstStyle/>
          <a:p>
            <a:r>
              <a:rPr lang="en-US" dirty="0"/>
              <a:t>What is the direct effect of X on Y?</a:t>
            </a:r>
          </a:p>
          <a:p>
            <a:r>
              <a:rPr lang="en-US" dirty="0"/>
              <a:t>What is the indirect effect of X on Y (through M)?</a:t>
            </a:r>
          </a:p>
          <a:p>
            <a:r>
              <a:rPr lang="en-US" dirty="0"/>
              <a:t>Of the total effect of X on Y, how much of it is mediated by M?</a:t>
            </a:r>
          </a:p>
        </p:txBody>
      </p:sp>
      <p:grpSp>
        <p:nvGrpSpPr>
          <p:cNvPr id="32" name="Group 31"/>
          <p:cNvGrpSpPr/>
          <p:nvPr/>
        </p:nvGrpSpPr>
        <p:grpSpPr>
          <a:xfrm>
            <a:off x="2394549" y="4521989"/>
            <a:ext cx="4224717" cy="997749"/>
            <a:chOff x="1096734" y="4521989"/>
            <a:chExt cx="4224717" cy="997749"/>
          </a:xfrm>
        </p:grpSpPr>
        <p:sp>
          <p:nvSpPr>
            <p:cNvPr id="4" name="TextBox 3"/>
            <p:cNvSpPr txBox="1"/>
            <p:nvPr/>
          </p:nvSpPr>
          <p:spPr>
            <a:xfrm>
              <a:off x="1096734" y="4982561"/>
              <a:ext cx="444023" cy="523220"/>
            </a:xfrm>
            <a:prstGeom prst="rect">
              <a:avLst/>
            </a:prstGeom>
            <a:noFill/>
          </p:spPr>
          <p:txBody>
            <a:bodyPr wrap="square" rtlCol="0">
              <a:spAutoFit/>
            </a:bodyPr>
            <a:lstStyle/>
            <a:p>
              <a:r>
                <a:rPr lang="en-US" sz="2800" dirty="0"/>
                <a:t>X</a:t>
              </a:r>
            </a:p>
          </p:txBody>
        </p:sp>
        <p:sp>
          <p:nvSpPr>
            <p:cNvPr id="5" name="TextBox 4"/>
            <p:cNvSpPr txBox="1"/>
            <p:nvPr/>
          </p:nvSpPr>
          <p:spPr>
            <a:xfrm>
              <a:off x="2937686" y="4996518"/>
              <a:ext cx="444023" cy="523220"/>
            </a:xfrm>
            <a:prstGeom prst="rect">
              <a:avLst/>
            </a:prstGeom>
            <a:noFill/>
          </p:spPr>
          <p:txBody>
            <a:bodyPr wrap="square" rtlCol="0">
              <a:spAutoFit/>
            </a:bodyPr>
            <a:lstStyle/>
            <a:p>
              <a:r>
                <a:rPr lang="en-US" sz="2800" dirty="0"/>
                <a:t>M</a:t>
              </a:r>
            </a:p>
          </p:txBody>
        </p:sp>
        <p:sp>
          <p:nvSpPr>
            <p:cNvPr id="6" name="TextBox 5"/>
            <p:cNvSpPr txBox="1"/>
            <p:nvPr/>
          </p:nvSpPr>
          <p:spPr>
            <a:xfrm>
              <a:off x="4877428" y="4996518"/>
              <a:ext cx="444023" cy="523220"/>
            </a:xfrm>
            <a:prstGeom prst="rect">
              <a:avLst/>
            </a:prstGeom>
            <a:noFill/>
          </p:spPr>
          <p:txBody>
            <a:bodyPr wrap="square" rtlCol="0">
              <a:spAutoFit/>
            </a:bodyPr>
            <a:lstStyle/>
            <a:p>
              <a:r>
                <a:rPr lang="en-US" sz="2800" dirty="0"/>
                <a:t>Y</a:t>
              </a:r>
            </a:p>
          </p:txBody>
        </p:sp>
        <p:cxnSp>
          <p:nvCxnSpPr>
            <p:cNvPr id="8" name="Straight Arrow Connector 7"/>
            <p:cNvCxnSpPr>
              <a:stCxn id="4" idx="3"/>
              <a:endCxn id="5" idx="1"/>
            </p:cNvCxnSpPr>
            <p:nvPr/>
          </p:nvCxnSpPr>
          <p:spPr>
            <a:xfrm>
              <a:off x="1540757" y="5244171"/>
              <a:ext cx="1396929" cy="1395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3424679" y="5267392"/>
              <a:ext cx="1452749"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1" name="Freeform 30"/>
            <p:cNvSpPr/>
            <p:nvPr/>
          </p:nvSpPr>
          <p:spPr>
            <a:xfrm>
              <a:off x="1484936" y="4521989"/>
              <a:ext cx="3413261" cy="544316"/>
            </a:xfrm>
            <a:custGeom>
              <a:avLst/>
              <a:gdLst>
                <a:gd name="connsiteX0" fmla="*/ 0 w 3558520"/>
                <a:gd name="connsiteY0" fmla="*/ 711794 h 711794"/>
                <a:gd name="connsiteX1" fmla="*/ 1828102 w 3558520"/>
                <a:gd name="connsiteY1" fmla="*/ 0 h 711794"/>
                <a:gd name="connsiteX2" fmla="*/ 3558520 w 3558520"/>
                <a:gd name="connsiteY2" fmla="*/ 711794 h 711794"/>
                <a:gd name="connsiteX3" fmla="*/ 3558520 w 3558520"/>
                <a:gd name="connsiteY3" fmla="*/ 711794 h 711794"/>
              </a:gdLst>
              <a:ahLst/>
              <a:cxnLst>
                <a:cxn ang="0">
                  <a:pos x="connsiteX0" y="connsiteY0"/>
                </a:cxn>
                <a:cxn ang="0">
                  <a:pos x="connsiteX1" y="connsiteY1"/>
                </a:cxn>
                <a:cxn ang="0">
                  <a:pos x="connsiteX2" y="connsiteY2"/>
                </a:cxn>
                <a:cxn ang="0">
                  <a:pos x="connsiteX3" y="connsiteY3"/>
                </a:cxn>
              </a:cxnLst>
              <a:rect l="l" t="t" r="r" b="b"/>
              <a:pathLst>
                <a:path w="3558520" h="711794">
                  <a:moveTo>
                    <a:pt x="0" y="711794"/>
                  </a:moveTo>
                  <a:cubicBezTo>
                    <a:pt x="617507" y="355897"/>
                    <a:pt x="1235015" y="0"/>
                    <a:pt x="1828102" y="0"/>
                  </a:cubicBezTo>
                  <a:cubicBezTo>
                    <a:pt x="2421189" y="0"/>
                    <a:pt x="3558520" y="711794"/>
                    <a:pt x="3558520" y="711794"/>
                  </a:cubicBezTo>
                  <a:lnTo>
                    <a:pt x="3558520" y="711794"/>
                  </a:lnTo>
                </a:path>
              </a:pathLst>
            </a:cu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541349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111"/>
            <a:ext cx="8229600" cy="869816"/>
          </a:xfrm>
        </p:spPr>
        <p:txBody>
          <a:bodyPr>
            <a:normAutofit fontScale="90000"/>
          </a:bodyPr>
          <a:lstStyle/>
          <a:p>
            <a:r>
              <a:rPr lang="en-US" dirty="0"/>
              <a:t>Other Outcome Types </a:t>
            </a:r>
            <a:br>
              <a:rPr lang="en-US" dirty="0"/>
            </a:br>
            <a:r>
              <a:rPr lang="en-US" sz="3100" dirty="0"/>
              <a:t>(Imai, </a:t>
            </a:r>
            <a:r>
              <a:rPr lang="en-US" sz="3100" dirty="0" err="1"/>
              <a:t>Keele</a:t>
            </a:r>
            <a:r>
              <a:rPr lang="en-US" sz="3100" dirty="0"/>
              <a:t>, and </a:t>
            </a:r>
            <a:r>
              <a:rPr lang="en-US" sz="3100" dirty="0" err="1"/>
              <a:t>Tingley</a:t>
            </a:r>
            <a:r>
              <a:rPr lang="en-US" sz="3100" dirty="0"/>
              <a:t>, 2010)</a:t>
            </a:r>
          </a:p>
        </p:txBody>
      </p:sp>
      <p:sp>
        <p:nvSpPr>
          <p:cNvPr id="3" name="Content Placeholder 2"/>
          <p:cNvSpPr>
            <a:spLocks noGrp="1"/>
          </p:cNvSpPr>
          <p:nvPr>
            <p:ph idx="1"/>
          </p:nvPr>
        </p:nvSpPr>
        <p:spPr>
          <a:xfrm>
            <a:off x="457200" y="1214238"/>
            <a:ext cx="8229600" cy="5317523"/>
          </a:xfrm>
        </p:spPr>
        <p:txBody>
          <a:bodyPr>
            <a:normAutofit fontScale="77500" lnSpcReduction="20000"/>
          </a:bodyPr>
          <a:lstStyle/>
          <a:p>
            <a:r>
              <a:rPr lang="en-US" dirty="0"/>
              <a:t>To heck with interpretation</a:t>
            </a:r>
          </a:p>
          <a:p>
            <a:pPr lvl="1"/>
            <a:r>
              <a:rPr lang="en-US" dirty="0"/>
              <a:t>Always use expectation of differences, and advocate simulation.</a:t>
            </a:r>
          </a:p>
          <a:p>
            <a:pPr lvl="1"/>
            <a:r>
              <a:rPr lang="en-US" dirty="0"/>
              <a:t>Their formulas are essentially the same as </a:t>
            </a:r>
            <a:r>
              <a:rPr lang="en-US" dirty="0" err="1"/>
              <a:t>VanderWeele’s</a:t>
            </a:r>
            <a:r>
              <a:rPr lang="en-US" dirty="0"/>
              <a:t>.</a:t>
            </a:r>
          </a:p>
          <a:p>
            <a:pPr lvl="1"/>
            <a:endParaRPr lang="en-US" dirty="0"/>
          </a:p>
          <a:p>
            <a:r>
              <a:rPr lang="en-US" dirty="0"/>
              <a:t>Average direct effect 		 </a:t>
            </a:r>
          </a:p>
          <a:p>
            <a:pPr marL="0" indent="0">
              <a:buNone/>
            </a:pPr>
            <a:r>
              <a:rPr lang="en-US" dirty="0"/>
              <a:t>		E[</a:t>
            </a:r>
            <a:r>
              <a:rPr lang="en-US" dirty="0" err="1"/>
              <a:t>Ω</a:t>
            </a:r>
            <a:r>
              <a:rPr lang="en-US" dirty="0"/>
              <a:t>(x)]=E[Y(1,M(x)) – Y(0,M(x))]</a:t>
            </a:r>
          </a:p>
          <a:p>
            <a:pPr marL="0" indent="0">
              <a:buNone/>
            </a:pPr>
            <a:r>
              <a:rPr lang="en-US" dirty="0"/>
              <a:t>				=∫{E[Y|1,m] – E[Y|0,m]} </a:t>
            </a:r>
            <a:r>
              <a:rPr lang="en-US" dirty="0" err="1"/>
              <a:t>dF</a:t>
            </a:r>
            <a:r>
              <a:rPr lang="en-US" baseline="-25000" dirty="0" err="1"/>
              <a:t>m</a:t>
            </a:r>
            <a:r>
              <a:rPr lang="en-US" dirty="0"/>
              <a:t>(</a:t>
            </a:r>
            <a:r>
              <a:rPr lang="en-US" dirty="0" err="1"/>
              <a:t>m|x</a:t>
            </a:r>
            <a:r>
              <a:rPr lang="en-US" dirty="0"/>
              <a:t>)</a:t>
            </a:r>
          </a:p>
          <a:p>
            <a:endParaRPr lang="en-US" dirty="0"/>
          </a:p>
          <a:p>
            <a:r>
              <a:rPr lang="en-US" dirty="0"/>
              <a:t>Average indirect effect (causal mediation effect)</a:t>
            </a:r>
          </a:p>
          <a:p>
            <a:pPr marL="0" indent="0">
              <a:buNone/>
            </a:pPr>
            <a:r>
              <a:rPr lang="en-US" dirty="0"/>
              <a:t>		E[∂(x)]=E[Y(</a:t>
            </a:r>
            <a:r>
              <a:rPr lang="en-US" dirty="0" err="1"/>
              <a:t>x,M</a:t>
            </a:r>
            <a:r>
              <a:rPr lang="en-US" dirty="0"/>
              <a:t>(1)) – Y(</a:t>
            </a:r>
            <a:r>
              <a:rPr lang="en-US" dirty="0" err="1"/>
              <a:t>x,M</a:t>
            </a:r>
            <a:r>
              <a:rPr lang="en-US" dirty="0"/>
              <a:t>(0))]=</a:t>
            </a:r>
          </a:p>
          <a:p>
            <a:pPr marL="0" indent="0">
              <a:buNone/>
            </a:pPr>
            <a:r>
              <a:rPr lang="en-US" dirty="0"/>
              <a:t>				=∫E[</a:t>
            </a:r>
            <a:r>
              <a:rPr lang="en-US" dirty="0" err="1"/>
              <a:t>Y|x,m</a:t>
            </a:r>
            <a:r>
              <a:rPr lang="en-US" dirty="0"/>
              <a:t>]</a:t>
            </a:r>
            <a:r>
              <a:rPr lang="en-US" dirty="0" err="1"/>
              <a:t>dF</a:t>
            </a:r>
            <a:r>
              <a:rPr lang="en-US" baseline="-25000" dirty="0" err="1"/>
              <a:t>m</a:t>
            </a:r>
            <a:r>
              <a:rPr lang="en-US" dirty="0"/>
              <a:t>(</a:t>
            </a:r>
            <a:r>
              <a:rPr lang="en-US" dirty="0" err="1"/>
              <a:t>m|X</a:t>
            </a:r>
            <a:r>
              <a:rPr lang="en-US" dirty="0"/>
              <a:t>=1)–∫E[</a:t>
            </a:r>
            <a:r>
              <a:rPr lang="en-US" dirty="0" err="1"/>
              <a:t>Y|x,m</a:t>
            </a:r>
            <a:r>
              <a:rPr lang="en-US" dirty="0"/>
              <a:t>]</a:t>
            </a:r>
            <a:r>
              <a:rPr lang="en-US" dirty="0" err="1"/>
              <a:t>dF</a:t>
            </a:r>
            <a:r>
              <a:rPr lang="en-US" baseline="-25000" dirty="0" err="1"/>
              <a:t>m</a:t>
            </a:r>
            <a:r>
              <a:rPr lang="en-US" dirty="0"/>
              <a:t>(</a:t>
            </a:r>
            <a:r>
              <a:rPr lang="en-US" dirty="0" err="1"/>
              <a:t>m|X</a:t>
            </a:r>
            <a:r>
              <a:rPr lang="en-US" dirty="0"/>
              <a:t>=0)</a:t>
            </a:r>
          </a:p>
          <a:p>
            <a:pPr marL="0" indent="0">
              <a:buNone/>
            </a:pPr>
            <a:endParaRPr lang="en-US" dirty="0"/>
          </a:p>
          <a:p>
            <a:r>
              <a:rPr lang="en-US" dirty="0"/>
              <a:t>Average total effect		</a:t>
            </a:r>
          </a:p>
          <a:p>
            <a:pPr marL="0" indent="0">
              <a:buNone/>
            </a:pPr>
            <a:r>
              <a:rPr lang="en-US" dirty="0"/>
              <a:t>		E[Y(1,M(1)) – Y(0,M(0))] = ∑</a:t>
            </a:r>
            <a:r>
              <a:rPr lang="en-US" baseline="-25000" dirty="0"/>
              <a:t>t</a:t>
            </a:r>
            <a:r>
              <a:rPr lang="en-US" dirty="0"/>
              <a:t>{E[∂(t)]+E[</a:t>
            </a:r>
            <a:r>
              <a:rPr lang="en-US" dirty="0" err="1"/>
              <a:t>Ω</a:t>
            </a:r>
            <a:r>
              <a:rPr lang="en-US" dirty="0"/>
              <a:t>(t)]}/2 </a:t>
            </a:r>
          </a:p>
        </p:txBody>
      </p:sp>
    </p:spTree>
    <p:extLst>
      <p:ext uri="{BB962C8B-B14F-4D97-AF65-F5344CB8AC3E}">
        <p14:creationId xmlns:p14="http://schemas.microsoft.com/office/powerpoint/2010/main" val="1040303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Proportion Mediated/Eliminated</a:t>
            </a:r>
            <a:br>
              <a:rPr lang="en-US" dirty="0"/>
            </a:br>
            <a:r>
              <a:rPr lang="en-US" sz="3100" dirty="0"/>
              <a:t>(on difference scale)</a:t>
            </a:r>
          </a:p>
        </p:txBody>
      </p:sp>
      <p:sp>
        <p:nvSpPr>
          <p:cNvPr id="3" name="Content Placeholder 2"/>
          <p:cNvSpPr>
            <a:spLocks noGrp="1"/>
          </p:cNvSpPr>
          <p:nvPr>
            <p:ph idx="1"/>
          </p:nvPr>
        </p:nvSpPr>
        <p:spPr/>
        <p:txBody>
          <a:bodyPr>
            <a:normAutofit fontScale="92500" lnSpcReduction="20000"/>
          </a:bodyPr>
          <a:lstStyle/>
          <a:p>
            <a:r>
              <a:rPr lang="en-US" dirty="0"/>
              <a:t>Proportion mediated </a:t>
            </a:r>
          </a:p>
          <a:p>
            <a:pPr marL="0" indent="0">
              <a:buNone/>
            </a:pPr>
            <a:r>
              <a:rPr lang="en-US" dirty="0"/>
              <a:t>		= NIE/TE</a:t>
            </a:r>
          </a:p>
          <a:p>
            <a:pPr marL="0" indent="0">
              <a:buNone/>
            </a:pPr>
            <a:r>
              <a:rPr lang="en-US" dirty="0"/>
              <a:t>		=(TE – NDE)/TE</a:t>
            </a:r>
          </a:p>
          <a:p>
            <a:pPr marL="0" indent="0">
              <a:buNone/>
            </a:pPr>
            <a:r>
              <a:rPr lang="en-US" dirty="0"/>
              <a:t>	</a:t>
            </a:r>
          </a:p>
          <a:p>
            <a:r>
              <a:rPr lang="en-US" dirty="0"/>
              <a:t>Proportion eliminated</a:t>
            </a:r>
          </a:p>
          <a:p>
            <a:pPr marL="0" indent="0">
              <a:buNone/>
            </a:pPr>
            <a:r>
              <a:rPr lang="en-US" dirty="0"/>
              <a:t>		= {TE – CDE(m)}/TE		    </a:t>
            </a:r>
          </a:p>
          <a:p>
            <a:endParaRPr lang="en-US" dirty="0"/>
          </a:p>
          <a:p>
            <a:r>
              <a:rPr lang="en-US" dirty="0"/>
              <a:t>Can be useful summaries, but probably only if direct and indirect effects are in the same direction.</a:t>
            </a:r>
          </a:p>
        </p:txBody>
      </p:sp>
    </p:spTree>
    <p:extLst>
      <p:ext uri="{BB962C8B-B14F-4D97-AF65-F5344CB8AC3E}">
        <p14:creationId xmlns:p14="http://schemas.microsoft.com/office/powerpoint/2010/main" val="147725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Controlled vs. Natural Direct Effects</a:t>
            </a:r>
            <a:br>
              <a:rPr lang="en-US" dirty="0"/>
            </a:br>
            <a:r>
              <a:rPr lang="en-US" sz="3100" dirty="0" err="1"/>
              <a:t>VanderWeele</a:t>
            </a:r>
            <a:r>
              <a:rPr lang="en-US" sz="3100" dirty="0"/>
              <a:t> (2015), Pearl (2001)</a:t>
            </a:r>
          </a:p>
        </p:txBody>
      </p:sp>
      <p:sp>
        <p:nvSpPr>
          <p:cNvPr id="3" name="Content Placeholder 2"/>
          <p:cNvSpPr>
            <a:spLocks noGrp="1"/>
          </p:cNvSpPr>
          <p:nvPr>
            <p:ph idx="1"/>
          </p:nvPr>
        </p:nvSpPr>
        <p:spPr>
          <a:xfrm>
            <a:off x="457200" y="1600200"/>
            <a:ext cx="8229600" cy="4987388"/>
          </a:xfrm>
        </p:spPr>
        <p:txBody>
          <a:bodyPr>
            <a:normAutofit fontScale="77500" lnSpcReduction="20000"/>
          </a:bodyPr>
          <a:lstStyle/>
          <a:p>
            <a:r>
              <a:rPr lang="en-US" dirty="0"/>
              <a:t>CDE(m) = Y(</a:t>
            </a:r>
            <a:r>
              <a:rPr lang="en-US" dirty="0" err="1"/>
              <a:t>x,m</a:t>
            </a:r>
            <a:r>
              <a:rPr lang="en-US" dirty="0"/>
              <a:t>) – Y(x*,m)</a:t>
            </a:r>
          </a:p>
          <a:p>
            <a:pPr lvl="1"/>
            <a:r>
              <a:rPr lang="en-US" dirty="0"/>
              <a:t>Helpful for policy questions </a:t>
            </a:r>
          </a:p>
          <a:p>
            <a:pPr lvl="1"/>
            <a:r>
              <a:rPr lang="en-US" u="sng" dirty="0"/>
              <a:t>Proportion Eliminated:</a:t>
            </a:r>
            <a:r>
              <a:rPr lang="en-US" dirty="0"/>
              <a:t> If we were to intervene on a mediator (fix it to a certain level), how much of the total effect of X on Y would be eliminated?</a:t>
            </a:r>
          </a:p>
          <a:p>
            <a:pPr lvl="1"/>
            <a:r>
              <a:rPr lang="en-US" dirty="0"/>
              <a:t>E.g., X=race; M=education; Y=longevity</a:t>
            </a:r>
          </a:p>
          <a:p>
            <a:pPr lvl="1"/>
            <a:r>
              <a:rPr lang="en-US" dirty="0"/>
              <a:t>Pearl (2001) calls this “prescriptive” -- value if M is set to m.</a:t>
            </a:r>
          </a:p>
          <a:p>
            <a:endParaRPr lang="en-US" dirty="0"/>
          </a:p>
          <a:p>
            <a:r>
              <a:rPr lang="en-US" dirty="0"/>
              <a:t>NDE = Y(</a:t>
            </a:r>
            <a:r>
              <a:rPr lang="en-US" dirty="0" err="1"/>
              <a:t>x,M</a:t>
            </a:r>
            <a:r>
              <a:rPr lang="en-US" dirty="0"/>
              <a:t>(x*)) – Y(x*,M(x*))</a:t>
            </a:r>
          </a:p>
          <a:p>
            <a:pPr lvl="1"/>
            <a:r>
              <a:rPr lang="en-US" dirty="0"/>
              <a:t>Good for assessing causal mechanisms </a:t>
            </a:r>
          </a:p>
          <a:p>
            <a:pPr lvl="1"/>
            <a:r>
              <a:rPr lang="en-US" dirty="0"/>
              <a:t>Less useful for policy because we do not know what the value a mediator would be in the absence of exposure (for example)</a:t>
            </a:r>
          </a:p>
          <a:p>
            <a:pPr lvl="1"/>
            <a:r>
              <a:rPr lang="en-US" dirty="0"/>
              <a:t>NDE essentially averages over the various CDE(m)</a:t>
            </a:r>
          </a:p>
          <a:p>
            <a:pPr lvl="1"/>
            <a:r>
              <a:rPr lang="en-US" dirty="0"/>
              <a:t>Pearl (2001) calls this “descriptive” – value of M the person currently has under no intervention.</a:t>
            </a:r>
          </a:p>
        </p:txBody>
      </p:sp>
    </p:spTree>
    <p:extLst>
      <p:ext uri="{BB962C8B-B14F-4D97-AF65-F5344CB8AC3E}">
        <p14:creationId xmlns:p14="http://schemas.microsoft.com/office/powerpoint/2010/main" val="4286676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DAGS and do-Calculus</a:t>
            </a:r>
          </a:p>
        </p:txBody>
      </p:sp>
      <p:sp>
        <p:nvSpPr>
          <p:cNvPr id="3" name="Content Placeholder 2"/>
          <p:cNvSpPr>
            <a:spLocks noGrp="1"/>
          </p:cNvSpPr>
          <p:nvPr>
            <p:ph idx="1"/>
          </p:nvPr>
        </p:nvSpPr>
        <p:spPr/>
        <p:txBody>
          <a:bodyPr/>
          <a:lstStyle/>
          <a:p>
            <a:r>
              <a:rPr lang="en-US" dirty="0"/>
              <a:t>Y(</a:t>
            </a:r>
            <a:r>
              <a:rPr lang="en-US" dirty="0" err="1"/>
              <a:t>x,m</a:t>
            </a:r>
            <a:r>
              <a:rPr lang="en-US" dirty="0"/>
              <a:t>) is written as Y{do(x), do(m)}</a:t>
            </a:r>
          </a:p>
          <a:p>
            <a:pPr lvl="1"/>
            <a:r>
              <a:rPr lang="en-US" dirty="0"/>
              <a:t>Used to compute controlled direct effect</a:t>
            </a:r>
          </a:p>
          <a:p>
            <a:endParaRPr lang="en-US" dirty="0"/>
          </a:p>
          <a:p>
            <a:r>
              <a:rPr lang="en-US" dirty="0"/>
              <a:t>Y(</a:t>
            </a:r>
            <a:r>
              <a:rPr lang="en-US" dirty="0" err="1"/>
              <a:t>x,M</a:t>
            </a:r>
            <a:r>
              <a:rPr lang="en-US" dirty="0"/>
              <a:t>(x*)) is written as Y{do(x), do[M(x*)]}</a:t>
            </a:r>
          </a:p>
          <a:p>
            <a:pPr lvl="1"/>
            <a:r>
              <a:rPr lang="en-US" dirty="0"/>
              <a:t>Used to compute natural direct effect (and natural indirect effect)</a:t>
            </a:r>
          </a:p>
          <a:p>
            <a:endParaRPr lang="en-US" dirty="0"/>
          </a:p>
        </p:txBody>
      </p:sp>
    </p:spTree>
    <p:extLst>
      <p:ext uri="{BB962C8B-B14F-4D97-AF65-F5344CB8AC3E}">
        <p14:creationId xmlns:p14="http://schemas.microsoft.com/office/powerpoint/2010/main" val="28393051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Going Back to Rules of </a:t>
            </a:r>
            <a:r>
              <a:rPr lang="en-US" i="1" dirty="0"/>
              <a:t>do</a:t>
            </a:r>
            <a:r>
              <a:rPr lang="en-US" dirty="0"/>
              <a:t> Calculus</a:t>
            </a:r>
          </a:p>
        </p:txBody>
      </p:sp>
      <p:sp>
        <p:nvSpPr>
          <p:cNvPr id="3" name="Content Placeholder 2"/>
          <p:cNvSpPr>
            <a:spLocks noGrp="1"/>
          </p:cNvSpPr>
          <p:nvPr>
            <p:ph idx="1"/>
          </p:nvPr>
        </p:nvSpPr>
        <p:spPr>
          <a:xfrm>
            <a:off x="457200" y="1293408"/>
            <a:ext cx="8229600" cy="5397037"/>
          </a:xfrm>
        </p:spPr>
        <p:txBody>
          <a:bodyPr>
            <a:normAutofit fontScale="70000" lnSpcReduction="20000"/>
          </a:bodyPr>
          <a:lstStyle/>
          <a:p>
            <a:pPr marL="0" indent="0">
              <a:buNone/>
            </a:pPr>
            <a:r>
              <a:rPr lang="en-US" dirty="0"/>
              <a:t>A causal effect is identifiable in a model characterized by a DAG G if there exists a sequence of transformations conforming to the </a:t>
            </a:r>
            <a:r>
              <a:rPr lang="en-US" i="1" dirty="0"/>
              <a:t>do</a:t>
            </a:r>
            <a:r>
              <a:rPr lang="en-US" dirty="0"/>
              <a:t> calculus rules that reduces the causal effect into a “do(x)”-free probability expression involving observed quantities.  For any disjoint subset of variables X, Y, Z, and W, we have the following rules:</a:t>
            </a:r>
          </a:p>
          <a:p>
            <a:pPr marL="0" indent="0">
              <a:buNone/>
            </a:pPr>
            <a:endParaRPr lang="en-US" dirty="0"/>
          </a:p>
          <a:p>
            <a:pPr marL="0" indent="0">
              <a:buNone/>
            </a:pPr>
            <a:r>
              <a:rPr lang="en-US" dirty="0"/>
              <a:t>Rule 1 (insertion/deletion of observations):</a:t>
            </a:r>
          </a:p>
          <a:p>
            <a:pPr marL="0" indent="0">
              <a:buNone/>
            </a:pPr>
            <a:endParaRPr lang="en-US" dirty="0"/>
          </a:p>
          <a:p>
            <a:pPr marL="0" indent="0">
              <a:buNone/>
            </a:pPr>
            <a:endParaRPr lang="en-US" dirty="0"/>
          </a:p>
          <a:p>
            <a:pPr marL="0" indent="0">
              <a:buNone/>
            </a:pPr>
            <a:r>
              <a:rPr lang="en-US" dirty="0"/>
              <a:t>Rule 2 (action/observation exchange):</a:t>
            </a:r>
          </a:p>
          <a:p>
            <a:pPr marL="0" indent="0">
              <a:buNone/>
            </a:pPr>
            <a:endParaRPr lang="en-US" dirty="0"/>
          </a:p>
          <a:p>
            <a:pPr marL="0" indent="0">
              <a:buNone/>
            </a:pPr>
            <a:endParaRPr lang="en-US" dirty="0"/>
          </a:p>
          <a:p>
            <a:pPr marL="0" indent="0">
              <a:buNone/>
            </a:pPr>
            <a:r>
              <a:rPr lang="en-US" dirty="0"/>
              <a:t>Rule 3 (insertion/deletion of actions):</a:t>
            </a:r>
          </a:p>
          <a:p>
            <a:pPr marL="0" indent="0">
              <a:buNone/>
            </a:pPr>
            <a:r>
              <a:rPr lang="en-US" altLang="zh-CN" dirty="0">
                <a:latin typeface="Tw Cen MT" charset="0"/>
                <a:ea typeface="宋体" charset="0"/>
                <a:cs typeface="宋体" charset="0"/>
              </a:rPr>
              <a:t>	</a:t>
            </a:r>
          </a:p>
          <a:p>
            <a:pPr marL="0" indent="0">
              <a:buNone/>
            </a:pPr>
            <a:r>
              <a:rPr lang="en-US" altLang="zh-CN" sz="2600" dirty="0">
                <a:latin typeface="Tw Cen MT" charset="0"/>
                <a:ea typeface="宋体" charset="0"/>
                <a:cs typeface="宋体" charset="0"/>
              </a:rPr>
              <a:t>  </a:t>
            </a:r>
          </a:p>
          <a:p>
            <a:pPr marL="0" indent="0">
              <a:buNone/>
            </a:pPr>
            <a:r>
              <a:rPr lang="en-US" altLang="zh-CN" sz="2600" dirty="0">
                <a:latin typeface="+mj-lt"/>
                <a:ea typeface="宋体" charset="0"/>
                <a:cs typeface="宋体" charset="0"/>
              </a:rPr>
              <a:t>where Z(W) is the set of Z-nodes that are not ancestors of any W-nodes in </a:t>
            </a:r>
            <a:endParaRPr lang="en-US" sz="2600" dirty="0">
              <a:latin typeface="+mj-lt"/>
            </a:endParaRPr>
          </a:p>
        </p:txBody>
      </p:sp>
      <p:graphicFrame>
        <p:nvGraphicFramePr>
          <p:cNvPr id="4" name="Object 4"/>
          <p:cNvGraphicFramePr>
            <a:graphicFrameLocks noChangeAspect="1"/>
          </p:cNvGraphicFramePr>
          <p:nvPr>
            <p:extLst>
              <p:ext uri="{D42A27DB-BD31-4B8C-83A1-F6EECF244321}">
                <p14:modId xmlns:p14="http://schemas.microsoft.com/office/powerpoint/2010/main" val="559586804"/>
              </p:ext>
            </p:extLst>
          </p:nvPr>
        </p:nvGraphicFramePr>
        <p:xfrm>
          <a:off x="775340" y="3454400"/>
          <a:ext cx="7726362" cy="568325"/>
        </p:xfrm>
        <a:graphic>
          <a:graphicData uri="http://schemas.openxmlformats.org/presentationml/2006/ole">
            <mc:AlternateContent xmlns:mc="http://schemas.openxmlformats.org/markup-compatibility/2006">
              <mc:Choice xmlns:v="urn:schemas-microsoft-com:vml" Requires="v">
                <p:oleObj spid="_x0000_s5262" name="Equation" r:id="rId3" imgW="3276600" imgH="241300" progId="Equation.3">
                  <p:embed/>
                </p:oleObj>
              </mc:Choice>
              <mc:Fallback>
                <p:oleObj name="Equation" r:id="rId3" imgW="3276600" imgH="241300" progId="Equation.3">
                  <p:embed/>
                  <p:pic>
                    <p:nvPicPr>
                      <p:cNvPr id="0" name=""/>
                      <p:cNvPicPr>
                        <a:picLocks noChangeAspect="1" noChangeArrowheads="1"/>
                      </p:cNvPicPr>
                      <p:nvPr/>
                    </p:nvPicPr>
                    <p:blipFill>
                      <a:blip r:embed="rId4"/>
                      <a:srcRect/>
                      <a:stretch>
                        <a:fillRect/>
                      </a:stretch>
                    </p:blipFill>
                    <p:spPr bwMode="auto">
                      <a:xfrm>
                        <a:off x="775340" y="3454400"/>
                        <a:ext cx="7726362" cy="568325"/>
                      </a:xfrm>
                      <a:prstGeom prst="rect">
                        <a:avLst/>
                      </a:prstGeom>
                      <a:noFill/>
                      <a:ln>
                        <a:noFill/>
                      </a:ln>
                      <a:effectLst/>
                    </p:spPr>
                  </p:pic>
                </p:oleObj>
              </mc:Fallback>
            </mc:AlternateContent>
          </a:graphicData>
        </a:graphic>
      </p:graphicFrame>
      <p:graphicFrame>
        <p:nvGraphicFramePr>
          <p:cNvPr id="5" name="Object 7"/>
          <p:cNvGraphicFramePr>
            <a:graphicFrameLocks noChangeAspect="1"/>
          </p:cNvGraphicFramePr>
          <p:nvPr>
            <p:extLst>
              <p:ext uri="{D42A27DB-BD31-4B8C-83A1-F6EECF244321}">
                <p14:modId xmlns:p14="http://schemas.microsoft.com/office/powerpoint/2010/main" val="3618942968"/>
              </p:ext>
            </p:extLst>
          </p:nvPr>
        </p:nvGraphicFramePr>
        <p:xfrm>
          <a:off x="746463" y="4482751"/>
          <a:ext cx="8255000" cy="611188"/>
        </p:xfrm>
        <a:graphic>
          <a:graphicData uri="http://schemas.openxmlformats.org/presentationml/2006/ole">
            <mc:AlternateContent xmlns:mc="http://schemas.openxmlformats.org/markup-compatibility/2006">
              <mc:Choice xmlns:v="urn:schemas-microsoft-com:vml" Requires="v">
                <p:oleObj spid="_x0000_s5263" name="Equation" r:id="rId5" imgW="3708400" imgH="254000" progId="Equation.3">
                  <p:embed/>
                </p:oleObj>
              </mc:Choice>
              <mc:Fallback>
                <p:oleObj name="Equation" r:id="rId5" imgW="3708400" imgH="254000" progId="Equation.3">
                  <p:embed/>
                  <p:pic>
                    <p:nvPicPr>
                      <p:cNvPr id="0" name=""/>
                      <p:cNvPicPr>
                        <a:picLocks noChangeAspect="1" noChangeArrowheads="1"/>
                      </p:cNvPicPr>
                      <p:nvPr/>
                    </p:nvPicPr>
                    <p:blipFill>
                      <a:blip r:embed="rId6"/>
                      <a:srcRect/>
                      <a:stretch>
                        <a:fillRect/>
                      </a:stretch>
                    </p:blipFill>
                    <p:spPr bwMode="auto">
                      <a:xfrm>
                        <a:off x="746463" y="4482751"/>
                        <a:ext cx="8255000" cy="611188"/>
                      </a:xfrm>
                      <a:prstGeom prst="rect">
                        <a:avLst/>
                      </a:prstGeom>
                      <a:noFill/>
                      <a:ln>
                        <a:noFill/>
                      </a:ln>
                      <a:effectLst/>
                    </p:spPr>
                  </p:pic>
                </p:oleObj>
              </mc:Fallback>
            </mc:AlternateContent>
          </a:graphicData>
        </a:graphic>
      </p:graphicFrame>
      <p:graphicFrame>
        <p:nvGraphicFramePr>
          <p:cNvPr id="6" name="Object 10"/>
          <p:cNvGraphicFramePr>
            <a:graphicFrameLocks noChangeAspect="1"/>
          </p:cNvGraphicFramePr>
          <p:nvPr>
            <p:extLst>
              <p:ext uri="{D42A27DB-BD31-4B8C-83A1-F6EECF244321}">
                <p14:modId xmlns:p14="http://schemas.microsoft.com/office/powerpoint/2010/main" val="1701402980"/>
              </p:ext>
            </p:extLst>
          </p:nvPr>
        </p:nvGraphicFramePr>
        <p:xfrm>
          <a:off x="746054" y="5453656"/>
          <a:ext cx="7920037" cy="611187"/>
        </p:xfrm>
        <a:graphic>
          <a:graphicData uri="http://schemas.openxmlformats.org/presentationml/2006/ole">
            <mc:AlternateContent xmlns:mc="http://schemas.openxmlformats.org/markup-compatibility/2006">
              <mc:Choice xmlns:v="urn:schemas-microsoft-com:vml" Requires="v">
                <p:oleObj spid="_x0000_s5264" name="Equation" r:id="rId7" imgW="3721100" imgH="254000" progId="Equation.3">
                  <p:embed/>
                </p:oleObj>
              </mc:Choice>
              <mc:Fallback>
                <p:oleObj name="Equation" r:id="rId7" imgW="3721100" imgH="254000" progId="Equation.3">
                  <p:embed/>
                  <p:pic>
                    <p:nvPicPr>
                      <p:cNvPr id="0" name=""/>
                      <p:cNvPicPr>
                        <a:picLocks noChangeAspect="1" noChangeArrowheads="1"/>
                      </p:cNvPicPr>
                      <p:nvPr/>
                    </p:nvPicPr>
                    <p:blipFill>
                      <a:blip r:embed="rId8"/>
                      <a:srcRect/>
                      <a:stretch>
                        <a:fillRect/>
                      </a:stretch>
                    </p:blipFill>
                    <p:spPr bwMode="auto">
                      <a:xfrm>
                        <a:off x="746054" y="5453656"/>
                        <a:ext cx="7920037" cy="611187"/>
                      </a:xfrm>
                      <a:prstGeom prst="rect">
                        <a:avLst/>
                      </a:prstGeom>
                      <a:noFill/>
                      <a:ln>
                        <a:noFill/>
                      </a:ln>
                      <a:effectLst/>
                    </p:spPr>
                  </p:pic>
                </p:oleObj>
              </mc:Fallback>
            </mc:AlternateContent>
          </a:graphicData>
        </a:graphic>
      </p:graphicFrame>
      <p:graphicFrame>
        <p:nvGraphicFramePr>
          <p:cNvPr id="7" name="Object 11"/>
          <p:cNvGraphicFramePr>
            <a:graphicFrameLocks noChangeAspect="1"/>
          </p:cNvGraphicFramePr>
          <p:nvPr>
            <p:extLst>
              <p:ext uri="{D42A27DB-BD31-4B8C-83A1-F6EECF244321}">
                <p14:modId xmlns:p14="http://schemas.microsoft.com/office/powerpoint/2010/main" val="222190725"/>
              </p:ext>
            </p:extLst>
          </p:nvPr>
        </p:nvGraphicFramePr>
        <p:xfrm>
          <a:off x="7465567" y="5932742"/>
          <a:ext cx="433388" cy="457200"/>
        </p:xfrm>
        <a:graphic>
          <a:graphicData uri="http://schemas.openxmlformats.org/presentationml/2006/ole">
            <mc:AlternateContent xmlns:mc="http://schemas.openxmlformats.org/markup-compatibility/2006">
              <mc:Choice xmlns:v="urn:schemas-microsoft-com:vml" Requires="v">
                <p:oleObj spid="_x0000_s5265" name="Equation" r:id="rId9" imgW="228600" imgH="241300" progId="Equation.3">
                  <p:embed/>
                </p:oleObj>
              </mc:Choice>
              <mc:Fallback>
                <p:oleObj name="Equation" r:id="rId9" imgW="228600" imgH="2413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465567" y="5932742"/>
                        <a:ext cx="433388" cy="457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1027002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controlled direct effect</a:t>
            </a:r>
          </a:p>
        </p:txBody>
      </p:sp>
      <p:sp>
        <p:nvSpPr>
          <p:cNvPr id="3" name="Content Placeholder 2"/>
          <p:cNvSpPr>
            <a:spLocks noGrp="1"/>
          </p:cNvSpPr>
          <p:nvPr>
            <p:ph idx="1"/>
          </p:nvPr>
        </p:nvSpPr>
        <p:spPr/>
        <p:txBody>
          <a:bodyPr/>
          <a:lstStyle/>
          <a:p>
            <a:r>
              <a:rPr lang="en-US" dirty="0"/>
              <a:t>P(</a:t>
            </a:r>
            <a:r>
              <a:rPr lang="en-US" dirty="0" err="1"/>
              <a:t>y|do</a:t>
            </a:r>
            <a:r>
              <a:rPr lang="en-US" dirty="0"/>
              <a:t>(x),do(m),w)=P(</a:t>
            </a:r>
            <a:r>
              <a:rPr lang="en-US" dirty="0" err="1"/>
              <a:t>y|do</a:t>
            </a:r>
            <a:r>
              <a:rPr lang="en-US" dirty="0"/>
              <a:t>(x),</a:t>
            </a:r>
            <a:r>
              <a:rPr lang="en-US" dirty="0" err="1"/>
              <a:t>m,w</a:t>
            </a:r>
            <a:r>
              <a:rPr lang="en-US" dirty="0"/>
              <a:t>) if </a:t>
            </a:r>
          </a:p>
          <a:p>
            <a:pPr marL="0" indent="0">
              <a:buNone/>
            </a:pPr>
            <a:r>
              <a:rPr lang="en-US" dirty="0"/>
              <a:t>		{(Y </a:t>
            </a:r>
            <a:r>
              <a:rPr lang="en-US" dirty="0" err="1"/>
              <a:t>ind</a:t>
            </a:r>
            <a:r>
              <a:rPr lang="en-US" dirty="0"/>
              <a:t> M)|X,W} in graph G</a:t>
            </a:r>
            <a:r>
              <a:rPr lang="en-US" baseline="-25000" dirty="0"/>
              <a:t>X-bar </a:t>
            </a:r>
            <a:r>
              <a:rPr lang="en-US" u="sng" baseline="-25000" dirty="0"/>
              <a:t>M</a:t>
            </a:r>
            <a:r>
              <a:rPr lang="en-US" dirty="0"/>
              <a:t>     (Rule 2)</a:t>
            </a:r>
          </a:p>
        </p:txBody>
      </p:sp>
      <p:sp>
        <p:nvSpPr>
          <p:cNvPr id="31" name="TextBox 30"/>
          <p:cNvSpPr txBox="1"/>
          <p:nvPr/>
        </p:nvSpPr>
        <p:spPr>
          <a:xfrm>
            <a:off x="344773" y="2864699"/>
            <a:ext cx="553357" cy="584776"/>
          </a:xfrm>
          <a:prstGeom prst="rect">
            <a:avLst/>
          </a:prstGeom>
          <a:noFill/>
        </p:spPr>
        <p:txBody>
          <a:bodyPr wrap="none" rtlCol="0">
            <a:spAutoFit/>
          </a:bodyPr>
          <a:lstStyle/>
          <a:p>
            <a:r>
              <a:rPr lang="en-US" sz="3200" dirty="0"/>
              <a:t>G:</a:t>
            </a:r>
          </a:p>
        </p:txBody>
      </p:sp>
      <p:sp>
        <p:nvSpPr>
          <p:cNvPr id="32" name="TextBox 31"/>
          <p:cNvSpPr txBox="1"/>
          <p:nvPr/>
        </p:nvSpPr>
        <p:spPr>
          <a:xfrm>
            <a:off x="4620301" y="2881100"/>
            <a:ext cx="1445026" cy="584776"/>
          </a:xfrm>
          <a:prstGeom prst="rect">
            <a:avLst/>
          </a:prstGeom>
          <a:noFill/>
        </p:spPr>
        <p:txBody>
          <a:bodyPr wrap="none" rtlCol="0">
            <a:spAutoFit/>
          </a:bodyPr>
          <a:lstStyle/>
          <a:p>
            <a:r>
              <a:rPr lang="en-US" sz="3200" dirty="0"/>
              <a:t>G</a:t>
            </a:r>
            <a:r>
              <a:rPr lang="en-US" sz="3200" baseline="-25000" dirty="0"/>
              <a:t>X-bar </a:t>
            </a:r>
            <a:r>
              <a:rPr lang="en-US" sz="3200" u="sng" baseline="-25000" dirty="0"/>
              <a:t>M</a:t>
            </a:r>
            <a:r>
              <a:rPr lang="en-US" sz="3200" dirty="0"/>
              <a:t>:</a:t>
            </a:r>
          </a:p>
        </p:txBody>
      </p:sp>
      <p:grpSp>
        <p:nvGrpSpPr>
          <p:cNvPr id="33" name="Group 32"/>
          <p:cNvGrpSpPr/>
          <p:nvPr/>
        </p:nvGrpSpPr>
        <p:grpSpPr>
          <a:xfrm>
            <a:off x="337459" y="3309905"/>
            <a:ext cx="4224717" cy="2632015"/>
            <a:chOff x="2394549" y="4072642"/>
            <a:chExt cx="4224717" cy="2632015"/>
          </a:xfrm>
        </p:grpSpPr>
        <p:grpSp>
          <p:nvGrpSpPr>
            <p:cNvPr id="34" name="Group 33"/>
            <p:cNvGrpSpPr/>
            <p:nvPr/>
          </p:nvGrpSpPr>
          <p:grpSpPr>
            <a:xfrm>
              <a:off x="2394549" y="4072642"/>
              <a:ext cx="4224717" cy="2108795"/>
              <a:chOff x="2394549" y="3681846"/>
              <a:chExt cx="4224717" cy="2108795"/>
            </a:xfrm>
          </p:grpSpPr>
          <p:grpSp>
            <p:nvGrpSpPr>
              <p:cNvPr id="42" name="Group 41"/>
              <p:cNvGrpSpPr/>
              <p:nvPr/>
            </p:nvGrpSpPr>
            <p:grpSpPr>
              <a:xfrm>
                <a:off x="2394549" y="3681846"/>
                <a:ext cx="4224717" cy="2108795"/>
                <a:chOff x="2394549" y="3681846"/>
                <a:chExt cx="4224717" cy="2108795"/>
              </a:xfrm>
            </p:grpSpPr>
            <p:grpSp>
              <p:nvGrpSpPr>
                <p:cNvPr id="45" name="Group 44"/>
                <p:cNvGrpSpPr/>
                <p:nvPr/>
              </p:nvGrpSpPr>
              <p:grpSpPr>
                <a:xfrm>
                  <a:off x="2394549" y="3681846"/>
                  <a:ext cx="4224717" cy="2108795"/>
                  <a:chOff x="2394549" y="4117236"/>
                  <a:chExt cx="4224717" cy="2108795"/>
                </a:xfrm>
              </p:grpSpPr>
              <p:grpSp>
                <p:nvGrpSpPr>
                  <p:cNvPr id="47" name="Group 46"/>
                  <p:cNvGrpSpPr/>
                  <p:nvPr/>
                </p:nvGrpSpPr>
                <p:grpSpPr>
                  <a:xfrm>
                    <a:off x="2394549" y="4117236"/>
                    <a:ext cx="4224717" cy="997749"/>
                    <a:chOff x="1096734" y="4521989"/>
                    <a:chExt cx="4224717" cy="997749"/>
                  </a:xfrm>
                </p:grpSpPr>
                <p:sp>
                  <p:nvSpPr>
                    <p:cNvPr id="51" name="TextBox 50"/>
                    <p:cNvSpPr txBox="1"/>
                    <p:nvPr/>
                  </p:nvSpPr>
                  <p:spPr>
                    <a:xfrm>
                      <a:off x="1096734" y="4982561"/>
                      <a:ext cx="444023" cy="523220"/>
                    </a:xfrm>
                    <a:prstGeom prst="rect">
                      <a:avLst/>
                    </a:prstGeom>
                    <a:noFill/>
                  </p:spPr>
                  <p:txBody>
                    <a:bodyPr wrap="square" rtlCol="0">
                      <a:spAutoFit/>
                    </a:bodyPr>
                    <a:lstStyle/>
                    <a:p>
                      <a:r>
                        <a:rPr lang="en-US" sz="2800" dirty="0"/>
                        <a:t>X</a:t>
                      </a:r>
                    </a:p>
                  </p:txBody>
                </p:sp>
                <p:sp>
                  <p:nvSpPr>
                    <p:cNvPr id="52" name="TextBox 51"/>
                    <p:cNvSpPr txBox="1"/>
                    <p:nvPr/>
                  </p:nvSpPr>
                  <p:spPr>
                    <a:xfrm>
                      <a:off x="2937686" y="4996518"/>
                      <a:ext cx="444023" cy="523220"/>
                    </a:xfrm>
                    <a:prstGeom prst="rect">
                      <a:avLst/>
                    </a:prstGeom>
                    <a:noFill/>
                  </p:spPr>
                  <p:txBody>
                    <a:bodyPr wrap="square" rtlCol="0">
                      <a:spAutoFit/>
                    </a:bodyPr>
                    <a:lstStyle/>
                    <a:p>
                      <a:r>
                        <a:rPr lang="en-US" sz="2800" dirty="0"/>
                        <a:t>M</a:t>
                      </a:r>
                    </a:p>
                  </p:txBody>
                </p:sp>
                <p:sp>
                  <p:nvSpPr>
                    <p:cNvPr id="53" name="TextBox 52"/>
                    <p:cNvSpPr txBox="1"/>
                    <p:nvPr/>
                  </p:nvSpPr>
                  <p:spPr>
                    <a:xfrm>
                      <a:off x="4877428" y="4996518"/>
                      <a:ext cx="444023" cy="523220"/>
                    </a:xfrm>
                    <a:prstGeom prst="rect">
                      <a:avLst/>
                    </a:prstGeom>
                    <a:noFill/>
                  </p:spPr>
                  <p:txBody>
                    <a:bodyPr wrap="square" rtlCol="0">
                      <a:spAutoFit/>
                    </a:bodyPr>
                    <a:lstStyle/>
                    <a:p>
                      <a:r>
                        <a:rPr lang="en-US" sz="2800" dirty="0"/>
                        <a:t>Y</a:t>
                      </a:r>
                    </a:p>
                  </p:txBody>
                </p:sp>
                <p:cxnSp>
                  <p:nvCxnSpPr>
                    <p:cNvPr id="54" name="Straight Arrow Connector 53"/>
                    <p:cNvCxnSpPr>
                      <a:stCxn id="51" idx="3"/>
                      <a:endCxn id="52" idx="1"/>
                    </p:cNvCxnSpPr>
                    <p:nvPr/>
                  </p:nvCxnSpPr>
                  <p:spPr>
                    <a:xfrm>
                      <a:off x="1540757" y="5244171"/>
                      <a:ext cx="1396929" cy="1395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a:off x="3424679" y="5267392"/>
                      <a:ext cx="1452749"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56" name="Freeform 55"/>
                    <p:cNvSpPr/>
                    <p:nvPr/>
                  </p:nvSpPr>
                  <p:spPr>
                    <a:xfrm>
                      <a:off x="1484936" y="4521989"/>
                      <a:ext cx="3413261" cy="544316"/>
                    </a:xfrm>
                    <a:custGeom>
                      <a:avLst/>
                      <a:gdLst>
                        <a:gd name="connsiteX0" fmla="*/ 0 w 3558520"/>
                        <a:gd name="connsiteY0" fmla="*/ 711794 h 711794"/>
                        <a:gd name="connsiteX1" fmla="*/ 1828102 w 3558520"/>
                        <a:gd name="connsiteY1" fmla="*/ 0 h 711794"/>
                        <a:gd name="connsiteX2" fmla="*/ 3558520 w 3558520"/>
                        <a:gd name="connsiteY2" fmla="*/ 711794 h 711794"/>
                        <a:gd name="connsiteX3" fmla="*/ 3558520 w 3558520"/>
                        <a:gd name="connsiteY3" fmla="*/ 711794 h 711794"/>
                      </a:gdLst>
                      <a:ahLst/>
                      <a:cxnLst>
                        <a:cxn ang="0">
                          <a:pos x="connsiteX0" y="connsiteY0"/>
                        </a:cxn>
                        <a:cxn ang="0">
                          <a:pos x="connsiteX1" y="connsiteY1"/>
                        </a:cxn>
                        <a:cxn ang="0">
                          <a:pos x="connsiteX2" y="connsiteY2"/>
                        </a:cxn>
                        <a:cxn ang="0">
                          <a:pos x="connsiteX3" y="connsiteY3"/>
                        </a:cxn>
                      </a:cxnLst>
                      <a:rect l="l" t="t" r="r" b="b"/>
                      <a:pathLst>
                        <a:path w="3558520" h="711794">
                          <a:moveTo>
                            <a:pt x="0" y="711794"/>
                          </a:moveTo>
                          <a:cubicBezTo>
                            <a:pt x="617507" y="355897"/>
                            <a:pt x="1235015" y="0"/>
                            <a:pt x="1828102" y="0"/>
                          </a:cubicBezTo>
                          <a:cubicBezTo>
                            <a:pt x="2421189" y="0"/>
                            <a:pt x="3558520" y="711794"/>
                            <a:pt x="3558520" y="711794"/>
                          </a:cubicBezTo>
                          <a:lnTo>
                            <a:pt x="3558520" y="711794"/>
                          </a:lnTo>
                        </a:path>
                      </a:pathLst>
                    </a:cu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48" name="TextBox 47"/>
                  <p:cNvSpPr txBox="1"/>
                  <p:nvPr/>
                </p:nvSpPr>
                <p:spPr>
                  <a:xfrm>
                    <a:off x="4562830" y="5702811"/>
                    <a:ext cx="486993" cy="523220"/>
                  </a:xfrm>
                  <a:prstGeom prst="rect">
                    <a:avLst/>
                  </a:prstGeom>
                  <a:noFill/>
                </p:spPr>
                <p:txBody>
                  <a:bodyPr wrap="square" rtlCol="0">
                    <a:spAutoFit/>
                  </a:bodyPr>
                  <a:lstStyle/>
                  <a:p>
                    <a:r>
                      <a:rPr lang="en-US" sz="2800" dirty="0">
                        <a:solidFill>
                          <a:srgbClr val="FF0000"/>
                        </a:solidFill>
                      </a:rPr>
                      <a:t>Z</a:t>
                    </a:r>
                    <a:r>
                      <a:rPr lang="en-US" sz="2800" baseline="-25000" dirty="0">
                        <a:solidFill>
                          <a:srgbClr val="FF0000"/>
                        </a:solidFill>
                      </a:rPr>
                      <a:t>4</a:t>
                    </a:r>
                  </a:p>
                </p:txBody>
              </p:sp>
              <p:cxnSp>
                <p:nvCxnSpPr>
                  <p:cNvPr id="49" name="Straight Arrow Connector 48"/>
                  <p:cNvCxnSpPr/>
                  <p:nvPr/>
                </p:nvCxnSpPr>
                <p:spPr>
                  <a:xfrm flipV="1">
                    <a:off x="5540127" y="4971334"/>
                    <a:ext cx="635116" cy="35263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flipH="1" flipV="1">
                    <a:off x="2782753" y="4971334"/>
                    <a:ext cx="1728208" cy="1018837"/>
                  </a:xfrm>
                  <a:prstGeom prst="straightConnector1">
                    <a:avLst/>
                  </a:prstGeom>
                  <a:ln>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cxnSp>
            </p:grpSp>
            <p:cxnSp>
              <p:nvCxnSpPr>
                <p:cNvPr id="46" name="Straight Arrow Connector 45"/>
                <p:cNvCxnSpPr>
                  <a:stCxn id="48" idx="3"/>
                </p:cNvCxnSpPr>
                <p:nvPr/>
              </p:nvCxnSpPr>
              <p:spPr>
                <a:xfrm flipV="1">
                  <a:off x="5049823" y="4640922"/>
                  <a:ext cx="1174099" cy="888109"/>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43" name="TextBox 42"/>
              <p:cNvSpPr txBox="1"/>
              <p:nvPr/>
            </p:nvSpPr>
            <p:spPr>
              <a:xfrm>
                <a:off x="5155425" y="4626964"/>
                <a:ext cx="486993" cy="523220"/>
              </a:xfrm>
              <a:prstGeom prst="rect">
                <a:avLst/>
              </a:prstGeom>
              <a:noFill/>
            </p:spPr>
            <p:txBody>
              <a:bodyPr wrap="square" rtlCol="0">
                <a:spAutoFit/>
              </a:bodyPr>
              <a:lstStyle/>
              <a:p>
                <a:r>
                  <a:rPr lang="en-US" sz="2800" dirty="0"/>
                  <a:t>Z</a:t>
                </a:r>
                <a:r>
                  <a:rPr lang="en-US" sz="2800" baseline="-25000" dirty="0"/>
                  <a:t>2</a:t>
                </a:r>
              </a:p>
            </p:txBody>
          </p:sp>
          <p:cxnSp>
            <p:nvCxnSpPr>
              <p:cNvPr id="44" name="Straight Arrow Connector 43"/>
              <p:cNvCxnSpPr>
                <a:stCxn id="43" idx="1"/>
              </p:cNvCxnSpPr>
              <p:nvPr/>
            </p:nvCxnSpPr>
            <p:spPr>
              <a:xfrm flipH="1" flipV="1">
                <a:off x="4679524" y="4626964"/>
                <a:ext cx="475901" cy="26161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35" name="TextBox 34"/>
            <p:cNvSpPr txBox="1"/>
            <p:nvPr/>
          </p:nvSpPr>
          <p:spPr>
            <a:xfrm>
              <a:off x="4023968" y="5176868"/>
              <a:ext cx="486993" cy="523220"/>
            </a:xfrm>
            <a:prstGeom prst="rect">
              <a:avLst/>
            </a:prstGeom>
            <a:noFill/>
          </p:spPr>
          <p:txBody>
            <a:bodyPr wrap="square" rtlCol="0">
              <a:spAutoFit/>
            </a:bodyPr>
            <a:lstStyle/>
            <a:p>
              <a:r>
                <a:rPr lang="en-US" sz="2800" dirty="0"/>
                <a:t>Z</a:t>
              </a:r>
              <a:r>
                <a:rPr lang="en-US" sz="2800" baseline="-25000" dirty="0"/>
                <a:t>3</a:t>
              </a:r>
            </a:p>
          </p:txBody>
        </p:sp>
        <p:cxnSp>
          <p:nvCxnSpPr>
            <p:cNvPr id="36" name="Straight Arrow Connector 35"/>
            <p:cNvCxnSpPr/>
            <p:nvPr/>
          </p:nvCxnSpPr>
          <p:spPr>
            <a:xfrm flipH="1" flipV="1">
              <a:off x="2972411" y="4926739"/>
              <a:ext cx="1051558" cy="51173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a:endCxn id="52" idx="2"/>
            </p:cNvCxnSpPr>
            <p:nvPr/>
          </p:nvCxnSpPr>
          <p:spPr>
            <a:xfrm flipV="1">
              <a:off x="4353953" y="5070391"/>
              <a:ext cx="103560" cy="339785"/>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flipH="1" flipV="1">
              <a:off x="4609913" y="5072842"/>
              <a:ext cx="69612" cy="627246"/>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4539527" y="6181437"/>
              <a:ext cx="486993" cy="523220"/>
            </a:xfrm>
            <a:prstGeom prst="rect">
              <a:avLst/>
            </a:prstGeom>
            <a:noFill/>
          </p:spPr>
          <p:txBody>
            <a:bodyPr wrap="square" rtlCol="0">
              <a:spAutoFit/>
            </a:bodyPr>
            <a:lstStyle/>
            <a:p>
              <a:r>
                <a:rPr lang="en-US" sz="2800" dirty="0"/>
                <a:t>Z</a:t>
              </a:r>
              <a:r>
                <a:rPr lang="en-US" sz="2800" baseline="-25000" dirty="0"/>
                <a:t>1</a:t>
              </a:r>
            </a:p>
          </p:txBody>
        </p:sp>
        <p:cxnSp>
          <p:nvCxnSpPr>
            <p:cNvPr id="40" name="Straight Arrow Connector 39"/>
            <p:cNvCxnSpPr>
              <a:endCxn id="53" idx="2"/>
            </p:cNvCxnSpPr>
            <p:nvPr/>
          </p:nvCxnSpPr>
          <p:spPr>
            <a:xfrm flipV="1">
              <a:off x="4905011" y="5070391"/>
              <a:ext cx="1492244" cy="136241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p:nvPr/>
          </p:nvCxnSpPr>
          <p:spPr>
            <a:xfrm flipH="1" flipV="1">
              <a:off x="2782751" y="5072842"/>
              <a:ext cx="1700300" cy="138647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grpSp>
        <p:nvGrpSpPr>
          <p:cNvPr id="57" name="Group 56"/>
          <p:cNvGrpSpPr/>
          <p:nvPr/>
        </p:nvGrpSpPr>
        <p:grpSpPr>
          <a:xfrm>
            <a:off x="4808762" y="3302867"/>
            <a:ext cx="4224717" cy="2632015"/>
            <a:chOff x="2394549" y="4072642"/>
            <a:chExt cx="4224717" cy="2632015"/>
          </a:xfrm>
        </p:grpSpPr>
        <p:grpSp>
          <p:nvGrpSpPr>
            <p:cNvPr id="58" name="Group 57"/>
            <p:cNvGrpSpPr/>
            <p:nvPr/>
          </p:nvGrpSpPr>
          <p:grpSpPr>
            <a:xfrm>
              <a:off x="2394549" y="4072642"/>
              <a:ext cx="4224717" cy="2108795"/>
              <a:chOff x="2394549" y="3681846"/>
              <a:chExt cx="4224717" cy="2108795"/>
            </a:xfrm>
          </p:grpSpPr>
          <p:grpSp>
            <p:nvGrpSpPr>
              <p:cNvPr id="66" name="Group 65"/>
              <p:cNvGrpSpPr/>
              <p:nvPr/>
            </p:nvGrpSpPr>
            <p:grpSpPr>
              <a:xfrm>
                <a:off x="2394549" y="3681846"/>
                <a:ext cx="4224717" cy="2108795"/>
                <a:chOff x="2394549" y="3681846"/>
                <a:chExt cx="4224717" cy="2108795"/>
              </a:xfrm>
            </p:grpSpPr>
            <p:grpSp>
              <p:nvGrpSpPr>
                <p:cNvPr id="69" name="Group 68"/>
                <p:cNvGrpSpPr/>
                <p:nvPr/>
              </p:nvGrpSpPr>
              <p:grpSpPr>
                <a:xfrm>
                  <a:off x="2394549" y="3681846"/>
                  <a:ext cx="4224717" cy="2108795"/>
                  <a:chOff x="2394549" y="4117236"/>
                  <a:chExt cx="4224717" cy="2108795"/>
                </a:xfrm>
              </p:grpSpPr>
              <p:grpSp>
                <p:nvGrpSpPr>
                  <p:cNvPr id="71" name="Group 70"/>
                  <p:cNvGrpSpPr/>
                  <p:nvPr/>
                </p:nvGrpSpPr>
                <p:grpSpPr>
                  <a:xfrm>
                    <a:off x="2394549" y="4117236"/>
                    <a:ext cx="4224717" cy="997749"/>
                    <a:chOff x="1096734" y="4521989"/>
                    <a:chExt cx="4224717" cy="997749"/>
                  </a:xfrm>
                </p:grpSpPr>
                <p:sp>
                  <p:nvSpPr>
                    <p:cNvPr id="75" name="TextBox 74"/>
                    <p:cNvSpPr txBox="1"/>
                    <p:nvPr/>
                  </p:nvSpPr>
                  <p:spPr>
                    <a:xfrm>
                      <a:off x="1096734" y="4982561"/>
                      <a:ext cx="444023" cy="523220"/>
                    </a:xfrm>
                    <a:prstGeom prst="rect">
                      <a:avLst/>
                    </a:prstGeom>
                    <a:noFill/>
                  </p:spPr>
                  <p:txBody>
                    <a:bodyPr wrap="square" rtlCol="0">
                      <a:spAutoFit/>
                    </a:bodyPr>
                    <a:lstStyle/>
                    <a:p>
                      <a:r>
                        <a:rPr lang="en-US" sz="2800" dirty="0"/>
                        <a:t>X</a:t>
                      </a:r>
                    </a:p>
                  </p:txBody>
                </p:sp>
                <p:sp>
                  <p:nvSpPr>
                    <p:cNvPr id="76" name="TextBox 75"/>
                    <p:cNvSpPr txBox="1"/>
                    <p:nvPr/>
                  </p:nvSpPr>
                  <p:spPr>
                    <a:xfrm>
                      <a:off x="2937686" y="4996518"/>
                      <a:ext cx="444023" cy="523220"/>
                    </a:xfrm>
                    <a:prstGeom prst="rect">
                      <a:avLst/>
                    </a:prstGeom>
                    <a:noFill/>
                  </p:spPr>
                  <p:txBody>
                    <a:bodyPr wrap="square" rtlCol="0">
                      <a:spAutoFit/>
                    </a:bodyPr>
                    <a:lstStyle/>
                    <a:p>
                      <a:r>
                        <a:rPr lang="en-US" sz="2800" dirty="0"/>
                        <a:t>M</a:t>
                      </a:r>
                    </a:p>
                  </p:txBody>
                </p:sp>
                <p:sp>
                  <p:nvSpPr>
                    <p:cNvPr id="77" name="TextBox 76"/>
                    <p:cNvSpPr txBox="1"/>
                    <p:nvPr/>
                  </p:nvSpPr>
                  <p:spPr>
                    <a:xfrm>
                      <a:off x="4877428" y="4996518"/>
                      <a:ext cx="444023" cy="523220"/>
                    </a:xfrm>
                    <a:prstGeom prst="rect">
                      <a:avLst/>
                    </a:prstGeom>
                    <a:noFill/>
                  </p:spPr>
                  <p:txBody>
                    <a:bodyPr wrap="square" rtlCol="0">
                      <a:spAutoFit/>
                    </a:bodyPr>
                    <a:lstStyle/>
                    <a:p>
                      <a:r>
                        <a:rPr lang="en-US" sz="2800" dirty="0"/>
                        <a:t>Y</a:t>
                      </a:r>
                    </a:p>
                  </p:txBody>
                </p:sp>
                <p:cxnSp>
                  <p:nvCxnSpPr>
                    <p:cNvPr id="78" name="Straight Arrow Connector 77"/>
                    <p:cNvCxnSpPr>
                      <a:stCxn id="75" idx="3"/>
                      <a:endCxn id="76" idx="1"/>
                    </p:cNvCxnSpPr>
                    <p:nvPr/>
                  </p:nvCxnSpPr>
                  <p:spPr>
                    <a:xfrm>
                      <a:off x="1540757" y="5244171"/>
                      <a:ext cx="1396929" cy="1395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80" name="Freeform 79"/>
                    <p:cNvSpPr/>
                    <p:nvPr/>
                  </p:nvSpPr>
                  <p:spPr>
                    <a:xfrm>
                      <a:off x="1484936" y="4521989"/>
                      <a:ext cx="3413261" cy="544316"/>
                    </a:xfrm>
                    <a:custGeom>
                      <a:avLst/>
                      <a:gdLst>
                        <a:gd name="connsiteX0" fmla="*/ 0 w 3558520"/>
                        <a:gd name="connsiteY0" fmla="*/ 711794 h 711794"/>
                        <a:gd name="connsiteX1" fmla="*/ 1828102 w 3558520"/>
                        <a:gd name="connsiteY1" fmla="*/ 0 h 711794"/>
                        <a:gd name="connsiteX2" fmla="*/ 3558520 w 3558520"/>
                        <a:gd name="connsiteY2" fmla="*/ 711794 h 711794"/>
                        <a:gd name="connsiteX3" fmla="*/ 3558520 w 3558520"/>
                        <a:gd name="connsiteY3" fmla="*/ 711794 h 711794"/>
                      </a:gdLst>
                      <a:ahLst/>
                      <a:cxnLst>
                        <a:cxn ang="0">
                          <a:pos x="connsiteX0" y="connsiteY0"/>
                        </a:cxn>
                        <a:cxn ang="0">
                          <a:pos x="connsiteX1" y="connsiteY1"/>
                        </a:cxn>
                        <a:cxn ang="0">
                          <a:pos x="connsiteX2" y="connsiteY2"/>
                        </a:cxn>
                        <a:cxn ang="0">
                          <a:pos x="connsiteX3" y="connsiteY3"/>
                        </a:cxn>
                      </a:cxnLst>
                      <a:rect l="l" t="t" r="r" b="b"/>
                      <a:pathLst>
                        <a:path w="3558520" h="711794">
                          <a:moveTo>
                            <a:pt x="0" y="711794"/>
                          </a:moveTo>
                          <a:cubicBezTo>
                            <a:pt x="617507" y="355897"/>
                            <a:pt x="1235015" y="0"/>
                            <a:pt x="1828102" y="0"/>
                          </a:cubicBezTo>
                          <a:cubicBezTo>
                            <a:pt x="2421189" y="0"/>
                            <a:pt x="3558520" y="711794"/>
                            <a:pt x="3558520" y="711794"/>
                          </a:cubicBezTo>
                          <a:lnTo>
                            <a:pt x="3558520" y="711794"/>
                          </a:lnTo>
                        </a:path>
                      </a:pathLst>
                    </a:cu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72" name="TextBox 71"/>
                  <p:cNvSpPr txBox="1"/>
                  <p:nvPr/>
                </p:nvSpPr>
                <p:spPr>
                  <a:xfrm>
                    <a:off x="4562830" y="5702811"/>
                    <a:ext cx="486993" cy="523220"/>
                  </a:xfrm>
                  <a:prstGeom prst="rect">
                    <a:avLst/>
                  </a:prstGeom>
                  <a:noFill/>
                </p:spPr>
                <p:txBody>
                  <a:bodyPr wrap="square" rtlCol="0">
                    <a:spAutoFit/>
                  </a:bodyPr>
                  <a:lstStyle/>
                  <a:p>
                    <a:r>
                      <a:rPr lang="en-US" sz="2800" dirty="0">
                        <a:solidFill>
                          <a:srgbClr val="FF0000"/>
                        </a:solidFill>
                      </a:rPr>
                      <a:t>Z</a:t>
                    </a:r>
                    <a:r>
                      <a:rPr lang="en-US" sz="2800" baseline="-25000" dirty="0">
                        <a:solidFill>
                          <a:srgbClr val="FF0000"/>
                        </a:solidFill>
                      </a:rPr>
                      <a:t>4</a:t>
                    </a:r>
                  </a:p>
                </p:txBody>
              </p:sp>
              <p:cxnSp>
                <p:nvCxnSpPr>
                  <p:cNvPr id="73" name="Straight Arrow Connector 72"/>
                  <p:cNvCxnSpPr/>
                  <p:nvPr/>
                </p:nvCxnSpPr>
                <p:spPr>
                  <a:xfrm flipV="1">
                    <a:off x="5540127" y="4971334"/>
                    <a:ext cx="635116" cy="35263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flipH="1" flipV="1">
                    <a:off x="2782753" y="4971334"/>
                    <a:ext cx="1728208" cy="1018837"/>
                  </a:xfrm>
                  <a:prstGeom prst="straightConnector1">
                    <a:avLst/>
                  </a:prstGeom>
                  <a:ln>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cxnSp>
            </p:grpSp>
            <p:cxnSp>
              <p:nvCxnSpPr>
                <p:cNvPr id="70" name="Straight Arrow Connector 69"/>
                <p:cNvCxnSpPr>
                  <a:stCxn id="72" idx="3"/>
                </p:cNvCxnSpPr>
                <p:nvPr/>
              </p:nvCxnSpPr>
              <p:spPr>
                <a:xfrm flipV="1">
                  <a:off x="5049823" y="4640922"/>
                  <a:ext cx="1174099" cy="888109"/>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67" name="TextBox 66"/>
              <p:cNvSpPr txBox="1"/>
              <p:nvPr/>
            </p:nvSpPr>
            <p:spPr>
              <a:xfrm>
                <a:off x="5155425" y="4626964"/>
                <a:ext cx="486993" cy="523220"/>
              </a:xfrm>
              <a:prstGeom prst="rect">
                <a:avLst/>
              </a:prstGeom>
              <a:noFill/>
            </p:spPr>
            <p:txBody>
              <a:bodyPr wrap="square" rtlCol="0">
                <a:spAutoFit/>
              </a:bodyPr>
              <a:lstStyle/>
              <a:p>
                <a:r>
                  <a:rPr lang="en-US" sz="2800" dirty="0"/>
                  <a:t>Z</a:t>
                </a:r>
                <a:r>
                  <a:rPr lang="en-US" sz="2800" baseline="-25000" dirty="0"/>
                  <a:t>2</a:t>
                </a:r>
              </a:p>
            </p:txBody>
          </p:sp>
          <p:cxnSp>
            <p:nvCxnSpPr>
              <p:cNvPr id="68" name="Straight Arrow Connector 67"/>
              <p:cNvCxnSpPr>
                <a:stCxn id="67" idx="1"/>
              </p:cNvCxnSpPr>
              <p:nvPr/>
            </p:nvCxnSpPr>
            <p:spPr>
              <a:xfrm flipH="1" flipV="1">
                <a:off x="4679524" y="4626964"/>
                <a:ext cx="475901" cy="26161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59" name="TextBox 58"/>
            <p:cNvSpPr txBox="1"/>
            <p:nvPr/>
          </p:nvSpPr>
          <p:spPr>
            <a:xfrm>
              <a:off x="4023968" y="5176868"/>
              <a:ext cx="486993" cy="523220"/>
            </a:xfrm>
            <a:prstGeom prst="rect">
              <a:avLst/>
            </a:prstGeom>
            <a:noFill/>
          </p:spPr>
          <p:txBody>
            <a:bodyPr wrap="square" rtlCol="0">
              <a:spAutoFit/>
            </a:bodyPr>
            <a:lstStyle/>
            <a:p>
              <a:r>
                <a:rPr lang="en-US" sz="2800" dirty="0"/>
                <a:t>Z</a:t>
              </a:r>
              <a:r>
                <a:rPr lang="en-US" sz="2800" baseline="-25000" dirty="0"/>
                <a:t>3</a:t>
              </a:r>
            </a:p>
          </p:txBody>
        </p:sp>
        <p:cxnSp>
          <p:nvCxnSpPr>
            <p:cNvPr id="61" name="Straight Arrow Connector 60"/>
            <p:cNvCxnSpPr>
              <a:endCxn id="76" idx="2"/>
            </p:cNvCxnSpPr>
            <p:nvPr/>
          </p:nvCxnSpPr>
          <p:spPr>
            <a:xfrm flipV="1">
              <a:off x="4353953" y="5070391"/>
              <a:ext cx="103560" cy="339785"/>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p:nvPr/>
          </p:nvCxnSpPr>
          <p:spPr>
            <a:xfrm flipH="1" flipV="1">
              <a:off x="4609913" y="5072842"/>
              <a:ext cx="69612" cy="627246"/>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4539527" y="6181437"/>
              <a:ext cx="486993" cy="523220"/>
            </a:xfrm>
            <a:prstGeom prst="rect">
              <a:avLst/>
            </a:prstGeom>
            <a:noFill/>
          </p:spPr>
          <p:txBody>
            <a:bodyPr wrap="square" rtlCol="0">
              <a:spAutoFit/>
            </a:bodyPr>
            <a:lstStyle/>
            <a:p>
              <a:r>
                <a:rPr lang="en-US" sz="2800" dirty="0"/>
                <a:t>Z</a:t>
              </a:r>
              <a:r>
                <a:rPr lang="en-US" sz="2800" baseline="-25000" dirty="0"/>
                <a:t>1</a:t>
              </a:r>
            </a:p>
          </p:txBody>
        </p:sp>
        <p:cxnSp>
          <p:nvCxnSpPr>
            <p:cNvPr id="64" name="Straight Arrow Connector 63"/>
            <p:cNvCxnSpPr>
              <a:endCxn id="77" idx="2"/>
            </p:cNvCxnSpPr>
            <p:nvPr/>
          </p:nvCxnSpPr>
          <p:spPr>
            <a:xfrm flipV="1">
              <a:off x="4905011" y="5070391"/>
              <a:ext cx="1492244" cy="136241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17" name="TextBox 16"/>
          <p:cNvSpPr txBox="1"/>
          <p:nvPr/>
        </p:nvSpPr>
        <p:spPr>
          <a:xfrm>
            <a:off x="4702058" y="6016404"/>
            <a:ext cx="4403733" cy="584776"/>
          </a:xfrm>
          <a:prstGeom prst="rect">
            <a:avLst/>
          </a:prstGeom>
          <a:noFill/>
        </p:spPr>
        <p:txBody>
          <a:bodyPr wrap="square" rtlCol="0">
            <a:spAutoFit/>
          </a:bodyPr>
          <a:lstStyle/>
          <a:p>
            <a:r>
              <a:rPr lang="en-US" sz="3200" dirty="0"/>
              <a:t>W must include Z</a:t>
            </a:r>
            <a:r>
              <a:rPr lang="en-US" sz="3200" baseline="-25000" dirty="0"/>
              <a:t>2</a:t>
            </a:r>
            <a:r>
              <a:rPr lang="en-US" sz="3200" dirty="0"/>
              <a:t> and Z</a:t>
            </a:r>
            <a:r>
              <a:rPr lang="en-US" sz="3200" baseline="-25000" dirty="0"/>
              <a:t>4</a:t>
            </a:r>
          </a:p>
        </p:txBody>
      </p:sp>
    </p:spTree>
    <p:extLst>
      <p:ext uri="{BB962C8B-B14F-4D97-AF65-F5344CB8AC3E}">
        <p14:creationId xmlns:p14="http://schemas.microsoft.com/office/powerpoint/2010/main" val="39030255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Identifying controlled direct effect (continued)</a:t>
            </a:r>
          </a:p>
        </p:txBody>
      </p:sp>
      <p:sp>
        <p:nvSpPr>
          <p:cNvPr id="3" name="Content Placeholder 2"/>
          <p:cNvSpPr>
            <a:spLocks noGrp="1"/>
          </p:cNvSpPr>
          <p:nvPr>
            <p:ph idx="1"/>
          </p:nvPr>
        </p:nvSpPr>
        <p:spPr/>
        <p:txBody>
          <a:bodyPr/>
          <a:lstStyle/>
          <a:p>
            <a:r>
              <a:rPr lang="en-US" dirty="0"/>
              <a:t>P(</a:t>
            </a:r>
            <a:r>
              <a:rPr lang="en-US" dirty="0" err="1"/>
              <a:t>y|do</a:t>
            </a:r>
            <a:r>
              <a:rPr lang="en-US" dirty="0"/>
              <a:t>(x),</a:t>
            </a:r>
            <a:r>
              <a:rPr lang="en-US" dirty="0" err="1"/>
              <a:t>m,w</a:t>
            </a:r>
            <a:r>
              <a:rPr lang="en-US" dirty="0"/>
              <a:t>)=P(</a:t>
            </a:r>
            <a:r>
              <a:rPr lang="en-US" dirty="0" err="1"/>
              <a:t>y|x,m,w</a:t>
            </a:r>
            <a:r>
              <a:rPr lang="en-US" dirty="0"/>
              <a:t>) if </a:t>
            </a:r>
          </a:p>
          <a:p>
            <a:pPr marL="0" indent="0">
              <a:buNone/>
            </a:pPr>
            <a:r>
              <a:rPr lang="en-US" dirty="0"/>
              <a:t>		{(Y </a:t>
            </a:r>
            <a:r>
              <a:rPr lang="en-US" dirty="0" err="1"/>
              <a:t>ind</a:t>
            </a:r>
            <a:r>
              <a:rPr lang="en-US" dirty="0"/>
              <a:t> X)|M,W} in graph G</a:t>
            </a:r>
            <a:r>
              <a:rPr lang="en-US" u="sng" baseline="-25000" dirty="0"/>
              <a:t>X</a:t>
            </a:r>
            <a:r>
              <a:rPr lang="en-US" dirty="0"/>
              <a:t>     (Rule 2)</a:t>
            </a:r>
          </a:p>
        </p:txBody>
      </p:sp>
      <p:sp>
        <p:nvSpPr>
          <p:cNvPr id="31" name="TextBox 30"/>
          <p:cNvSpPr txBox="1"/>
          <p:nvPr/>
        </p:nvSpPr>
        <p:spPr>
          <a:xfrm>
            <a:off x="344773" y="2864699"/>
            <a:ext cx="553357" cy="584776"/>
          </a:xfrm>
          <a:prstGeom prst="rect">
            <a:avLst/>
          </a:prstGeom>
          <a:noFill/>
        </p:spPr>
        <p:txBody>
          <a:bodyPr wrap="none" rtlCol="0">
            <a:spAutoFit/>
          </a:bodyPr>
          <a:lstStyle/>
          <a:p>
            <a:r>
              <a:rPr lang="en-US" sz="3200" dirty="0"/>
              <a:t>G:</a:t>
            </a:r>
          </a:p>
        </p:txBody>
      </p:sp>
      <p:sp>
        <p:nvSpPr>
          <p:cNvPr id="32" name="TextBox 31"/>
          <p:cNvSpPr txBox="1"/>
          <p:nvPr/>
        </p:nvSpPr>
        <p:spPr>
          <a:xfrm>
            <a:off x="4662166" y="2853186"/>
            <a:ext cx="695356" cy="584776"/>
          </a:xfrm>
          <a:prstGeom prst="rect">
            <a:avLst/>
          </a:prstGeom>
          <a:noFill/>
        </p:spPr>
        <p:txBody>
          <a:bodyPr wrap="none" rtlCol="0">
            <a:spAutoFit/>
          </a:bodyPr>
          <a:lstStyle/>
          <a:p>
            <a:r>
              <a:rPr lang="en-US" sz="3200" dirty="0"/>
              <a:t>G</a:t>
            </a:r>
            <a:r>
              <a:rPr lang="en-US" sz="3200" u="sng" baseline="-25000" dirty="0"/>
              <a:t>X</a:t>
            </a:r>
            <a:r>
              <a:rPr lang="en-US" sz="3200" dirty="0"/>
              <a:t>:</a:t>
            </a:r>
          </a:p>
        </p:txBody>
      </p:sp>
      <p:grpSp>
        <p:nvGrpSpPr>
          <p:cNvPr id="30" name="Group 29"/>
          <p:cNvGrpSpPr/>
          <p:nvPr/>
        </p:nvGrpSpPr>
        <p:grpSpPr>
          <a:xfrm>
            <a:off x="337459" y="3170335"/>
            <a:ext cx="4224717" cy="2632015"/>
            <a:chOff x="2394549" y="4072642"/>
            <a:chExt cx="4224717" cy="2632015"/>
          </a:xfrm>
        </p:grpSpPr>
        <p:grpSp>
          <p:nvGrpSpPr>
            <p:cNvPr id="43" name="Group 42"/>
            <p:cNvGrpSpPr/>
            <p:nvPr/>
          </p:nvGrpSpPr>
          <p:grpSpPr>
            <a:xfrm>
              <a:off x="2394549" y="4072642"/>
              <a:ext cx="4224717" cy="2108795"/>
              <a:chOff x="2394549" y="3681846"/>
              <a:chExt cx="4224717" cy="2108795"/>
            </a:xfrm>
          </p:grpSpPr>
          <p:grpSp>
            <p:nvGrpSpPr>
              <p:cNvPr id="52" name="Group 51"/>
              <p:cNvGrpSpPr/>
              <p:nvPr/>
            </p:nvGrpSpPr>
            <p:grpSpPr>
              <a:xfrm>
                <a:off x="2394549" y="3681846"/>
                <a:ext cx="4224717" cy="2108795"/>
                <a:chOff x="2394549" y="3681846"/>
                <a:chExt cx="4224717" cy="2108795"/>
              </a:xfrm>
            </p:grpSpPr>
            <p:grpSp>
              <p:nvGrpSpPr>
                <p:cNvPr id="55" name="Group 54"/>
                <p:cNvGrpSpPr/>
                <p:nvPr/>
              </p:nvGrpSpPr>
              <p:grpSpPr>
                <a:xfrm>
                  <a:off x="2394549" y="3681846"/>
                  <a:ext cx="4224717" cy="2108795"/>
                  <a:chOff x="2394549" y="4117236"/>
                  <a:chExt cx="4224717" cy="2108795"/>
                </a:xfrm>
              </p:grpSpPr>
              <p:grpSp>
                <p:nvGrpSpPr>
                  <p:cNvPr id="57" name="Group 56"/>
                  <p:cNvGrpSpPr/>
                  <p:nvPr/>
                </p:nvGrpSpPr>
                <p:grpSpPr>
                  <a:xfrm>
                    <a:off x="2394549" y="4117236"/>
                    <a:ext cx="4224717" cy="997749"/>
                    <a:chOff x="1096734" y="4521989"/>
                    <a:chExt cx="4224717" cy="997749"/>
                  </a:xfrm>
                </p:grpSpPr>
                <p:sp>
                  <p:nvSpPr>
                    <p:cNvPr id="61" name="TextBox 60"/>
                    <p:cNvSpPr txBox="1"/>
                    <p:nvPr/>
                  </p:nvSpPr>
                  <p:spPr>
                    <a:xfrm>
                      <a:off x="1096734" y="4982561"/>
                      <a:ext cx="444023" cy="523220"/>
                    </a:xfrm>
                    <a:prstGeom prst="rect">
                      <a:avLst/>
                    </a:prstGeom>
                    <a:noFill/>
                  </p:spPr>
                  <p:txBody>
                    <a:bodyPr wrap="square" rtlCol="0">
                      <a:spAutoFit/>
                    </a:bodyPr>
                    <a:lstStyle/>
                    <a:p>
                      <a:r>
                        <a:rPr lang="en-US" sz="2800" dirty="0"/>
                        <a:t>X</a:t>
                      </a:r>
                    </a:p>
                  </p:txBody>
                </p:sp>
                <p:sp>
                  <p:nvSpPr>
                    <p:cNvPr id="62" name="TextBox 61"/>
                    <p:cNvSpPr txBox="1"/>
                    <p:nvPr/>
                  </p:nvSpPr>
                  <p:spPr>
                    <a:xfrm>
                      <a:off x="2937686" y="4996518"/>
                      <a:ext cx="444023" cy="523220"/>
                    </a:xfrm>
                    <a:prstGeom prst="rect">
                      <a:avLst/>
                    </a:prstGeom>
                    <a:noFill/>
                  </p:spPr>
                  <p:txBody>
                    <a:bodyPr wrap="square" rtlCol="0">
                      <a:spAutoFit/>
                    </a:bodyPr>
                    <a:lstStyle/>
                    <a:p>
                      <a:r>
                        <a:rPr lang="en-US" sz="2800" dirty="0"/>
                        <a:t>M</a:t>
                      </a:r>
                    </a:p>
                  </p:txBody>
                </p:sp>
                <p:sp>
                  <p:nvSpPr>
                    <p:cNvPr id="63" name="TextBox 62"/>
                    <p:cNvSpPr txBox="1"/>
                    <p:nvPr/>
                  </p:nvSpPr>
                  <p:spPr>
                    <a:xfrm>
                      <a:off x="4877428" y="4996518"/>
                      <a:ext cx="444023" cy="523220"/>
                    </a:xfrm>
                    <a:prstGeom prst="rect">
                      <a:avLst/>
                    </a:prstGeom>
                    <a:noFill/>
                  </p:spPr>
                  <p:txBody>
                    <a:bodyPr wrap="square" rtlCol="0">
                      <a:spAutoFit/>
                    </a:bodyPr>
                    <a:lstStyle/>
                    <a:p>
                      <a:r>
                        <a:rPr lang="en-US" sz="2800" dirty="0"/>
                        <a:t>Y</a:t>
                      </a:r>
                    </a:p>
                  </p:txBody>
                </p:sp>
                <p:cxnSp>
                  <p:nvCxnSpPr>
                    <p:cNvPr id="64" name="Straight Arrow Connector 63"/>
                    <p:cNvCxnSpPr>
                      <a:stCxn id="61" idx="3"/>
                      <a:endCxn id="62" idx="1"/>
                    </p:cNvCxnSpPr>
                    <p:nvPr/>
                  </p:nvCxnSpPr>
                  <p:spPr>
                    <a:xfrm>
                      <a:off x="1540757" y="5244171"/>
                      <a:ext cx="1396929" cy="1395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a:off x="3424679" y="5267392"/>
                      <a:ext cx="1452749"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66" name="Freeform 65"/>
                    <p:cNvSpPr/>
                    <p:nvPr/>
                  </p:nvSpPr>
                  <p:spPr>
                    <a:xfrm>
                      <a:off x="1484936" y="4521989"/>
                      <a:ext cx="3413261" cy="544316"/>
                    </a:xfrm>
                    <a:custGeom>
                      <a:avLst/>
                      <a:gdLst>
                        <a:gd name="connsiteX0" fmla="*/ 0 w 3558520"/>
                        <a:gd name="connsiteY0" fmla="*/ 711794 h 711794"/>
                        <a:gd name="connsiteX1" fmla="*/ 1828102 w 3558520"/>
                        <a:gd name="connsiteY1" fmla="*/ 0 h 711794"/>
                        <a:gd name="connsiteX2" fmla="*/ 3558520 w 3558520"/>
                        <a:gd name="connsiteY2" fmla="*/ 711794 h 711794"/>
                        <a:gd name="connsiteX3" fmla="*/ 3558520 w 3558520"/>
                        <a:gd name="connsiteY3" fmla="*/ 711794 h 711794"/>
                      </a:gdLst>
                      <a:ahLst/>
                      <a:cxnLst>
                        <a:cxn ang="0">
                          <a:pos x="connsiteX0" y="connsiteY0"/>
                        </a:cxn>
                        <a:cxn ang="0">
                          <a:pos x="connsiteX1" y="connsiteY1"/>
                        </a:cxn>
                        <a:cxn ang="0">
                          <a:pos x="connsiteX2" y="connsiteY2"/>
                        </a:cxn>
                        <a:cxn ang="0">
                          <a:pos x="connsiteX3" y="connsiteY3"/>
                        </a:cxn>
                      </a:cxnLst>
                      <a:rect l="l" t="t" r="r" b="b"/>
                      <a:pathLst>
                        <a:path w="3558520" h="711794">
                          <a:moveTo>
                            <a:pt x="0" y="711794"/>
                          </a:moveTo>
                          <a:cubicBezTo>
                            <a:pt x="617507" y="355897"/>
                            <a:pt x="1235015" y="0"/>
                            <a:pt x="1828102" y="0"/>
                          </a:cubicBezTo>
                          <a:cubicBezTo>
                            <a:pt x="2421189" y="0"/>
                            <a:pt x="3558520" y="711794"/>
                            <a:pt x="3558520" y="711794"/>
                          </a:cubicBezTo>
                          <a:lnTo>
                            <a:pt x="3558520" y="711794"/>
                          </a:lnTo>
                        </a:path>
                      </a:pathLst>
                    </a:cu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58" name="TextBox 57"/>
                  <p:cNvSpPr txBox="1"/>
                  <p:nvPr/>
                </p:nvSpPr>
                <p:spPr>
                  <a:xfrm>
                    <a:off x="4562830" y="5702811"/>
                    <a:ext cx="486993" cy="523220"/>
                  </a:xfrm>
                  <a:prstGeom prst="rect">
                    <a:avLst/>
                  </a:prstGeom>
                  <a:noFill/>
                </p:spPr>
                <p:txBody>
                  <a:bodyPr wrap="square" rtlCol="0">
                    <a:spAutoFit/>
                  </a:bodyPr>
                  <a:lstStyle/>
                  <a:p>
                    <a:r>
                      <a:rPr lang="en-US" sz="2800" dirty="0">
                        <a:solidFill>
                          <a:srgbClr val="FF0000"/>
                        </a:solidFill>
                      </a:rPr>
                      <a:t>Z</a:t>
                    </a:r>
                    <a:r>
                      <a:rPr lang="en-US" sz="2800" baseline="-25000" dirty="0">
                        <a:solidFill>
                          <a:srgbClr val="FF0000"/>
                        </a:solidFill>
                      </a:rPr>
                      <a:t>4</a:t>
                    </a:r>
                  </a:p>
                </p:txBody>
              </p:sp>
              <p:cxnSp>
                <p:nvCxnSpPr>
                  <p:cNvPr id="59" name="Straight Arrow Connector 58"/>
                  <p:cNvCxnSpPr/>
                  <p:nvPr/>
                </p:nvCxnSpPr>
                <p:spPr>
                  <a:xfrm flipV="1">
                    <a:off x="5540127" y="4971334"/>
                    <a:ext cx="635116" cy="35263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p:nvPr/>
                </p:nvCxnSpPr>
                <p:spPr>
                  <a:xfrm flipH="1" flipV="1">
                    <a:off x="2782753" y="4971334"/>
                    <a:ext cx="1728208" cy="1018837"/>
                  </a:xfrm>
                  <a:prstGeom prst="straightConnector1">
                    <a:avLst/>
                  </a:prstGeom>
                  <a:ln>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cxnSp>
            </p:grpSp>
            <p:cxnSp>
              <p:nvCxnSpPr>
                <p:cNvPr id="56" name="Straight Arrow Connector 55"/>
                <p:cNvCxnSpPr>
                  <a:stCxn id="58" idx="3"/>
                </p:cNvCxnSpPr>
                <p:nvPr/>
              </p:nvCxnSpPr>
              <p:spPr>
                <a:xfrm flipV="1">
                  <a:off x="5049823" y="4640922"/>
                  <a:ext cx="1174099" cy="888109"/>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53" name="TextBox 52"/>
              <p:cNvSpPr txBox="1"/>
              <p:nvPr/>
            </p:nvSpPr>
            <p:spPr>
              <a:xfrm>
                <a:off x="5155425" y="4626964"/>
                <a:ext cx="486993" cy="523220"/>
              </a:xfrm>
              <a:prstGeom prst="rect">
                <a:avLst/>
              </a:prstGeom>
              <a:noFill/>
            </p:spPr>
            <p:txBody>
              <a:bodyPr wrap="square" rtlCol="0">
                <a:spAutoFit/>
              </a:bodyPr>
              <a:lstStyle/>
              <a:p>
                <a:r>
                  <a:rPr lang="en-US" sz="2800" dirty="0"/>
                  <a:t>Z</a:t>
                </a:r>
                <a:r>
                  <a:rPr lang="en-US" sz="2800" baseline="-25000" dirty="0"/>
                  <a:t>2</a:t>
                </a:r>
              </a:p>
            </p:txBody>
          </p:sp>
          <p:cxnSp>
            <p:nvCxnSpPr>
              <p:cNvPr id="54" name="Straight Arrow Connector 53"/>
              <p:cNvCxnSpPr>
                <a:stCxn id="53" idx="1"/>
              </p:cNvCxnSpPr>
              <p:nvPr/>
            </p:nvCxnSpPr>
            <p:spPr>
              <a:xfrm flipH="1" flipV="1">
                <a:off x="4679524" y="4626964"/>
                <a:ext cx="475901" cy="26161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45" name="TextBox 44"/>
            <p:cNvSpPr txBox="1"/>
            <p:nvPr/>
          </p:nvSpPr>
          <p:spPr>
            <a:xfrm>
              <a:off x="4023968" y="5176868"/>
              <a:ext cx="486993" cy="523220"/>
            </a:xfrm>
            <a:prstGeom prst="rect">
              <a:avLst/>
            </a:prstGeom>
            <a:noFill/>
          </p:spPr>
          <p:txBody>
            <a:bodyPr wrap="square" rtlCol="0">
              <a:spAutoFit/>
            </a:bodyPr>
            <a:lstStyle/>
            <a:p>
              <a:r>
                <a:rPr lang="en-US" sz="2800" dirty="0"/>
                <a:t>Z</a:t>
              </a:r>
              <a:r>
                <a:rPr lang="en-US" sz="2800" baseline="-25000" dirty="0"/>
                <a:t>3</a:t>
              </a:r>
            </a:p>
          </p:txBody>
        </p:sp>
        <p:cxnSp>
          <p:nvCxnSpPr>
            <p:cNvPr id="46" name="Straight Arrow Connector 45"/>
            <p:cNvCxnSpPr/>
            <p:nvPr/>
          </p:nvCxnSpPr>
          <p:spPr>
            <a:xfrm flipH="1" flipV="1">
              <a:off x="2972411" y="4926739"/>
              <a:ext cx="1051558" cy="51173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endCxn id="62" idx="2"/>
            </p:cNvCxnSpPr>
            <p:nvPr/>
          </p:nvCxnSpPr>
          <p:spPr>
            <a:xfrm flipV="1">
              <a:off x="4353953" y="5070391"/>
              <a:ext cx="103560" cy="339785"/>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flipH="1" flipV="1">
              <a:off x="4609913" y="5072842"/>
              <a:ext cx="69612" cy="627246"/>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4539527" y="6181437"/>
              <a:ext cx="486993" cy="523220"/>
            </a:xfrm>
            <a:prstGeom prst="rect">
              <a:avLst/>
            </a:prstGeom>
            <a:noFill/>
          </p:spPr>
          <p:txBody>
            <a:bodyPr wrap="square" rtlCol="0">
              <a:spAutoFit/>
            </a:bodyPr>
            <a:lstStyle/>
            <a:p>
              <a:r>
                <a:rPr lang="en-US" sz="2800" dirty="0"/>
                <a:t>Z</a:t>
              </a:r>
              <a:r>
                <a:rPr lang="en-US" sz="2800" baseline="-25000" dirty="0"/>
                <a:t>1</a:t>
              </a:r>
            </a:p>
          </p:txBody>
        </p:sp>
        <p:cxnSp>
          <p:nvCxnSpPr>
            <p:cNvPr id="50" name="Straight Arrow Connector 49"/>
            <p:cNvCxnSpPr>
              <a:endCxn id="63" idx="2"/>
            </p:cNvCxnSpPr>
            <p:nvPr/>
          </p:nvCxnSpPr>
          <p:spPr>
            <a:xfrm flipV="1">
              <a:off x="4905011" y="5070391"/>
              <a:ext cx="1492244" cy="136241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flipH="1" flipV="1">
              <a:off x="2782751" y="5072842"/>
              <a:ext cx="1700300" cy="138647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grpSp>
        <p:nvGrpSpPr>
          <p:cNvPr id="67" name="Group 66"/>
          <p:cNvGrpSpPr/>
          <p:nvPr/>
        </p:nvGrpSpPr>
        <p:grpSpPr>
          <a:xfrm>
            <a:off x="4775659" y="3631935"/>
            <a:ext cx="4224717" cy="2171443"/>
            <a:chOff x="2394549" y="4533214"/>
            <a:chExt cx="4224717" cy="2171443"/>
          </a:xfrm>
        </p:grpSpPr>
        <p:grpSp>
          <p:nvGrpSpPr>
            <p:cNvPr id="68" name="Group 67"/>
            <p:cNvGrpSpPr/>
            <p:nvPr/>
          </p:nvGrpSpPr>
          <p:grpSpPr>
            <a:xfrm>
              <a:off x="2394549" y="4533214"/>
              <a:ext cx="4224717" cy="1648223"/>
              <a:chOff x="2394549" y="4142418"/>
              <a:chExt cx="4224717" cy="1648223"/>
            </a:xfrm>
          </p:grpSpPr>
          <p:grpSp>
            <p:nvGrpSpPr>
              <p:cNvPr id="76" name="Group 75"/>
              <p:cNvGrpSpPr/>
              <p:nvPr/>
            </p:nvGrpSpPr>
            <p:grpSpPr>
              <a:xfrm>
                <a:off x="2394549" y="4142418"/>
                <a:ext cx="4224717" cy="1648223"/>
                <a:chOff x="2394549" y="4142418"/>
                <a:chExt cx="4224717" cy="1648223"/>
              </a:xfrm>
            </p:grpSpPr>
            <p:grpSp>
              <p:nvGrpSpPr>
                <p:cNvPr id="79" name="Group 78"/>
                <p:cNvGrpSpPr/>
                <p:nvPr/>
              </p:nvGrpSpPr>
              <p:grpSpPr>
                <a:xfrm>
                  <a:off x="2394549" y="4142418"/>
                  <a:ext cx="4224717" cy="1648223"/>
                  <a:chOff x="2394549" y="4577808"/>
                  <a:chExt cx="4224717" cy="1648223"/>
                </a:xfrm>
              </p:grpSpPr>
              <p:grpSp>
                <p:nvGrpSpPr>
                  <p:cNvPr id="81" name="Group 80"/>
                  <p:cNvGrpSpPr/>
                  <p:nvPr/>
                </p:nvGrpSpPr>
                <p:grpSpPr>
                  <a:xfrm>
                    <a:off x="2394549" y="4577808"/>
                    <a:ext cx="4224717" cy="537177"/>
                    <a:chOff x="1096734" y="4982561"/>
                    <a:chExt cx="4224717" cy="537177"/>
                  </a:xfrm>
                </p:grpSpPr>
                <p:sp>
                  <p:nvSpPr>
                    <p:cNvPr id="85" name="TextBox 84"/>
                    <p:cNvSpPr txBox="1"/>
                    <p:nvPr/>
                  </p:nvSpPr>
                  <p:spPr>
                    <a:xfrm>
                      <a:off x="1096734" y="4982561"/>
                      <a:ext cx="444023" cy="523220"/>
                    </a:xfrm>
                    <a:prstGeom prst="rect">
                      <a:avLst/>
                    </a:prstGeom>
                    <a:noFill/>
                  </p:spPr>
                  <p:txBody>
                    <a:bodyPr wrap="square" rtlCol="0">
                      <a:spAutoFit/>
                    </a:bodyPr>
                    <a:lstStyle/>
                    <a:p>
                      <a:r>
                        <a:rPr lang="en-US" sz="2800" dirty="0"/>
                        <a:t>X</a:t>
                      </a:r>
                    </a:p>
                  </p:txBody>
                </p:sp>
                <p:sp>
                  <p:nvSpPr>
                    <p:cNvPr id="86" name="TextBox 85"/>
                    <p:cNvSpPr txBox="1"/>
                    <p:nvPr/>
                  </p:nvSpPr>
                  <p:spPr>
                    <a:xfrm>
                      <a:off x="2937686" y="4996518"/>
                      <a:ext cx="444023" cy="523220"/>
                    </a:xfrm>
                    <a:prstGeom prst="rect">
                      <a:avLst/>
                    </a:prstGeom>
                    <a:noFill/>
                  </p:spPr>
                  <p:txBody>
                    <a:bodyPr wrap="square" rtlCol="0">
                      <a:spAutoFit/>
                    </a:bodyPr>
                    <a:lstStyle/>
                    <a:p>
                      <a:r>
                        <a:rPr lang="en-US" sz="2800" dirty="0"/>
                        <a:t>M</a:t>
                      </a:r>
                    </a:p>
                  </p:txBody>
                </p:sp>
                <p:sp>
                  <p:nvSpPr>
                    <p:cNvPr id="87" name="TextBox 86"/>
                    <p:cNvSpPr txBox="1"/>
                    <p:nvPr/>
                  </p:nvSpPr>
                  <p:spPr>
                    <a:xfrm>
                      <a:off x="4877428" y="4996518"/>
                      <a:ext cx="444023" cy="523220"/>
                    </a:xfrm>
                    <a:prstGeom prst="rect">
                      <a:avLst/>
                    </a:prstGeom>
                    <a:noFill/>
                  </p:spPr>
                  <p:txBody>
                    <a:bodyPr wrap="square" rtlCol="0">
                      <a:spAutoFit/>
                    </a:bodyPr>
                    <a:lstStyle/>
                    <a:p>
                      <a:r>
                        <a:rPr lang="en-US" sz="2800" dirty="0"/>
                        <a:t>Y</a:t>
                      </a:r>
                    </a:p>
                  </p:txBody>
                </p:sp>
                <p:cxnSp>
                  <p:nvCxnSpPr>
                    <p:cNvPr id="89" name="Straight Arrow Connector 88"/>
                    <p:cNvCxnSpPr/>
                    <p:nvPr/>
                  </p:nvCxnSpPr>
                  <p:spPr>
                    <a:xfrm>
                      <a:off x="3424679" y="5267392"/>
                      <a:ext cx="1452749"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82" name="TextBox 81"/>
                  <p:cNvSpPr txBox="1"/>
                  <p:nvPr/>
                </p:nvSpPr>
                <p:spPr>
                  <a:xfrm>
                    <a:off x="4562830" y="5702811"/>
                    <a:ext cx="486993" cy="523220"/>
                  </a:xfrm>
                  <a:prstGeom prst="rect">
                    <a:avLst/>
                  </a:prstGeom>
                  <a:noFill/>
                </p:spPr>
                <p:txBody>
                  <a:bodyPr wrap="square" rtlCol="0">
                    <a:spAutoFit/>
                  </a:bodyPr>
                  <a:lstStyle/>
                  <a:p>
                    <a:r>
                      <a:rPr lang="en-US" sz="2800" dirty="0">
                        <a:solidFill>
                          <a:srgbClr val="FF0000"/>
                        </a:solidFill>
                      </a:rPr>
                      <a:t>Z</a:t>
                    </a:r>
                    <a:r>
                      <a:rPr lang="en-US" sz="2800" baseline="-25000" dirty="0">
                        <a:solidFill>
                          <a:srgbClr val="FF0000"/>
                        </a:solidFill>
                      </a:rPr>
                      <a:t>4</a:t>
                    </a:r>
                  </a:p>
                </p:txBody>
              </p:sp>
              <p:cxnSp>
                <p:nvCxnSpPr>
                  <p:cNvPr id="83" name="Straight Arrow Connector 82"/>
                  <p:cNvCxnSpPr/>
                  <p:nvPr/>
                </p:nvCxnSpPr>
                <p:spPr>
                  <a:xfrm flipV="1">
                    <a:off x="5540127" y="4971334"/>
                    <a:ext cx="635116" cy="35263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cxnSp>
              <p:nvCxnSpPr>
                <p:cNvPr id="80" name="Straight Arrow Connector 79"/>
                <p:cNvCxnSpPr>
                  <a:stCxn id="82" idx="3"/>
                </p:cNvCxnSpPr>
                <p:nvPr/>
              </p:nvCxnSpPr>
              <p:spPr>
                <a:xfrm flipV="1">
                  <a:off x="5049823" y="4640922"/>
                  <a:ext cx="1174099" cy="888109"/>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77" name="TextBox 76"/>
              <p:cNvSpPr txBox="1"/>
              <p:nvPr/>
            </p:nvSpPr>
            <p:spPr>
              <a:xfrm>
                <a:off x="5155425" y="4626964"/>
                <a:ext cx="486993" cy="523220"/>
              </a:xfrm>
              <a:prstGeom prst="rect">
                <a:avLst/>
              </a:prstGeom>
              <a:noFill/>
            </p:spPr>
            <p:txBody>
              <a:bodyPr wrap="square" rtlCol="0">
                <a:spAutoFit/>
              </a:bodyPr>
              <a:lstStyle/>
              <a:p>
                <a:r>
                  <a:rPr lang="en-US" sz="2800" dirty="0"/>
                  <a:t>Z</a:t>
                </a:r>
                <a:r>
                  <a:rPr lang="en-US" sz="2800" baseline="-25000" dirty="0"/>
                  <a:t>2</a:t>
                </a:r>
              </a:p>
            </p:txBody>
          </p:sp>
          <p:cxnSp>
            <p:nvCxnSpPr>
              <p:cNvPr id="78" name="Straight Arrow Connector 77"/>
              <p:cNvCxnSpPr>
                <a:stCxn id="77" idx="1"/>
              </p:cNvCxnSpPr>
              <p:nvPr/>
            </p:nvCxnSpPr>
            <p:spPr>
              <a:xfrm flipH="1" flipV="1">
                <a:off x="4679524" y="4626964"/>
                <a:ext cx="475901" cy="26161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69" name="TextBox 68"/>
            <p:cNvSpPr txBox="1"/>
            <p:nvPr/>
          </p:nvSpPr>
          <p:spPr>
            <a:xfrm>
              <a:off x="4023968" y="5176868"/>
              <a:ext cx="486993" cy="523220"/>
            </a:xfrm>
            <a:prstGeom prst="rect">
              <a:avLst/>
            </a:prstGeom>
            <a:noFill/>
          </p:spPr>
          <p:txBody>
            <a:bodyPr wrap="square" rtlCol="0">
              <a:spAutoFit/>
            </a:bodyPr>
            <a:lstStyle/>
            <a:p>
              <a:r>
                <a:rPr lang="en-US" sz="2800" dirty="0"/>
                <a:t>Z</a:t>
              </a:r>
              <a:r>
                <a:rPr lang="en-US" sz="2800" baseline="-25000" dirty="0"/>
                <a:t>3</a:t>
              </a:r>
            </a:p>
          </p:txBody>
        </p:sp>
        <p:cxnSp>
          <p:nvCxnSpPr>
            <p:cNvPr id="70" name="Straight Arrow Connector 69"/>
            <p:cNvCxnSpPr/>
            <p:nvPr/>
          </p:nvCxnSpPr>
          <p:spPr>
            <a:xfrm flipH="1" flipV="1">
              <a:off x="2972411" y="4926739"/>
              <a:ext cx="1051558" cy="51173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a:endCxn id="86" idx="2"/>
            </p:cNvCxnSpPr>
            <p:nvPr/>
          </p:nvCxnSpPr>
          <p:spPr>
            <a:xfrm flipV="1">
              <a:off x="4353953" y="5070391"/>
              <a:ext cx="103560" cy="339785"/>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2" name="Straight Arrow Connector 71"/>
            <p:cNvCxnSpPr/>
            <p:nvPr/>
          </p:nvCxnSpPr>
          <p:spPr>
            <a:xfrm flipH="1" flipV="1">
              <a:off x="4609913" y="5072842"/>
              <a:ext cx="69612" cy="627246"/>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73" name="TextBox 72"/>
            <p:cNvSpPr txBox="1"/>
            <p:nvPr/>
          </p:nvSpPr>
          <p:spPr>
            <a:xfrm>
              <a:off x="4539527" y="6181437"/>
              <a:ext cx="486993" cy="523220"/>
            </a:xfrm>
            <a:prstGeom prst="rect">
              <a:avLst/>
            </a:prstGeom>
            <a:noFill/>
          </p:spPr>
          <p:txBody>
            <a:bodyPr wrap="square" rtlCol="0">
              <a:spAutoFit/>
            </a:bodyPr>
            <a:lstStyle/>
            <a:p>
              <a:r>
                <a:rPr lang="en-US" sz="2800" dirty="0"/>
                <a:t>Z</a:t>
              </a:r>
              <a:r>
                <a:rPr lang="en-US" sz="2800" baseline="-25000" dirty="0"/>
                <a:t>1</a:t>
              </a:r>
            </a:p>
          </p:txBody>
        </p:sp>
        <p:cxnSp>
          <p:nvCxnSpPr>
            <p:cNvPr id="74" name="Straight Arrow Connector 73"/>
            <p:cNvCxnSpPr>
              <a:endCxn id="87" idx="2"/>
            </p:cNvCxnSpPr>
            <p:nvPr/>
          </p:nvCxnSpPr>
          <p:spPr>
            <a:xfrm flipV="1">
              <a:off x="4905011" y="5070391"/>
              <a:ext cx="1492244" cy="136241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5" name="Straight Arrow Connector 74"/>
            <p:cNvCxnSpPr/>
            <p:nvPr/>
          </p:nvCxnSpPr>
          <p:spPr>
            <a:xfrm flipH="1" flipV="1">
              <a:off x="2782751" y="5072842"/>
              <a:ext cx="1700300" cy="138647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17" name="TextBox 16"/>
          <p:cNvSpPr txBox="1"/>
          <p:nvPr/>
        </p:nvSpPr>
        <p:spPr>
          <a:xfrm>
            <a:off x="3328077" y="6084292"/>
            <a:ext cx="5815923" cy="584776"/>
          </a:xfrm>
          <a:prstGeom prst="rect">
            <a:avLst/>
          </a:prstGeom>
          <a:noFill/>
        </p:spPr>
        <p:txBody>
          <a:bodyPr wrap="square" rtlCol="0">
            <a:spAutoFit/>
          </a:bodyPr>
          <a:lstStyle/>
          <a:p>
            <a:r>
              <a:rPr lang="en-US" sz="3200" dirty="0"/>
              <a:t>W must include Z</a:t>
            </a:r>
            <a:r>
              <a:rPr lang="en-US" sz="3200" baseline="-25000" dirty="0"/>
              <a:t>1</a:t>
            </a:r>
            <a:r>
              <a:rPr lang="en-US" sz="3200" dirty="0"/>
              <a:t> , Z</a:t>
            </a:r>
            <a:r>
              <a:rPr lang="en-US" sz="3200" baseline="-25000" dirty="0"/>
              <a:t>2</a:t>
            </a:r>
            <a:r>
              <a:rPr lang="en-US" sz="3200" dirty="0"/>
              <a:t>, and Z</a:t>
            </a:r>
            <a:r>
              <a:rPr lang="en-US" sz="3200" baseline="-25000" dirty="0"/>
              <a:t>4</a:t>
            </a:r>
          </a:p>
        </p:txBody>
      </p:sp>
    </p:spTree>
    <p:extLst>
      <p:ext uri="{BB962C8B-B14F-4D97-AF65-F5344CB8AC3E}">
        <p14:creationId xmlns:p14="http://schemas.microsoft.com/office/powerpoint/2010/main" val="16677349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Identifying controlled direct effect (continued)</a:t>
            </a:r>
          </a:p>
        </p:txBody>
      </p:sp>
      <p:sp>
        <p:nvSpPr>
          <p:cNvPr id="3" name="Content Placeholder 2"/>
          <p:cNvSpPr>
            <a:spLocks noGrp="1"/>
          </p:cNvSpPr>
          <p:nvPr>
            <p:ph idx="1"/>
          </p:nvPr>
        </p:nvSpPr>
        <p:spPr/>
        <p:txBody>
          <a:bodyPr/>
          <a:lstStyle/>
          <a:p>
            <a:r>
              <a:rPr lang="en-US" dirty="0"/>
              <a:t>P(</a:t>
            </a:r>
            <a:r>
              <a:rPr lang="en-US" dirty="0" err="1"/>
              <a:t>y|do</a:t>
            </a:r>
            <a:r>
              <a:rPr lang="en-US" dirty="0"/>
              <a:t>(x),do(m),w)=P(</a:t>
            </a:r>
            <a:r>
              <a:rPr lang="en-US" dirty="0" err="1"/>
              <a:t>y|x,m,w</a:t>
            </a:r>
            <a:r>
              <a:rPr lang="en-US" dirty="0"/>
              <a:t>),</a:t>
            </a:r>
          </a:p>
          <a:p>
            <a:pPr marL="0" indent="0">
              <a:buNone/>
            </a:pPr>
            <a:r>
              <a:rPr lang="en-US" dirty="0"/>
              <a:t>		where W={Z</a:t>
            </a:r>
            <a:r>
              <a:rPr lang="en-US" baseline="-25000" dirty="0"/>
              <a:t>1</a:t>
            </a:r>
            <a:r>
              <a:rPr lang="en-US" dirty="0"/>
              <a:t>,Z</a:t>
            </a:r>
            <a:r>
              <a:rPr lang="en-US" baseline="-25000" dirty="0"/>
              <a:t>2</a:t>
            </a:r>
            <a:r>
              <a:rPr lang="en-US" dirty="0"/>
              <a:t>,Z</a:t>
            </a:r>
            <a:r>
              <a:rPr lang="en-US" baseline="-25000" dirty="0"/>
              <a:t>4</a:t>
            </a:r>
            <a:r>
              <a:rPr lang="en-US" dirty="0"/>
              <a:t>}</a:t>
            </a:r>
          </a:p>
          <a:p>
            <a:r>
              <a:rPr lang="en-US" dirty="0"/>
              <a:t>Hence, CDE(m)=E[Y(</a:t>
            </a:r>
            <a:r>
              <a:rPr lang="en-US" dirty="0" err="1"/>
              <a:t>x,m</a:t>
            </a:r>
            <a:r>
              <a:rPr lang="en-US" dirty="0"/>
              <a:t>) – Y(x*,m) | W] is identified. </a:t>
            </a:r>
          </a:p>
        </p:txBody>
      </p:sp>
      <p:sp>
        <p:nvSpPr>
          <p:cNvPr id="31" name="TextBox 30"/>
          <p:cNvSpPr txBox="1"/>
          <p:nvPr/>
        </p:nvSpPr>
        <p:spPr>
          <a:xfrm>
            <a:off x="2802430" y="3961407"/>
            <a:ext cx="553357" cy="584776"/>
          </a:xfrm>
          <a:prstGeom prst="rect">
            <a:avLst/>
          </a:prstGeom>
          <a:noFill/>
        </p:spPr>
        <p:txBody>
          <a:bodyPr wrap="none" rtlCol="0">
            <a:spAutoFit/>
          </a:bodyPr>
          <a:lstStyle/>
          <a:p>
            <a:r>
              <a:rPr lang="en-US" sz="3200" dirty="0"/>
              <a:t>G:</a:t>
            </a:r>
          </a:p>
        </p:txBody>
      </p:sp>
      <p:grpSp>
        <p:nvGrpSpPr>
          <p:cNvPr id="18" name="Group 17"/>
          <p:cNvGrpSpPr/>
          <p:nvPr/>
        </p:nvGrpSpPr>
        <p:grpSpPr>
          <a:xfrm>
            <a:off x="3577961" y="3856608"/>
            <a:ext cx="4224717" cy="2632015"/>
            <a:chOff x="2394549" y="4072642"/>
            <a:chExt cx="4224717" cy="2632015"/>
          </a:xfrm>
        </p:grpSpPr>
        <p:grpSp>
          <p:nvGrpSpPr>
            <p:cNvPr id="19" name="Group 18"/>
            <p:cNvGrpSpPr/>
            <p:nvPr/>
          </p:nvGrpSpPr>
          <p:grpSpPr>
            <a:xfrm>
              <a:off x="2394549" y="4072642"/>
              <a:ext cx="4224717" cy="2108795"/>
              <a:chOff x="2394549" y="3681846"/>
              <a:chExt cx="4224717" cy="2108795"/>
            </a:xfrm>
          </p:grpSpPr>
          <p:grpSp>
            <p:nvGrpSpPr>
              <p:cNvPr id="27" name="Group 26"/>
              <p:cNvGrpSpPr/>
              <p:nvPr/>
            </p:nvGrpSpPr>
            <p:grpSpPr>
              <a:xfrm>
                <a:off x="2394549" y="3681846"/>
                <a:ext cx="4224717" cy="2108795"/>
                <a:chOff x="2394549" y="3681846"/>
                <a:chExt cx="4224717" cy="2108795"/>
              </a:xfrm>
            </p:grpSpPr>
            <p:grpSp>
              <p:nvGrpSpPr>
                <p:cNvPr id="30" name="Group 29"/>
                <p:cNvGrpSpPr/>
                <p:nvPr/>
              </p:nvGrpSpPr>
              <p:grpSpPr>
                <a:xfrm>
                  <a:off x="2394549" y="3681846"/>
                  <a:ext cx="4224717" cy="2108795"/>
                  <a:chOff x="2394549" y="4117236"/>
                  <a:chExt cx="4224717" cy="2108795"/>
                </a:xfrm>
              </p:grpSpPr>
              <p:grpSp>
                <p:nvGrpSpPr>
                  <p:cNvPr id="33" name="Group 32"/>
                  <p:cNvGrpSpPr/>
                  <p:nvPr/>
                </p:nvGrpSpPr>
                <p:grpSpPr>
                  <a:xfrm>
                    <a:off x="2394549" y="4117236"/>
                    <a:ext cx="4224717" cy="997749"/>
                    <a:chOff x="1096734" y="4521989"/>
                    <a:chExt cx="4224717" cy="997749"/>
                  </a:xfrm>
                </p:grpSpPr>
                <p:sp>
                  <p:nvSpPr>
                    <p:cNvPr id="37" name="TextBox 36"/>
                    <p:cNvSpPr txBox="1"/>
                    <p:nvPr/>
                  </p:nvSpPr>
                  <p:spPr>
                    <a:xfrm>
                      <a:off x="1096734" y="4982561"/>
                      <a:ext cx="444023" cy="523220"/>
                    </a:xfrm>
                    <a:prstGeom prst="rect">
                      <a:avLst/>
                    </a:prstGeom>
                    <a:noFill/>
                  </p:spPr>
                  <p:txBody>
                    <a:bodyPr wrap="square" rtlCol="0">
                      <a:spAutoFit/>
                    </a:bodyPr>
                    <a:lstStyle/>
                    <a:p>
                      <a:r>
                        <a:rPr lang="en-US" sz="2800" dirty="0"/>
                        <a:t>X</a:t>
                      </a:r>
                    </a:p>
                  </p:txBody>
                </p:sp>
                <p:sp>
                  <p:nvSpPr>
                    <p:cNvPr id="38" name="TextBox 37"/>
                    <p:cNvSpPr txBox="1"/>
                    <p:nvPr/>
                  </p:nvSpPr>
                  <p:spPr>
                    <a:xfrm>
                      <a:off x="2937686" y="4996518"/>
                      <a:ext cx="444023" cy="523220"/>
                    </a:xfrm>
                    <a:prstGeom prst="rect">
                      <a:avLst/>
                    </a:prstGeom>
                    <a:noFill/>
                  </p:spPr>
                  <p:txBody>
                    <a:bodyPr wrap="square" rtlCol="0">
                      <a:spAutoFit/>
                    </a:bodyPr>
                    <a:lstStyle/>
                    <a:p>
                      <a:r>
                        <a:rPr lang="en-US" sz="2800" dirty="0"/>
                        <a:t>M</a:t>
                      </a:r>
                    </a:p>
                  </p:txBody>
                </p:sp>
                <p:sp>
                  <p:nvSpPr>
                    <p:cNvPr id="39" name="TextBox 38"/>
                    <p:cNvSpPr txBox="1"/>
                    <p:nvPr/>
                  </p:nvSpPr>
                  <p:spPr>
                    <a:xfrm>
                      <a:off x="4877428" y="4996518"/>
                      <a:ext cx="444023" cy="523220"/>
                    </a:xfrm>
                    <a:prstGeom prst="rect">
                      <a:avLst/>
                    </a:prstGeom>
                    <a:noFill/>
                  </p:spPr>
                  <p:txBody>
                    <a:bodyPr wrap="square" rtlCol="0">
                      <a:spAutoFit/>
                    </a:bodyPr>
                    <a:lstStyle/>
                    <a:p>
                      <a:r>
                        <a:rPr lang="en-US" sz="2800" dirty="0"/>
                        <a:t>Y</a:t>
                      </a:r>
                    </a:p>
                  </p:txBody>
                </p:sp>
                <p:cxnSp>
                  <p:nvCxnSpPr>
                    <p:cNvPr id="40" name="Straight Arrow Connector 39"/>
                    <p:cNvCxnSpPr>
                      <a:stCxn id="37" idx="3"/>
                      <a:endCxn id="38" idx="1"/>
                    </p:cNvCxnSpPr>
                    <p:nvPr/>
                  </p:nvCxnSpPr>
                  <p:spPr>
                    <a:xfrm>
                      <a:off x="1540757" y="5244171"/>
                      <a:ext cx="1396929" cy="1395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p:nvPr/>
                  </p:nvCxnSpPr>
                  <p:spPr>
                    <a:xfrm>
                      <a:off x="3424679" y="5267392"/>
                      <a:ext cx="1452749"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42" name="Freeform 41"/>
                    <p:cNvSpPr/>
                    <p:nvPr/>
                  </p:nvSpPr>
                  <p:spPr>
                    <a:xfrm>
                      <a:off x="1484936" y="4521989"/>
                      <a:ext cx="3413261" cy="544316"/>
                    </a:xfrm>
                    <a:custGeom>
                      <a:avLst/>
                      <a:gdLst>
                        <a:gd name="connsiteX0" fmla="*/ 0 w 3558520"/>
                        <a:gd name="connsiteY0" fmla="*/ 711794 h 711794"/>
                        <a:gd name="connsiteX1" fmla="*/ 1828102 w 3558520"/>
                        <a:gd name="connsiteY1" fmla="*/ 0 h 711794"/>
                        <a:gd name="connsiteX2" fmla="*/ 3558520 w 3558520"/>
                        <a:gd name="connsiteY2" fmla="*/ 711794 h 711794"/>
                        <a:gd name="connsiteX3" fmla="*/ 3558520 w 3558520"/>
                        <a:gd name="connsiteY3" fmla="*/ 711794 h 711794"/>
                      </a:gdLst>
                      <a:ahLst/>
                      <a:cxnLst>
                        <a:cxn ang="0">
                          <a:pos x="connsiteX0" y="connsiteY0"/>
                        </a:cxn>
                        <a:cxn ang="0">
                          <a:pos x="connsiteX1" y="connsiteY1"/>
                        </a:cxn>
                        <a:cxn ang="0">
                          <a:pos x="connsiteX2" y="connsiteY2"/>
                        </a:cxn>
                        <a:cxn ang="0">
                          <a:pos x="connsiteX3" y="connsiteY3"/>
                        </a:cxn>
                      </a:cxnLst>
                      <a:rect l="l" t="t" r="r" b="b"/>
                      <a:pathLst>
                        <a:path w="3558520" h="711794">
                          <a:moveTo>
                            <a:pt x="0" y="711794"/>
                          </a:moveTo>
                          <a:cubicBezTo>
                            <a:pt x="617507" y="355897"/>
                            <a:pt x="1235015" y="0"/>
                            <a:pt x="1828102" y="0"/>
                          </a:cubicBezTo>
                          <a:cubicBezTo>
                            <a:pt x="2421189" y="0"/>
                            <a:pt x="3558520" y="711794"/>
                            <a:pt x="3558520" y="711794"/>
                          </a:cubicBezTo>
                          <a:lnTo>
                            <a:pt x="3558520" y="711794"/>
                          </a:lnTo>
                        </a:path>
                      </a:pathLst>
                    </a:cu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34" name="TextBox 33"/>
                  <p:cNvSpPr txBox="1"/>
                  <p:nvPr/>
                </p:nvSpPr>
                <p:spPr>
                  <a:xfrm>
                    <a:off x="4562830" y="5702811"/>
                    <a:ext cx="486993" cy="523220"/>
                  </a:xfrm>
                  <a:prstGeom prst="rect">
                    <a:avLst/>
                  </a:prstGeom>
                  <a:noFill/>
                </p:spPr>
                <p:txBody>
                  <a:bodyPr wrap="square" rtlCol="0">
                    <a:spAutoFit/>
                  </a:bodyPr>
                  <a:lstStyle/>
                  <a:p>
                    <a:r>
                      <a:rPr lang="en-US" sz="2800" dirty="0">
                        <a:solidFill>
                          <a:srgbClr val="FF0000"/>
                        </a:solidFill>
                      </a:rPr>
                      <a:t>Z</a:t>
                    </a:r>
                    <a:r>
                      <a:rPr lang="en-US" sz="2800" baseline="-25000" dirty="0">
                        <a:solidFill>
                          <a:srgbClr val="FF0000"/>
                        </a:solidFill>
                      </a:rPr>
                      <a:t>4</a:t>
                    </a:r>
                  </a:p>
                </p:txBody>
              </p:sp>
              <p:cxnSp>
                <p:nvCxnSpPr>
                  <p:cNvPr id="35" name="Straight Arrow Connector 34"/>
                  <p:cNvCxnSpPr/>
                  <p:nvPr/>
                </p:nvCxnSpPr>
                <p:spPr>
                  <a:xfrm flipV="1">
                    <a:off x="5540127" y="4971334"/>
                    <a:ext cx="635116" cy="35263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flipH="1" flipV="1">
                    <a:off x="2782753" y="4971334"/>
                    <a:ext cx="1728208" cy="1018837"/>
                  </a:xfrm>
                  <a:prstGeom prst="straightConnector1">
                    <a:avLst/>
                  </a:prstGeom>
                  <a:ln>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cxnSp>
            </p:grpSp>
            <p:cxnSp>
              <p:nvCxnSpPr>
                <p:cNvPr id="32" name="Straight Arrow Connector 31"/>
                <p:cNvCxnSpPr>
                  <a:stCxn id="34" idx="3"/>
                </p:cNvCxnSpPr>
                <p:nvPr/>
              </p:nvCxnSpPr>
              <p:spPr>
                <a:xfrm flipV="1">
                  <a:off x="5049823" y="4640922"/>
                  <a:ext cx="1174099" cy="888109"/>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28" name="TextBox 27"/>
              <p:cNvSpPr txBox="1"/>
              <p:nvPr/>
            </p:nvSpPr>
            <p:spPr>
              <a:xfrm>
                <a:off x="5155425" y="4626964"/>
                <a:ext cx="486993" cy="523220"/>
              </a:xfrm>
              <a:prstGeom prst="rect">
                <a:avLst/>
              </a:prstGeom>
              <a:noFill/>
            </p:spPr>
            <p:txBody>
              <a:bodyPr wrap="square" rtlCol="0">
                <a:spAutoFit/>
              </a:bodyPr>
              <a:lstStyle/>
              <a:p>
                <a:r>
                  <a:rPr lang="en-US" sz="2800" dirty="0"/>
                  <a:t>Z</a:t>
                </a:r>
                <a:r>
                  <a:rPr lang="en-US" sz="2800" baseline="-25000" dirty="0"/>
                  <a:t>2</a:t>
                </a:r>
              </a:p>
            </p:txBody>
          </p:sp>
          <p:cxnSp>
            <p:nvCxnSpPr>
              <p:cNvPr id="29" name="Straight Arrow Connector 28"/>
              <p:cNvCxnSpPr>
                <a:stCxn id="28" idx="1"/>
              </p:cNvCxnSpPr>
              <p:nvPr/>
            </p:nvCxnSpPr>
            <p:spPr>
              <a:xfrm flipH="1" flipV="1">
                <a:off x="4679524" y="4626964"/>
                <a:ext cx="475901" cy="26161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20" name="TextBox 19"/>
            <p:cNvSpPr txBox="1"/>
            <p:nvPr/>
          </p:nvSpPr>
          <p:spPr>
            <a:xfrm>
              <a:off x="4023968" y="5176868"/>
              <a:ext cx="486993" cy="523220"/>
            </a:xfrm>
            <a:prstGeom prst="rect">
              <a:avLst/>
            </a:prstGeom>
            <a:noFill/>
          </p:spPr>
          <p:txBody>
            <a:bodyPr wrap="square" rtlCol="0">
              <a:spAutoFit/>
            </a:bodyPr>
            <a:lstStyle/>
            <a:p>
              <a:r>
                <a:rPr lang="en-US" sz="2800" dirty="0"/>
                <a:t>Z</a:t>
              </a:r>
              <a:r>
                <a:rPr lang="en-US" sz="2800" baseline="-25000" dirty="0"/>
                <a:t>3</a:t>
              </a:r>
            </a:p>
          </p:txBody>
        </p:sp>
        <p:cxnSp>
          <p:nvCxnSpPr>
            <p:cNvPr id="21" name="Straight Arrow Connector 20"/>
            <p:cNvCxnSpPr/>
            <p:nvPr/>
          </p:nvCxnSpPr>
          <p:spPr>
            <a:xfrm flipH="1" flipV="1">
              <a:off x="2972411" y="4926739"/>
              <a:ext cx="1051558" cy="51173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endCxn id="38" idx="2"/>
            </p:cNvCxnSpPr>
            <p:nvPr/>
          </p:nvCxnSpPr>
          <p:spPr>
            <a:xfrm flipV="1">
              <a:off x="4353953" y="5070391"/>
              <a:ext cx="103560" cy="339785"/>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flipH="1" flipV="1">
              <a:off x="4609913" y="5072842"/>
              <a:ext cx="69612" cy="627246"/>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4539527" y="6181437"/>
              <a:ext cx="486993" cy="523220"/>
            </a:xfrm>
            <a:prstGeom prst="rect">
              <a:avLst/>
            </a:prstGeom>
            <a:noFill/>
          </p:spPr>
          <p:txBody>
            <a:bodyPr wrap="square" rtlCol="0">
              <a:spAutoFit/>
            </a:bodyPr>
            <a:lstStyle/>
            <a:p>
              <a:r>
                <a:rPr lang="en-US" sz="2800" dirty="0"/>
                <a:t>Z</a:t>
              </a:r>
              <a:r>
                <a:rPr lang="en-US" sz="2800" baseline="-25000" dirty="0"/>
                <a:t>1</a:t>
              </a:r>
            </a:p>
          </p:txBody>
        </p:sp>
        <p:cxnSp>
          <p:nvCxnSpPr>
            <p:cNvPr id="25" name="Straight Arrow Connector 24"/>
            <p:cNvCxnSpPr>
              <a:endCxn id="39" idx="2"/>
            </p:cNvCxnSpPr>
            <p:nvPr/>
          </p:nvCxnSpPr>
          <p:spPr>
            <a:xfrm flipV="1">
              <a:off x="4905011" y="5070391"/>
              <a:ext cx="1492244" cy="136241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flipH="1" flipV="1">
              <a:off x="2782751" y="5072842"/>
              <a:ext cx="1700300" cy="138647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7377808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Natural Direct Effects</a:t>
            </a:r>
          </a:p>
        </p:txBody>
      </p:sp>
      <p:sp>
        <p:nvSpPr>
          <p:cNvPr id="3" name="Content Placeholder 2"/>
          <p:cNvSpPr>
            <a:spLocks noGrp="1"/>
          </p:cNvSpPr>
          <p:nvPr>
            <p:ph idx="1"/>
          </p:nvPr>
        </p:nvSpPr>
        <p:spPr/>
        <p:txBody>
          <a:bodyPr>
            <a:normAutofit/>
          </a:bodyPr>
          <a:lstStyle/>
          <a:p>
            <a:r>
              <a:rPr lang="en-US" dirty="0"/>
              <a:t>A little more complicated to handle expressions of form </a:t>
            </a:r>
          </a:p>
          <a:p>
            <a:pPr marL="0" indent="0">
              <a:buNone/>
            </a:pPr>
            <a:r>
              <a:rPr lang="en-US" dirty="0"/>
              <a:t>					Y{do(x), do[M(x*)]}</a:t>
            </a:r>
          </a:p>
          <a:p>
            <a:endParaRPr lang="en-US" dirty="0"/>
          </a:p>
          <a:p>
            <a:r>
              <a:rPr lang="en-US" dirty="0"/>
              <a:t>Pearl (2000) developed an expanded set of graphical criteria applying sequential backdoor criteria.</a:t>
            </a:r>
          </a:p>
        </p:txBody>
      </p:sp>
    </p:spTree>
    <p:extLst>
      <p:ext uri="{BB962C8B-B14F-4D97-AF65-F5344CB8AC3E}">
        <p14:creationId xmlns:p14="http://schemas.microsoft.com/office/powerpoint/2010/main" val="34393377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DAGs and do-Calculus</a:t>
            </a:r>
          </a:p>
        </p:txBody>
      </p:sp>
      <p:pic>
        <p:nvPicPr>
          <p:cNvPr id="4" name="Content Placeholder 3" descr="Screenshot 2017-07-20 18.27.27.png"/>
          <p:cNvPicPr>
            <a:picLocks noGrp="1" noChangeAspect="1"/>
          </p:cNvPicPr>
          <p:nvPr>
            <p:ph idx="1"/>
          </p:nvPr>
        </p:nvPicPr>
        <p:blipFill>
          <a:blip r:embed="rId2">
            <a:extLst>
              <a:ext uri="{28A0092B-C50C-407E-A947-70E740481C1C}">
                <a14:useLocalDpi xmlns:a14="http://schemas.microsoft.com/office/drawing/2010/main" val="0"/>
              </a:ext>
            </a:extLst>
          </a:blip>
          <a:srcRect l="-23003" r="-23003"/>
          <a:stretch>
            <a:fillRect/>
          </a:stretch>
        </p:blipFill>
        <p:spPr>
          <a:xfrm>
            <a:off x="-1276179" y="1128496"/>
            <a:ext cx="7591866" cy="4175234"/>
          </a:xfrm>
        </p:spPr>
      </p:pic>
      <p:grpSp>
        <p:nvGrpSpPr>
          <p:cNvPr id="5" name="Group 4"/>
          <p:cNvGrpSpPr/>
          <p:nvPr/>
        </p:nvGrpSpPr>
        <p:grpSpPr>
          <a:xfrm>
            <a:off x="5030592" y="4507676"/>
            <a:ext cx="4224717" cy="2171443"/>
            <a:chOff x="2394549" y="4533214"/>
            <a:chExt cx="4224717" cy="2171443"/>
          </a:xfrm>
        </p:grpSpPr>
        <p:grpSp>
          <p:nvGrpSpPr>
            <p:cNvPr id="6" name="Group 5"/>
            <p:cNvGrpSpPr/>
            <p:nvPr/>
          </p:nvGrpSpPr>
          <p:grpSpPr>
            <a:xfrm>
              <a:off x="2394549" y="4533214"/>
              <a:ext cx="4224717" cy="1648223"/>
              <a:chOff x="2394549" y="4142418"/>
              <a:chExt cx="4224717" cy="1648223"/>
            </a:xfrm>
          </p:grpSpPr>
          <p:grpSp>
            <p:nvGrpSpPr>
              <p:cNvPr id="14" name="Group 13"/>
              <p:cNvGrpSpPr/>
              <p:nvPr/>
            </p:nvGrpSpPr>
            <p:grpSpPr>
              <a:xfrm>
                <a:off x="2394549" y="4142418"/>
                <a:ext cx="4224717" cy="1648223"/>
                <a:chOff x="2394549" y="4142418"/>
                <a:chExt cx="4224717" cy="1648223"/>
              </a:xfrm>
            </p:grpSpPr>
            <p:grpSp>
              <p:nvGrpSpPr>
                <p:cNvPr id="17" name="Group 16"/>
                <p:cNvGrpSpPr/>
                <p:nvPr/>
              </p:nvGrpSpPr>
              <p:grpSpPr>
                <a:xfrm>
                  <a:off x="2394549" y="4142418"/>
                  <a:ext cx="4224717" cy="1648223"/>
                  <a:chOff x="2394549" y="4577808"/>
                  <a:chExt cx="4224717" cy="1648223"/>
                </a:xfrm>
              </p:grpSpPr>
              <p:grpSp>
                <p:nvGrpSpPr>
                  <p:cNvPr id="19" name="Group 18"/>
                  <p:cNvGrpSpPr/>
                  <p:nvPr/>
                </p:nvGrpSpPr>
                <p:grpSpPr>
                  <a:xfrm>
                    <a:off x="2394549" y="4577808"/>
                    <a:ext cx="4224717" cy="537177"/>
                    <a:chOff x="1096734" y="4982561"/>
                    <a:chExt cx="4224717" cy="537177"/>
                  </a:xfrm>
                </p:grpSpPr>
                <p:sp>
                  <p:nvSpPr>
                    <p:cNvPr id="23" name="TextBox 22"/>
                    <p:cNvSpPr txBox="1"/>
                    <p:nvPr/>
                  </p:nvSpPr>
                  <p:spPr>
                    <a:xfrm>
                      <a:off x="1096734" y="4982561"/>
                      <a:ext cx="444023" cy="523220"/>
                    </a:xfrm>
                    <a:prstGeom prst="rect">
                      <a:avLst/>
                    </a:prstGeom>
                    <a:noFill/>
                  </p:spPr>
                  <p:txBody>
                    <a:bodyPr wrap="square" rtlCol="0">
                      <a:spAutoFit/>
                    </a:bodyPr>
                    <a:lstStyle/>
                    <a:p>
                      <a:r>
                        <a:rPr lang="en-US" sz="2800" dirty="0"/>
                        <a:t>X</a:t>
                      </a:r>
                    </a:p>
                  </p:txBody>
                </p:sp>
                <p:sp>
                  <p:nvSpPr>
                    <p:cNvPr id="24" name="TextBox 23"/>
                    <p:cNvSpPr txBox="1"/>
                    <p:nvPr/>
                  </p:nvSpPr>
                  <p:spPr>
                    <a:xfrm>
                      <a:off x="2937686" y="4996518"/>
                      <a:ext cx="444023" cy="523220"/>
                    </a:xfrm>
                    <a:prstGeom prst="rect">
                      <a:avLst/>
                    </a:prstGeom>
                    <a:noFill/>
                  </p:spPr>
                  <p:txBody>
                    <a:bodyPr wrap="square" rtlCol="0">
                      <a:spAutoFit/>
                    </a:bodyPr>
                    <a:lstStyle/>
                    <a:p>
                      <a:r>
                        <a:rPr lang="en-US" sz="2800" dirty="0"/>
                        <a:t>M</a:t>
                      </a:r>
                    </a:p>
                  </p:txBody>
                </p:sp>
                <p:sp>
                  <p:nvSpPr>
                    <p:cNvPr id="25" name="TextBox 24"/>
                    <p:cNvSpPr txBox="1"/>
                    <p:nvPr/>
                  </p:nvSpPr>
                  <p:spPr>
                    <a:xfrm>
                      <a:off x="4877428" y="4996518"/>
                      <a:ext cx="444023" cy="523220"/>
                    </a:xfrm>
                    <a:prstGeom prst="rect">
                      <a:avLst/>
                    </a:prstGeom>
                    <a:noFill/>
                  </p:spPr>
                  <p:txBody>
                    <a:bodyPr wrap="square" rtlCol="0">
                      <a:spAutoFit/>
                    </a:bodyPr>
                    <a:lstStyle/>
                    <a:p>
                      <a:r>
                        <a:rPr lang="en-US" sz="2800" dirty="0"/>
                        <a:t>Y</a:t>
                      </a:r>
                    </a:p>
                  </p:txBody>
                </p:sp>
              </p:grpSp>
              <p:sp>
                <p:nvSpPr>
                  <p:cNvPr id="20" name="TextBox 19"/>
                  <p:cNvSpPr txBox="1"/>
                  <p:nvPr/>
                </p:nvSpPr>
                <p:spPr>
                  <a:xfrm>
                    <a:off x="4562830" y="5702811"/>
                    <a:ext cx="486993" cy="523220"/>
                  </a:xfrm>
                  <a:prstGeom prst="rect">
                    <a:avLst/>
                  </a:prstGeom>
                  <a:noFill/>
                </p:spPr>
                <p:txBody>
                  <a:bodyPr wrap="square" rtlCol="0">
                    <a:spAutoFit/>
                  </a:bodyPr>
                  <a:lstStyle/>
                  <a:p>
                    <a:r>
                      <a:rPr lang="en-US" sz="2800" dirty="0">
                        <a:solidFill>
                          <a:srgbClr val="FF0000"/>
                        </a:solidFill>
                      </a:rPr>
                      <a:t>Z</a:t>
                    </a:r>
                    <a:r>
                      <a:rPr lang="en-US" sz="2800" baseline="-25000" dirty="0">
                        <a:solidFill>
                          <a:srgbClr val="FF0000"/>
                        </a:solidFill>
                      </a:rPr>
                      <a:t>4</a:t>
                    </a:r>
                  </a:p>
                </p:txBody>
              </p:sp>
              <p:cxnSp>
                <p:nvCxnSpPr>
                  <p:cNvPr id="21" name="Straight Arrow Connector 20"/>
                  <p:cNvCxnSpPr/>
                  <p:nvPr/>
                </p:nvCxnSpPr>
                <p:spPr>
                  <a:xfrm flipV="1">
                    <a:off x="5540127" y="4971334"/>
                    <a:ext cx="635116" cy="35263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cxnSp>
              <p:nvCxnSpPr>
                <p:cNvPr id="18" name="Straight Arrow Connector 17"/>
                <p:cNvCxnSpPr>
                  <a:stCxn id="20" idx="3"/>
                </p:cNvCxnSpPr>
                <p:nvPr/>
              </p:nvCxnSpPr>
              <p:spPr>
                <a:xfrm flipV="1">
                  <a:off x="5049823" y="4640922"/>
                  <a:ext cx="1174099" cy="888109"/>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15" name="TextBox 14"/>
              <p:cNvSpPr txBox="1"/>
              <p:nvPr/>
            </p:nvSpPr>
            <p:spPr>
              <a:xfrm>
                <a:off x="5155425" y="4626964"/>
                <a:ext cx="486993" cy="523220"/>
              </a:xfrm>
              <a:prstGeom prst="rect">
                <a:avLst/>
              </a:prstGeom>
              <a:noFill/>
            </p:spPr>
            <p:txBody>
              <a:bodyPr wrap="square" rtlCol="0">
                <a:spAutoFit/>
              </a:bodyPr>
              <a:lstStyle/>
              <a:p>
                <a:r>
                  <a:rPr lang="en-US" sz="2800" dirty="0"/>
                  <a:t>Z</a:t>
                </a:r>
                <a:r>
                  <a:rPr lang="en-US" sz="2800" baseline="-25000" dirty="0"/>
                  <a:t>2</a:t>
                </a:r>
              </a:p>
            </p:txBody>
          </p:sp>
          <p:cxnSp>
            <p:nvCxnSpPr>
              <p:cNvPr id="16" name="Straight Arrow Connector 15"/>
              <p:cNvCxnSpPr>
                <a:stCxn id="15" idx="1"/>
              </p:cNvCxnSpPr>
              <p:nvPr/>
            </p:nvCxnSpPr>
            <p:spPr>
              <a:xfrm flipH="1" flipV="1">
                <a:off x="4679524" y="4626964"/>
                <a:ext cx="475901" cy="26161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7" name="TextBox 6"/>
            <p:cNvSpPr txBox="1"/>
            <p:nvPr/>
          </p:nvSpPr>
          <p:spPr>
            <a:xfrm>
              <a:off x="4023968" y="5176868"/>
              <a:ext cx="486993" cy="523220"/>
            </a:xfrm>
            <a:prstGeom prst="rect">
              <a:avLst/>
            </a:prstGeom>
            <a:noFill/>
          </p:spPr>
          <p:txBody>
            <a:bodyPr wrap="square" rtlCol="0">
              <a:spAutoFit/>
            </a:bodyPr>
            <a:lstStyle/>
            <a:p>
              <a:r>
                <a:rPr lang="en-US" sz="2800" dirty="0"/>
                <a:t>Z</a:t>
              </a:r>
              <a:r>
                <a:rPr lang="en-US" sz="2800" baseline="-25000" dirty="0"/>
                <a:t>3</a:t>
              </a:r>
            </a:p>
          </p:txBody>
        </p:sp>
        <p:cxnSp>
          <p:nvCxnSpPr>
            <p:cNvPr id="8" name="Straight Arrow Connector 7"/>
            <p:cNvCxnSpPr/>
            <p:nvPr/>
          </p:nvCxnSpPr>
          <p:spPr>
            <a:xfrm flipH="1" flipV="1">
              <a:off x="2972411" y="4926739"/>
              <a:ext cx="1051558" cy="51173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endCxn id="24" idx="2"/>
            </p:cNvCxnSpPr>
            <p:nvPr/>
          </p:nvCxnSpPr>
          <p:spPr>
            <a:xfrm flipV="1">
              <a:off x="4353953" y="5070391"/>
              <a:ext cx="103560" cy="339785"/>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H="1" flipV="1">
              <a:off x="4609913" y="5072842"/>
              <a:ext cx="69612" cy="627246"/>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4539527" y="6181437"/>
              <a:ext cx="486993" cy="523220"/>
            </a:xfrm>
            <a:prstGeom prst="rect">
              <a:avLst/>
            </a:prstGeom>
            <a:noFill/>
          </p:spPr>
          <p:txBody>
            <a:bodyPr wrap="square" rtlCol="0">
              <a:spAutoFit/>
            </a:bodyPr>
            <a:lstStyle/>
            <a:p>
              <a:r>
                <a:rPr lang="en-US" sz="2800" dirty="0"/>
                <a:t>Z</a:t>
              </a:r>
              <a:r>
                <a:rPr lang="en-US" sz="2800" baseline="-25000" dirty="0"/>
                <a:t>1</a:t>
              </a:r>
            </a:p>
          </p:txBody>
        </p:sp>
        <p:cxnSp>
          <p:nvCxnSpPr>
            <p:cNvPr id="12" name="Straight Arrow Connector 11"/>
            <p:cNvCxnSpPr>
              <a:endCxn id="25" idx="2"/>
            </p:cNvCxnSpPr>
            <p:nvPr/>
          </p:nvCxnSpPr>
          <p:spPr>
            <a:xfrm flipV="1">
              <a:off x="4905011" y="5070391"/>
              <a:ext cx="1492244" cy="136241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H="1" flipV="1">
              <a:off x="2782751" y="5072842"/>
              <a:ext cx="1700300" cy="138647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grpSp>
        <p:nvGrpSpPr>
          <p:cNvPr id="29" name="Group 28"/>
          <p:cNvGrpSpPr/>
          <p:nvPr/>
        </p:nvGrpSpPr>
        <p:grpSpPr>
          <a:xfrm>
            <a:off x="4950678" y="1282023"/>
            <a:ext cx="4224717" cy="2632015"/>
            <a:chOff x="2394549" y="4072642"/>
            <a:chExt cx="4224717" cy="2632015"/>
          </a:xfrm>
        </p:grpSpPr>
        <p:grpSp>
          <p:nvGrpSpPr>
            <p:cNvPr id="30" name="Group 29"/>
            <p:cNvGrpSpPr/>
            <p:nvPr/>
          </p:nvGrpSpPr>
          <p:grpSpPr>
            <a:xfrm>
              <a:off x="2394549" y="4072642"/>
              <a:ext cx="4224717" cy="2108795"/>
              <a:chOff x="2394549" y="3681846"/>
              <a:chExt cx="4224717" cy="2108795"/>
            </a:xfrm>
          </p:grpSpPr>
          <p:grpSp>
            <p:nvGrpSpPr>
              <p:cNvPr id="38" name="Group 37"/>
              <p:cNvGrpSpPr/>
              <p:nvPr/>
            </p:nvGrpSpPr>
            <p:grpSpPr>
              <a:xfrm>
                <a:off x="2394549" y="3681846"/>
                <a:ext cx="4224717" cy="2108795"/>
                <a:chOff x="2394549" y="3681846"/>
                <a:chExt cx="4224717" cy="2108795"/>
              </a:xfrm>
            </p:grpSpPr>
            <p:grpSp>
              <p:nvGrpSpPr>
                <p:cNvPr id="41" name="Group 40"/>
                <p:cNvGrpSpPr/>
                <p:nvPr/>
              </p:nvGrpSpPr>
              <p:grpSpPr>
                <a:xfrm>
                  <a:off x="2394549" y="3681846"/>
                  <a:ext cx="4224717" cy="2108795"/>
                  <a:chOff x="2394549" y="4117236"/>
                  <a:chExt cx="4224717" cy="2108795"/>
                </a:xfrm>
              </p:grpSpPr>
              <p:grpSp>
                <p:nvGrpSpPr>
                  <p:cNvPr id="43" name="Group 42"/>
                  <p:cNvGrpSpPr/>
                  <p:nvPr/>
                </p:nvGrpSpPr>
                <p:grpSpPr>
                  <a:xfrm>
                    <a:off x="2394549" y="4117236"/>
                    <a:ext cx="4224717" cy="997749"/>
                    <a:chOff x="1096734" y="4521989"/>
                    <a:chExt cx="4224717" cy="997749"/>
                  </a:xfrm>
                </p:grpSpPr>
                <p:sp>
                  <p:nvSpPr>
                    <p:cNvPr id="47" name="TextBox 46"/>
                    <p:cNvSpPr txBox="1"/>
                    <p:nvPr/>
                  </p:nvSpPr>
                  <p:spPr>
                    <a:xfrm>
                      <a:off x="1096734" y="4982561"/>
                      <a:ext cx="444023" cy="523220"/>
                    </a:xfrm>
                    <a:prstGeom prst="rect">
                      <a:avLst/>
                    </a:prstGeom>
                    <a:noFill/>
                  </p:spPr>
                  <p:txBody>
                    <a:bodyPr wrap="square" rtlCol="0">
                      <a:spAutoFit/>
                    </a:bodyPr>
                    <a:lstStyle/>
                    <a:p>
                      <a:r>
                        <a:rPr lang="en-US" sz="2800" dirty="0"/>
                        <a:t>X</a:t>
                      </a:r>
                    </a:p>
                  </p:txBody>
                </p:sp>
                <p:sp>
                  <p:nvSpPr>
                    <p:cNvPr id="48" name="TextBox 47"/>
                    <p:cNvSpPr txBox="1"/>
                    <p:nvPr/>
                  </p:nvSpPr>
                  <p:spPr>
                    <a:xfrm>
                      <a:off x="2937686" y="4996518"/>
                      <a:ext cx="444023" cy="523220"/>
                    </a:xfrm>
                    <a:prstGeom prst="rect">
                      <a:avLst/>
                    </a:prstGeom>
                    <a:noFill/>
                  </p:spPr>
                  <p:txBody>
                    <a:bodyPr wrap="square" rtlCol="0">
                      <a:spAutoFit/>
                    </a:bodyPr>
                    <a:lstStyle/>
                    <a:p>
                      <a:r>
                        <a:rPr lang="en-US" sz="2800" dirty="0"/>
                        <a:t>M</a:t>
                      </a:r>
                    </a:p>
                  </p:txBody>
                </p:sp>
                <p:sp>
                  <p:nvSpPr>
                    <p:cNvPr id="49" name="TextBox 48"/>
                    <p:cNvSpPr txBox="1"/>
                    <p:nvPr/>
                  </p:nvSpPr>
                  <p:spPr>
                    <a:xfrm>
                      <a:off x="4877428" y="4996518"/>
                      <a:ext cx="444023" cy="523220"/>
                    </a:xfrm>
                    <a:prstGeom prst="rect">
                      <a:avLst/>
                    </a:prstGeom>
                    <a:noFill/>
                  </p:spPr>
                  <p:txBody>
                    <a:bodyPr wrap="square" rtlCol="0">
                      <a:spAutoFit/>
                    </a:bodyPr>
                    <a:lstStyle/>
                    <a:p>
                      <a:r>
                        <a:rPr lang="en-US" sz="2800" dirty="0"/>
                        <a:t>Y</a:t>
                      </a:r>
                    </a:p>
                  </p:txBody>
                </p:sp>
                <p:cxnSp>
                  <p:nvCxnSpPr>
                    <p:cNvPr id="50" name="Straight Arrow Connector 49"/>
                    <p:cNvCxnSpPr>
                      <a:stCxn id="47" idx="3"/>
                      <a:endCxn id="48" idx="1"/>
                    </p:cNvCxnSpPr>
                    <p:nvPr/>
                  </p:nvCxnSpPr>
                  <p:spPr>
                    <a:xfrm>
                      <a:off x="1540757" y="5244171"/>
                      <a:ext cx="1396929" cy="1395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a:off x="3424679" y="5267392"/>
                      <a:ext cx="1452749"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52" name="Freeform 51"/>
                    <p:cNvSpPr/>
                    <p:nvPr/>
                  </p:nvSpPr>
                  <p:spPr>
                    <a:xfrm>
                      <a:off x="1484936" y="4521989"/>
                      <a:ext cx="3413261" cy="544316"/>
                    </a:xfrm>
                    <a:custGeom>
                      <a:avLst/>
                      <a:gdLst>
                        <a:gd name="connsiteX0" fmla="*/ 0 w 3558520"/>
                        <a:gd name="connsiteY0" fmla="*/ 711794 h 711794"/>
                        <a:gd name="connsiteX1" fmla="*/ 1828102 w 3558520"/>
                        <a:gd name="connsiteY1" fmla="*/ 0 h 711794"/>
                        <a:gd name="connsiteX2" fmla="*/ 3558520 w 3558520"/>
                        <a:gd name="connsiteY2" fmla="*/ 711794 h 711794"/>
                        <a:gd name="connsiteX3" fmla="*/ 3558520 w 3558520"/>
                        <a:gd name="connsiteY3" fmla="*/ 711794 h 711794"/>
                      </a:gdLst>
                      <a:ahLst/>
                      <a:cxnLst>
                        <a:cxn ang="0">
                          <a:pos x="connsiteX0" y="connsiteY0"/>
                        </a:cxn>
                        <a:cxn ang="0">
                          <a:pos x="connsiteX1" y="connsiteY1"/>
                        </a:cxn>
                        <a:cxn ang="0">
                          <a:pos x="connsiteX2" y="connsiteY2"/>
                        </a:cxn>
                        <a:cxn ang="0">
                          <a:pos x="connsiteX3" y="connsiteY3"/>
                        </a:cxn>
                      </a:cxnLst>
                      <a:rect l="l" t="t" r="r" b="b"/>
                      <a:pathLst>
                        <a:path w="3558520" h="711794">
                          <a:moveTo>
                            <a:pt x="0" y="711794"/>
                          </a:moveTo>
                          <a:cubicBezTo>
                            <a:pt x="617507" y="355897"/>
                            <a:pt x="1235015" y="0"/>
                            <a:pt x="1828102" y="0"/>
                          </a:cubicBezTo>
                          <a:cubicBezTo>
                            <a:pt x="2421189" y="0"/>
                            <a:pt x="3558520" y="711794"/>
                            <a:pt x="3558520" y="711794"/>
                          </a:cubicBezTo>
                          <a:lnTo>
                            <a:pt x="3558520" y="711794"/>
                          </a:lnTo>
                        </a:path>
                      </a:pathLst>
                    </a:cu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44" name="TextBox 43"/>
                  <p:cNvSpPr txBox="1"/>
                  <p:nvPr/>
                </p:nvSpPr>
                <p:spPr>
                  <a:xfrm>
                    <a:off x="4562830" y="5702811"/>
                    <a:ext cx="486993" cy="523220"/>
                  </a:xfrm>
                  <a:prstGeom prst="rect">
                    <a:avLst/>
                  </a:prstGeom>
                  <a:noFill/>
                </p:spPr>
                <p:txBody>
                  <a:bodyPr wrap="square" rtlCol="0">
                    <a:spAutoFit/>
                  </a:bodyPr>
                  <a:lstStyle/>
                  <a:p>
                    <a:r>
                      <a:rPr lang="en-US" sz="2800" dirty="0">
                        <a:solidFill>
                          <a:srgbClr val="FF0000"/>
                        </a:solidFill>
                      </a:rPr>
                      <a:t>Z</a:t>
                    </a:r>
                    <a:r>
                      <a:rPr lang="en-US" sz="2800" baseline="-25000" dirty="0">
                        <a:solidFill>
                          <a:srgbClr val="FF0000"/>
                        </a:solidFill>
                      </a:rPr>
                      <a:t>4</a:t>
                    </a:r>
                  </a:p>
                </p:txBody>
              </p:sp>
              <p:cxnSp>
                <p:nvCxnSpPr>
                  <p:cNvPr id="45" name="Straight Arrow Connector 44"/>
                  <p:cNvCxnSpPr/>
                  <p:nvPr/>
                </p:nvCxnSpPr>
                <p:spPr>
                  <a:xfrm flipV="1">
                    <a:off x="5540127" y="4971334"/>
                    <a:ext cx="635116" cy="35263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flipH="1" flipV="1">
                    <a:off x="2782753" y="4971334"/>
                    <a:ext cx="1728208" cy="1018837"/>
                  </a:xfrm>
                  <a:prstGeom prst="straightConnector1">
                    <a:avLst/>
                  </a:prstGeom>
                  <a:ln>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cxnSp>
            </p:grpSp>
            <p:cxnSp>
              <p:nvCxnSpPr>
                <p:cNvPr id="42" name="Straight Arrow Connector 41"/>
                <p:cNvCxnSpPr>
                  <a:stCxn id="44" idx="3"/>
                </p:cNvCxnSpPr>
                <p:nvPr/>
              </p:nvCxnSpPr>
              <p:spPr>
                <a:xfrm flipV="1">
                  <a:off x="5049823" y="4640922"/>
                  <a:ext cx="1174099" cy="888109"/>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39" name="TextBox 38"/>
              <p:cNvSpPr txBox="1"/>
              <p:nvPr/>
            </p:nvSpPr>
            <p:spPr>
              <a:xfrm>
                <a:off x="5155425" y="4626964"/>
                <a:ext cx="486993" cy="523220"/>
              </a:xfrm>
              <a:prstGeom prst="rect">
                <a:avLst/>
              </a:prstGeom>
              <a:noFill/>
            </p:spPr>
            <p:txBody>
              <a:bodyPr wrap="square" rtlCol="0">
                <a:spAutoFit/>
              </a:bodyPr>
              <a:lstStyle/>
              <a:p>
                <a:r>
                  <a:rPr lang="en-US" sz="2800" dirty="0"/>
                  <a:t>Z</a:t>
                </a:r>
                <a:r>
                  <a:rPr lang="en-US" sz="2800" baseline="-25000" dirty="0"/>
                  <a:t>2</a:t>
                </a:r>
              </a:p>
            </p:txBody>
          </p:sp>
          <p:cxnSp>
            <p:nvCxnSpPr>
              <p:cNvPr id="40" name="Straight Arrow Connector 39"/>
              <p:cNvCxnSpPr>
                <a:stCxn id="39" idx="1"/>
              </p:cNvCxnSpPr>
              <p:nvPr/>
            </p:nvCxnSpPr>
            <p:spPr>
              <a:xfrm flipH="1" flipV="1">
                <a:off x="4679524" y="4626964"/>
                <a:ext cx="475901" cy="26161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31" name="TextBox 30"/>
            <p:cNvSpPr txBox="1"/>
            <p:nvPr/>
          </p:nvSpPr>
          <p:spPr>
            <a:xfrm>
              <a:off x="4023968" y="5176868"/>
              <a:ext cx="486993" cy="523220"/>
            </a:xfrm>
            <a:prstGeom prst="rect">
              <a:avLst/>
            </a:prstGeom>
            <a:noFill/>
          </p:spPr>
          <p:txBody>
            <a:bodyPr wrap="square" rtlCol="0">
              <a:spAutoFit/>
            </a:bodyPr>
            <a:lstStyle/>
            <a:p>
              <a:r>
                <a:rPr lang="en-US" sz="2800" dirty="0"/>
                <a:t>Z</a:t>
              </a:r>
              <a:r>
                <a:rPr lang="en-US" sz="2800" baseline="-25000" dirty="0"/>
                <a:t>3</a:t>
              </a:r>
            </a:p>
          </p:txBody>
        </p:sp>
        <p:cxnSp>
          <p:nvCxnSpPr>
            <p:cNvPr id="32" name="Straight Arrow Connector 31"/>
            <p:cNvCxnSpPr/>
            <p:nvPr/>
          </p:nvCxnSpPr>
          <p:spPr>
            <a:xfrm flipH="1" flipV="1">
              <a:off x="2972411" y="4926739"/>
              <a:ext cx="1051558" cy="51173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endCxn id="48" idx="2"/>
            </p:cNvCxnSpPr>
            <p:nvPr/>
          </p:nvCxnSpPr>
          <p:spPr>
            <a:xfrm flipV="1">
              <a:off x="4353953" y="5070391"/>
              <a:ext cx="103560" cy="339785"/>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flipH="1" flipV="1">
              <a:off x="4609913" y="5072842"/>
              <a:ext cx="69612" cy="627246"/>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4539527" y="6181437"/>
              <a:ext cx="486993" cy="523220"/>
            </a:xfrm>
            <a:prstGeom prst="rect">
              <a:avLst/>
            </a:prstGeom>
            <a:noFill/>
          </p:spPr>
          <p:txBody>
            <a:bodyPr wrap="square" rtlCol="0">
              <a:spAutoFit/>
            </a:bodyPr>
            <a:lstStyle/>
            <a:p>
              <a:r>
                <a:rPr lang="en-US" sz="2800" dirty="0"/>
                <a:t>Z</a:t>
              </a:r>
              <a:r>
                <a:rPr lang="en-US" sz="2800" baseline="-25000" dirty="0"/>
                <a:t>1</a:t>
              </a:r>
            </a:p>
          </p:txBody>
        </p:sp>
        <p:cxnSp>
          <p:nvCxnSpPr>
            <p:cNvPr id="36" name="Straight Arrow Connector 35"/>
            <p:cNvCxnSpPr>
              <a:endCxn id="49" idx="2"/>
            </p:cNvCxnSpPr>
            <p:nvPr/>
          </p:nvCxnSpPr>
          <p:spPr>
            <a:xfrm flipV="1">
              <a:off x="4905011" y="5070391"/>
              <a:ext cx="1492244" cy="136241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flipH="1" flipV="1">
              <a:off x="2782751" y="5072842"/>
              <a:ext cx="1700300" cy="138647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53" name="TextBox 52"/>
          <p:cNvSpPr txBox="1"/>
          <p:nvPr/>
        </p:nvSpPr>
        <p:spPr>
          <a:xfrm>
            <a:off x="725659" y="5475579"/>
            <a:ext cx="3767844" cy="954107"/>
          </a:xfrm>
          <a:prstGeom prst="rect">
            <a:avLst/>
          </a:prstGeom>
          <a:noFill/>
        </p:spPr>
        <p:txBody>
          <a:bodyPr wrap="square" rtlCol="0">
            <a:spAutoFit/>
          </a:bodyPr>
          <a:lstStyle/>
          <a:p>
            <a:r>
              <a:rPr lang="en-US" sz="2800" dirty="0"/>
              <a:t>M=Z in our notation. Criteria (</a:t>
            </a:r>
            <a:r>
              <a:rPr lang="en-US" sz="2800" dirty="0" err="1"/>
              <a:t>i</a:t>
            </a:r>
            <a:r>
              <a:rPr lang="en-US" sz="2800" dirty="0"/>
              <a:t>): W</a:t>
            </a:r>
            <a:r>
              <a:rPr lang="en-US" sz="2800" baseline="-25000" dirty="0"/>
              <a:t>0</a:t>
            </a:r>
            <a:r>
              <a:rPr lang="en-US" sz="2800" dirty="0"/>
              <a:t>=Z</a:t>
            </a:r>
            <a:r>
              <a:rPr lang="en-US" sz="2800" baseline="-25000" dirty="0"/>
              <a:t>2</a:t>
            </a:r>
            <a:r>
              <a:rPr lang="en-US" sz="2800" dirty="0"/>
              <a:t>,Z</a:t>
            </a:r>
            <a:r>
              <a:rPr lang="en-US" sz="2800" baseline="-25000" dirty="0"/>
              <a:t>4</a:t>
            </a:r>
          </a:p>
        </p:txBody>
      </p:sp>
    </p:spTree>
    <p:extLst>
      <p:ext uri="{BB962C8B-B14F-4D97-AF65-F5344CB8AC3E}">
        <p14:creationId xmlns:p14="http://schemas.microsoft.com/office/powerpoint/2010/main" val="2158090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t>
            </a:r>
            <a:r>
              <a:rPr lang="en-US" dirty="0" err="1"/>
              <a:t>Heslow</a:t>
            </a:r>
            <a:r>
              <a:rPr lang="en-US" dirty="0"/>
              <a:t>, 1976)</a:t>
            </a:r>
          </a:p>
        </p:txBody>
      </p:sp>
      <p:sp>
        <p:nvSpPr>
          <p:cNvPr id="3" name="Content Placeholder 2"/>
          <p:cNvSpPr>
            <a:spLocks noGrp="1"/>
          </p:cNvSpPr>
          <p:nvPr>
            <p:ph idx="1"/>
          </p:nvPr>
        </p:nvSpPr>
        <p:spPr>
          <a:xfrm>
            <a:off x="457200" y="1600199"/>
            <a:ext cx="8229600" cy="3186967"/>
          </a:xfrm>
        </p:spPr>
        <p:txBody>
          <a:bodyPr>
            <a:normAutofit fontScale="77500" lnSpcReduction="20000"/>
          </a:bodyPr>
          <a:lstStyle/>
          <a:p>
            <a:r>
              <a:rPr lang="en-US" dirty="0"/>
              <a:t>X=Birth-control pill</a:t>
            </a:r>
          </a:p>
          <a:p>
            <a:r>
              <a:rPr lang="en-US" dirty="0"/>
              <a:t>Y=thrombosis</a:t>
            </a:r>
          </a:p>
          <a:p>
            <a:r>
              <a:rPr lang="en-US" dirty="0"/>
              <a:t>M=pregnancy</a:t>
            </a:r>
          </a:p>
          <a:p>
            <a:r>
              <a:rPr lang="en-US" dirty="0"/>
              <a:t>Birth-control pill is thought to directly elevate the risk of thrombosis, but it is thought to indirectly lower the risk of thrombosis because it leads to fewer pregnancies (and pregnancies lead to higher risk of thrombosis)</a:t>
            </a:r>
          </a:p>
          <a:p>
            <a:r>
              <a:rPr lang="en-US" dirty="0"/>
              <a:t>What is the direct effect of birth-control pill on thrombosis?</a:t>
            </a:r>
          </a:p>
        </p:txBody>
      </p:sp>
      <p:grpSp>
        <p:nvGrpSpPr>
          <p:cNvPr id="32" name="Group 31"/>
          <p:cNvGrpSpPr/>
          <p:nvPr/>
        </p:nvGrpSpPr>
        <p:grpSpPr>
          <a:xfrm>
            <a:off x="2394549" y="5275667"/>
            <a:ext cx="4224717" cy="997749"/>
            <a:chOff x="1096734" y="4521989"/>
            <a:chExt cx="4224717" cy="997749"/>
          </a:xfrm>
        </p:grpSpPr>
        <p:sp>
          <p:nvSpPr>
            <p:cNvPr id="4" name="TextBox 3"/>
            <p:cNvSpPr txBox="1"/>
            <p:nvPr/>
          </p:nvSpPr>
          <p:spPr>
            <a:xfrm>
              <a:off x="1096734" y="4982561"/>
              <a:ext cx="444023" cy="523220"/>
            </a:xfrm>
            <a:prstGeom prst="rect">
              <a:avLst/>
            </a:prstGeom>
            <a:noFill/>
          </p:spPr>
          <p:txBody>
            <a:bodyPr wrap="square" rtlCol="0">
              <a:spAutoFit/>
            </a:bodyPr>
            <a:lstStyle/>
            <a:p>
              <a:r>
                <a:rPr lang="en-US" sz="2800" dirty="0"/>
                <a:t>X</a:t>
              </a:r>
            </a:p>
          </p:txBody>
        </p:sp>
        <p:sp>
          <p:nvSpPr>
            <p:cNvPr id="5" name="TextBox 4"/>
            <p:cNvSpPr txBox="1"/>
            <p:nvPr/>
          </p:nvSpPr>
          <p:spPr>
            <a:xfrm>
              <a:off x="2937686" y="4996518"/>
              <a:ext cx="444023" cy="523220"/>
            </a:xfrm>
            <a:prstGeom prst="rect">
              <a:avLst/>
            </a:prstGeom>
            <a:noFill/>
          </p:spPr>
          <p:txBody>
            <a:bodyPr wrap="square" rtlCol="0">
              <a:spAutoFit/>
            </a:bodyPr>
            <a:lstStyle/>
            <a:p>
              <a:r>
                <a:rPr lang="en-US" sz="2800" dirty="0"/>
                <a:t>M</a:t>
              </a:r>
            </a:p>
          </p:txBody>
        </p:sp>
        <p:sp>
          <p:nvSpPr>
            <p:cNvPr id="6" name="TextBox 5"/>
            <p:cNvSpPr txBox="1"/>
            <p:nvPr/>
          </p:nvSpPr>
          <p:spPr>
            <a:xfrm>
              <a:off x="4877428" y="4996518"/>
              <a:ext cx="444023" cy="523220"/>
            </a:xfrm>
            <a:prstGeom prst="rect">
              <a:avLst/>
            </a:prstGeom>
            <a:noFill/>
          </p:spPr>
          <p:txBody>
            <a:bodyPr wrap="square" rtlCol="0">
              <a:spAutoFit/>
            </a:bodyPr>
            <a:lstStyle/>
            <a:p>
              <a:r>
                <a:rPr lang="en-US" sz="2800" dirty="0"/>
                <a:t>Y</a:t>
              </a:r>
            </a:p>
          </p:txBody>
        </p:sp>
        <p:cxnSp>
          <p:nvCxnSpPr>
            <p:cNvPr id="8" name="Straight Arrow Connector 7"/>
            <p:cNvCxnSpPr>
              <a:stCxn id="4" idx="3"/>
              <a:endCxn id="5" idx="1"/>
            </p:cNvCxnSpPr>
            <p:nvPr/>
          </p:nvCxnSpPr>
          <p:spPr>
            <a:xfrm>
              <a:off x="1540757" y="5244171"/>
              <a:ext cx="1396929" cy="1395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3424679" y="5267392"/>
              <a:ext cx="1452749"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1" name="Freeform 30"/>
            <p:cNvSpPr/>
            <p:nvPr/>
          </p:nvSpPr>
          <p:spPr>
            <a:xfrm>
              <a:off x="1484936" y="4521989"/>
              <a:ext cx="3413261" cy="544316"/>
            </a:xfrm>
            <a:custGeom>
              <a:avLst/>
              <a:gdLst>
                <a:gd name="connsiteX0" fmla="*/ 0 w 3558520"/>
                <a:gd name="connsiteY0" fmla="*/ 711794 h 711794"/>
                <a:gd name="connsiteX1" fmla="*/ 1828102 w 3558520"/>
                <a:gd name="connsiteY1" fmla="*/ 0 h 711794"/>
                <a:gd name="connsiteX2" fmla="*/ 3558520 w 3558520"/>
                <a:gd name="connsiteY2" fmla="*/ 711794 h 711794"/>
                <a:gd name="connsiteX3" fmla="*/ 3558520 w 3558520"/>
                <a:gd name="connsiteY3" fmla="*/ 711794 h 711794"/>
              </a:gdLst>
              <a:ahLst/>
              <a:cxnLst>
                <a:cxn ang="0">
                  <a:pos x="connsiteX0" y="connsiteY0"/>
                </a:cxn>
                <a:cxn ang="0">
                  <a:pos x="connsiteX1" y="connsiteY1"/>
                </a:cxn>
                <a:cxn ang="0">
                  <a:pos x="connsiteX2" y="connsiteY2"/>
                </a:cxn>
                <a:cxn ang="0">
                  <a:pos x="connsiteX3" y="connsiteY3"/>
                </a:cxn>
              </a:cxnLst>
              <a:rect l="l" t="t" r="r" b="b"/>
              <a:pathLst>
                <a:path w="3558520" h="711794">
                  <a:moveTo>
                    <a:pt x="0" y="711794"/>
                  </a:moveTo>
                  <a:cubicBezTo>
                    <a:pt x="617507" y="355897"/>
                    <a:pt x="1235015" y="0"/>
                    <a:pt x="1828102" y="0"/>
                  </a:cubicBezTo>
                  <a:cubicBezTo>
                    <a:pt x="2421189" y="0"/>
                    <a:pt x="3558520" y="711794"/>
                    <a:pt x="3558520" y="711794"/>
                  </a:cubicBezTo>
                  <a:lnTo>
                    <a:pt x="3558520" y="711794"/>
                  </a:lnTo>
                </a:path>
              </a:pathLst>
            </a:cu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7235205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DAGs and do-Calculus</a:t>
            </a:r>
          </a:p>
        </p:txBody>
      </p:sp>
      <p:pic>
        <p:nvPicPr>
          <p:cNvPr id="4" name="Content Placeholder 3" descr="Screenshot 2017-07-20 18.27.27.png"/>
          <p:cNvPicPr>
            <a:picLocks noGrp="1" noChangeAspect="1"/>
          </p:cNvPicPr>
          <p:nvPr>
            <p:ph idx="1"/>
          </p:nvPr>
        </p:nvPicPr>
        <p:blipFill>
          <a:blip r:embed="rId2">
            <a:extLst>
              <a:ext uri="{28A0092B-C50C-407E-A947-70E740481C1C}">
                <a14:useLocalDpi xmlns:a14="http://schemas.microsoft.com/office/drawing/2010/main" val="0"/>
              </a:ext>
            </a:extLst>
          </a:blip>
          <a:srcRect l="-23003" r="-23003"/>
          <a:stretch>
            <a:fillRect/>
          </a:stretch>
        </p:blipFill>
        <p:spPr>
          <a:xfrm>
            <a:off x="-1276179" y="1128496"/>
            <a:ext cx="7591866" cy="4175234"/>
          </a:xfrm>
        </p:spPr>
      </p:pic>
      <p:grpSp>
        <p:nvGrpSpPr>
          <p:cNvPr id="5" name="Group 4"/>
          <p:cNvGrpSpPr/>
          <p:nvPr/>
        </p:nvGrpSpPr>
        <p:grpSpPr>
          <a:xfrm>
            <a:off x="5030592" y="4507676"/>
            <a:ext cx="4224717" cy="2171443"/>
            <a:chOff x="2394549" y="4533214"/>
            <a:chExt cx="4224717" cy="2171443"/>
          </a:xfrm>
        </p:grpSpPr>
        <p:grpSp>
          <p:nvGrpSpPr>
            <p:cNvPr id="6" name="Group 5"/>
            <p:cNvGrpSpPr/>
            <p:nvPr/>
          </p:nvGrpSpPr>
          <p:grpSpPr>
            <a:xfrm>
              <a:off x="2394549" y="4533214"/>
              <a:ext cx="4224717" cy="1648223"/>
              <a:chOff x="2394549" y="4142418"/>
              <a:chExt cx="4224717" cy="1648223"/>
            </a:xfrm>
          </p:grpSpPr>
          <p:grpSp>
            <p:nvGrpSpPr>
              <p:cNvPr id="14" name="Group 13"/>
              <p:cNvGrpSpPr/>
              <p:nvPr/>
            </p:nvGrpSpPr>
            <p:grpSpPr>
              <a:xfrm>
                <a:off x="2394549" y="4142418"/>
                <a:ext cx="4224717" cy="1648223"/>
                <a:chOff x="2394549" y="4142418"/>
                <a:chExt cx="4224717" cy="1648223"/>
              </a:xfrm>
            </p:grpSpPr>
            <p:grpSp>
              <p:nvGrpSpPr>
                <p:cNvPr id="17" name="Group 16"/>
                <p:cNvGrpSpPr/>
                <p:nvPr/>
              </p:nvGrpSpPr>
              <p:grpSpPr>
                <a:xfrm>
                  <a:off x="2394549" y="4142418"/>
                  <a:ext cx="4224717" cy="1648223"/>
                  <a:chOff x="2394549" y="4577808"/>
                  <a:chExt cx="4224717" cy="1648223"/>
                </a:xfrm>
              </p:grpSpPr>
              <p:grpSp>
                <p:nvGrpSpPr>
                  <p:cNvPr id="19" name="Group 18"/>
                  <p:cNvGrpSpPr/>
                  <p:nvPr/>
                </p:nvGrpSpPr>
                <p:grpSpPr>
                  <a:xfrm>
                    <a:off x="2394549" y="4577808"/>
                    <a:ext cx="4224717" cy="537177"/>
                    <a:chOff x="1096734" y="4982561"/>
                    <a:chExt cx="4224717" cy="537177"/>
                  </a:xfrm>
                </p:grpSpPr>
                <p:sp>
                  <p:nvSpPr>
                    <p:cNvPr id="23" name="TextBox 22"/>
                    <p:cNvSpPr txBox="1"/>
                    <p:nvPr/>
                  </p:nvSpPr>
                  <p:spPr>
                    <a:xfrm>
                      <a:off x="1096734" y="4982561"/>
                      <a:ext cx="444023" cy="523220"/>
                    </a:xfrm>
                    <a:prstGeom prst="rect">
                      <a:avLst/>
                    </a:prstGeom>
                    <a:noFill/>
                  </p:spPr>
                  <p:txBody>
                    <a:bodyPr wrap="square" rtlCol="0">
                      <a:spAutoFit/>
                    </a:bodyPr>
                    <a:lstStyle/>
                    <a:p>
                      <a:r>
                        <a:rPr lang="en-US" sz="2800" dirty="0"/>
                        <a:t>X</a:t>
                      </a:r>
                    </a:p>
                  </p:txBody>
                </p:sp>
                <p:sp>
                  <p:nvSpPr>
                    <p:cNvPr id="24" name="TextBox 23"/>
                    <p:cNvSpPr txBox="1"/>
                    <p:nvPr/>
                  </p:nvSpPr>
                  <p:spPr>
                    <a:xfrm>
                      <a:off x="2937686" y="4996518"/>
                      <a:ext cx="444023" cy="523220"/>
                    </a:xfrm>
                    <a:prstGeom prst="rect">
                      <a:avLst/>
                    </a:prstGeom>
                    <a:noFill/>
                  </p:spPr>
                  <p:txBody>
                    <a:bodyPr wrap="square" rtlCol="0">
                      <a:spAutoFit/>
                    </a:bodyPr>
                    <a:lstStyle/>
                    <a:p>
                      <a:r>
                        <a:rPr lang="en-US" sz="2800" dirty="0"/>
                        <a:t>M</a:t>
                      </a:r>
                    </a:p>
                  </p:txBody>
                </p:sp>
                <p:sp>
                  <p:nvSpPr>
                    <p:cNvPr id="25" name="TextBox 24"/>
                    <p:cNvSpPr txBox="1"/>
                    <p:nvPr/>
                  </p:nvSpPr>
                  <p:spPr>
                    <a:xfrm>
                      <a:off x="4877428" y="4996518"/>
                      <a:ext cx="444023" cy="523220"/>
                    </a:xfrm>
                    <a:prstGeom prst="rect">
                      <a:avLst/>
                    </a:prstGeom>
                    <a:noFill/>
                  </p:spPr>
                  <p:txBody>
                    <a:bodyPr wrap="square" rtlCol="0">
                      <a:spAutoFit/>
                    </a:bodyPr>
                    <a:lstStyle/>
                    <a:p>
                      <a:r>
                        <a:rPr lang="en-US" sz="2800" dirty="0"/>
                        <a:t>Y</a:t>
                      </a:r>
                    </a:p>
                  </p:txBody>
                </p:sp>
                <p:cxnSp>
                  <p:nvCxnSpPr>
                    <p:cNvPr id="27" name="Straight Arrow Connector 26"/>
                    <p:cNvCxnSpPr/>
                    <p:nvPr/>
                  </p:nvCxnSpPr>
                  <p:spPr>
                    <a:xfrm>
                      <a:off x="3424679" y="5267392"/>
                      <a:ext cx="1452749"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20" name="TextBox 19"/>
                  <p:cNvSpPr txBox="1"/>
                  <p:nvPr/>
                </p:nvSpPr>
                <p:spPr>
                  <a:xfrm>
                    <a:off x="4562830" y="5702811"/>
                    <a:ext cx="486993" cy="523220"/>
                  </a:xfrm>
                  <a:prstGeom prst="rect">
                    <a:avLst/>
                  </a:prstGeom>
                  <a:noFill/>
                </p:spPr>
                <p:txBody>
                  <a:bodyPr wrap="square" rtlCol="0">
                    <a:spAutoFit/>
                  </a:bodyPr>
                  <a:lstStyle/>
                  <a:p>
                    <a:r>
                      <a:rPr lang="en-US" sz="2800" dirty="0">
                        <a:solidFill>
                          <a:srgbClr val="FF0000"/>
                        </a:solidFill>
                      </a:rPr>
                      <a:t>Z</a:t>
                    </a:r>
                    <a:r>
                      <a:rPr lang="en-US" sz="2800" baseline="-25000" dirty="0">
                        <a:solidFill>
                          <a:srgbClr val="FF0000"/>
                        </a:solidFill>
                      </a:rPr>
                      <a:t>4</a:t>
                    </a:r>
                  </a:p>
                </p:txBody>
              </p:sp>
              <p:cxnSp>
                <p:nvCxnSpPr>
                  <p:cNvPr id="21" name="Straight Arrow Connector 20"/>
                  <p:cNvCxnSpPr/>
                  <p:nvPr/>
                </p:nvCxnSpPr>
                <p:spPr>
                  <a:xfrm flipV="1">
                    <a:off x="5540127" y="4971334"/>
                    <a:ext cx="635116" cy="35263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cxnSp>
              <p:nvCxnSpPr>
                <p:cNvPr id="18" name="Straight Arrow Connector 17"/>
                <p:cNvCxnSpPr>
                  <a:stCxn id="20" idx="3"/>
                </p:cNvCxnSpPr>
                <p:nvPr/>
              </p:nvCxnSpPr>
              <p:spPr>
                <a:xfrm flipV="1">
                  <a:off x="5049823" y="4640922"/>
                  <a:ext cx="1174099" cy="888109"/>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15" name="TextBox 14"/>
              <p:cNvSpPr txBox="1"/>
              <p:nvPr/>
            </p:nvSpPr>
            <p:spPr>
              <a:xfrm>
                <a:off x="5155425" y="4626964"/>
                <a:ext cx="486993" cy="523220"/>
              </a:xfrm>
              <a:prstGeom prst="rect">
                <a:avLst/>
              </a:prstGeom>
              <a:noFill/>
            </p:spPr>
            <p:txBody>
              <a:bodyPr wrap="square" rtlCol="0">
                <a:spAutoFit/>
              </a:bodyPr>
              <a:lstStyle/>
              <a:p>
                <a:r>
                  <a:rPr lang="en-US" sz="2800" dirty="0"/>
                  <a:t>Z</a:t>
                </a:r>
                <a:r>
                  <a:rPr lang="en-US" sz="2800" baseline="-25000" dirty="0"/>
                  <a:t>2</a:t>
                </a:r>
              </a:p>
            </p:txBody>
          </p:sp>
        </p:grpSp>
        <p:sp>
          <p:nvSpPr>
            <p:cNvPr id="7" name="TextBox 6"/>
            <p:cNvSpPr txBox="1"/>
            <p:nvPr/>
          </p:nvSpPr>
          <p:spPr>
            <a:xfrm>
              <a:off x="4023968" y="5176868"/>
              <a:ext cx="486993" cy="523220"/>
            </a:xfrm>
            <a:prstGeom prst="rect">
              <a:avLst/>
            </a:prstGeom>
            <a:noFill/>
          </p:spPr>
          <p:txBody>
            <a:bodyPr wrap="square" rtlCol="0">
              <a:spAutoFit/>
            </a:bodyPr>
            <a:lstStyle/>
            <a:p>
              <a:r>
                <a:rPr lang="en-US" sz="2800" dirty="0"/>
                <a:t>Z</a:t>
              </a:r>
              <a:r>
                <a:rPr lang="en-US" sz="2800" baseline="-25000" dirty="0"/>
                <a:t>3</a:t>
              </a:r>
            </a:p>
          </p:txBody>
        </p:sp>
        <p:cxnSp>
          <p:nvCxnSpPr>
            <p:cNvPr id="8" name="Straight Arrow Connector 7"/>
            <p:cNvCxnSpPr/>
            <p:nvPr/>
          </p:nvCxnSpPr>
          <p:spPr>
            <a:xfrm flipH="1" flipV="1">
              <a:off x="2972411" y="4926739"/>
              <a:ext cx="1051558" cy="51173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4539527" y="6181437"/>
              <a:ext cx="486993" cy="523220"/>
            </a:xfrm>
            <a:prstGeom prst="rect">
              <a:avLst/>
            </a:prstGeom>
            <a:noFill/>
          </p:spPr>
          <p:txBody>
            <a:bodyPr wrap="square" rtlCol="0">
              <a:spAutoFit/>
            </a:bodyPr>
            <a:lstStyle/>
            <a:p>
              <a:r>
                <a:rPr lang="en-US" sz="2800" dirty="0"/>
                <a:t>Z</a:t>
              </a:r>
              <a:r>
                <a:rPr lang="en-US" sz="2800" baseline="-25000" dirty="0"/>
                <a:t>1</a:t>
              </a:r>
            </a:p>
          </p:txBody>
        </p:sp>
        <p:cxnSp>
          <p:nvCxnSpPr>
            <p:cNvPr id="12" name="Straight Arrow Connector 11"/>
            <p:cNvCxnSpPr>
              <a:endCxn id="25" idx="2"/>
            </p:cNvCxnSpPr>
            <p:nvPr/>
          </p:nvCxnSpPr>
          <p:spPr>
            <a:xfrm flipV="1">
              <a:off x="4905011" y="5070391"/>
              <a:ext cx="1492244" cy="136241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H="1" flipV="1">
              <a:off x="2782751" y="5072842"/>
              <a:ext cx="1700300" cy="138647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grpSp>
        <p:nvGrpSpPr>
          <p:cNvPr id="29" name="Group 28"/>
          <p:cNvGrpSpPr/>
          <p:nvPr/>
        </p:nvGrpSpPr>
        <p:grpSpPr>
          <a:xfrm>
            <a:off x="4950678" y="1282023"/>
            <a:ext cx="4224717" cy="2632015"/>
            <a:chOff x="2394549" y="4072642"/>
            <a:chExt cx="4224717" cy="2632015"/>
          </a:xfrm>
        </p:grpSpPr>
        <p:grpSp>
          <p:nvGrpSpPr>
            <p:cNvPr id="30" name="Group 29"/>
            <p:cNvGrpSpPr/>
            <p:nvPr/>
          </p:nvGrpSpPr>
          <p:grpSpPr>
            <a:xfrm>
              <a:off x="2394549" y="4072642"/>
              <a:ext cx="4224717" cy="2108795"/>
              <a:chOff x="2394549" y="3681846"/>
              <a:chExt cx="4224717" cy="2108795"/>
            </a:xfrm>
          </p:grpSpPr>
          <p:grpSp>
            <p:nvGrpSpPr>
              <p:cNvPr id="38" name="Group 37"/>
              <p:cNvGrpSpPr/>
              <p:nvPr/>
            </p:nvGrpSpPr>
            <p:grpSpPr>
              <a:xfrm>
                <a:off x="2394549" y="3681846"/>
                <a:ext cx="4224717" cy="2108795"/>
                <a:chOff x="2394549" y="3681846"/>
                <a:chExt cx="4224717" cy="2108795"/>
              </a:xfrm>
            </p:grpSpPr>
            <p:grpSp>
              <p:nvGrpSpPr>
                <p:cNvPr id="41" name="Group 40"/>
                <p:cNvGrpSpPr/>
                <p:nvPr/>
              </p:nvGrpSpPr>
              <p:grpSpPr>
                <a:xfrm>
                  <a:off x="2394549" y="3681846"/>
                  <a:ext cx="4224717" cy="2108795"/>
                  <a:chOff x="2394549" y="4117236"/>
                  <a:chExt cx="4224717" cy="2108795"/>
                </a:xfrm>
              </p:grpSpPr>
              <p:grpSp>
                <p:nvGrpSpPr>
                  <p:cNvPr id="43" name="Group 42"/>
                  <p:cNvGrpSpPr/>
                  <p:nvPr/>
                </p:nvGrpSpPr>
                <p:grpSpPr>
                  <a:xfrm>
                    <a:off x="2394549" y="4117236"/>
                    <a:ext cx="4224717" cy="997749"/>
                    <a:chOff x="1096734" y="4521989"/>
                    <a:chExt cx="4224717" cy="997749"/>
                  </a:xfrm>
                </p:grpSpPr>
                <p:sp>
                  <p:nvSpPr>
                    <p:cNvPr id="47" name="TextBox 46"/>
                    <p:cNvSpPr txBox="1"/>
                    <p:nvPr/>
                  </p:nvSpPr>
                  <p:spPr>
                    <a:xfrm>
                      <a:off x="1096734" y="4982561"/>
                      <a:ext cx="444023" cy="523220"/>
                    </a:xfrm>
                    <a:prstGeom prst="rect">
                      <a:avLst/>
                    </a:prstGeom>
                    <a:noFill/>
                  </p:spPr>
                  <p:txBody>
                    <a:bodyPr wrap="square" rtlCol="0">
                      <a:spAutoFit/>
                    </a:bodyPr>
                    <a:lstStyle/>
                    <a:p>
                      <a:r>
                        <a:rPr lang="en-US" sz="2800" dirty="0"/>
                        <a:t>X</a:t>
                      </a:r>
                    </a:p>
                  </p:txBody>
                </p:sp>
                <p:sp>
                  <p:nvSpPr>
                    <p:cNvPr id="48" name="TextBox 47"/>
                    <p:cNvSpPr txBox="1"/>
                    <p:nvPr/>
                  </p:nvSpPr>
                  <p:spPr>
                    <a:xfrm>
                      <a:off x="2937686" y="4996518"/>
                      <a:ext cx="444023" cy="523220"/>
                    </a:xfrm>
                    <a:prstGeom prst="rect">
                      <a:avLst/>
                    </a:prstGeom>
                    <a:noFill/>
                  </p:spPr>
                  <p:txBody>
                    <a:bodyPr wrap="square" rtlCol="0">
                      <a:spAutoFit/>
                    </a:bodyPr>
                    <a:lstStyle/>
                    <a:p>
                      <a:r>
                        <a:rPr lang="en-US" sz="2800" dirty="0"/>
                        <a:t>M</a:t>
                      </a:r>
                    </a:p>
                  </p:txBody>
                </p:sp>
                <p:sp>
                  <p:nvSpPr>
                    <p:cNvPr id="49" name="TextBox 48"/>
                    <p:cNvSpPr txBox="1"/>
                    <p:nvPr/>
                  </p:nvSpPr>
                  <p:spPr>
                    <a:xfrm>
                      <a:off x="4877428" y="4996518"/>
                      <a:ext cx="444023" cy="523220"/>
                    </a:xfrm>
                    <a:prstGeom prst="rect">
                      <a:avLst/>
                    </a:prstGeom>
                    <a:noFill/>
                  </p:spPr>
                  <p:txBody>
                    <a:bodyPr wrap="square" rtlCol="0">
                      <a:spAutoFit/>
                    </a:bodyPr>
                    <a:lstStyle/>
                    <a:p>
                      <a:r>
                        <a:rPr lang="en-US" sz="2800" dirty="0"/>
                        <a:t>Y</a:t>
                      </a:r>
                    </a:p>
                  </p:txBody>
                </p:sp>
                <p:cxnSp>
                  <p:nvCxnSpPr>
                    <p:cNvPr id="50" name="Straight Arrow Connector 49"/>
                    <p:cNvCxnSpPr>
                      <a:stCxn id="47" idx="3"/>
                      <a:endCxn id="48" idx="1"/>
                    </p:cNvCxnSpPr>
                    <p:nvPr/>
                  </p:nvCxnSpPr>
                  <p:spPr>
                    <a:xfrm>
                      <a:off x="1540757" y="5244171"/>
                      <a:ext cx="1396929" cy="1395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a:off x="3424679" y="5267392"/>
                      <a:ext cx="1452749"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52" name="Freeform 51"/>
                    <p:cNvSpPr/>
                    <p:nvPr/>
                  </p:nvSpPr>
                  <p:spPr>
                    <a:xfrm>
                      <a:off x="1484936" y="4521989"/>
                      <a:ext cx="3413261" cy="544316"/>
                    </a:xfrm>
                    <a:custGeom>
                      <a:avLst/>
                      <a:gdLst>
                        <a:gd name="connsiteX0" fmla="*/ 0 w 3558520"/>
                        <a:gd name="connsiteY0" fmla="*/ 711794 h 711794"/>
                        <a:gd name="connsiteX1" fmla="*/ 1828102 w 3558520"/>
                        <a:gd name="connsiteY1" fmla="*/ 0 h 711794"/>
                        <a:gd name="connsiteX2" fmla="*/ 3558520 w 3558520"/>
                        <a:gd name="connsiteY2" fmla="*/ 711794 h 711794"/>
                        <a:gd name="connsiteX3" fmla="*/ 3558520 w 3558520"/>
                        <a:gd name="connsiteY3" fmla="*/ 711794 h 711794"/>
                      </a:gdLst>
                      <a:ahLst/>
                      <a:cxnLst>
                        <a:cxn ang="0">
                          <a:pos x="connsiteX0" y="connsiteY0"/>
                        </a:cxn>
                        <a:cxn ang="0">
                          <a:pos x="connsiteX1" y="connsiteY1"/>
                        </a:cxn>
                        <a:cxn ang="0">
                          <a:pos x="connsiteX2" y="connsiteY2"/>
                        </a:cxn>
                        <a:cxn ang="0">
                          <a:pos x="connsiteX3" y="connsiteY3"/>
                        </a:cxn>
                      </a:cxnLst>
                      <a:rect l="l" t="t" r="r" b="b"/>
                      <a:pathLst>
                        <a:path w="3558520" h="711794">
                          <a:moveTo>
                            <a:pt x="0" y="711794"/>
                          </a:moveTo>
                          <a:cubicBezTo>
                            <a:pt x="617507" y="355897"/>
                            <a:pt x="1235015" y="0"/>
                            <a:pt x="1828102" y="0"/>
                          </a:cubicBezTo>
                          <a:cubicBezTo>
                            <a:pt x="2421189" y="0"/>
                            <a:pt x="3558520" y="711794"/>
                            <a:pt x="3558520" y="711794"/>
                          </a:cubicBezTo>
                          <a:lnTo>
                            <a:pt x="3558520" y="711794"/>
                          </a:lnTo>
                        </a:path>
                      </a:pathLst>
                    </a:cu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44" name="TextBox 43"/>
                  <p:cNvSpPr txBox="1"/>
                  <p:nvPr/>
                </p:nvSpPr>
                <p:spPr>
                  <a:xfrm>
                    <a:off x="4562830" y="5702811"/>
                    <a:ext cx="486993" cy="523220"/>
                  </a:xfrm>
                  <a:prstGeom prst="rect">
                    <a:avLst/>
                  </a:prstGeom>
                  <a:noFill/>
                </p:spPr>
                <p:txBody>
                  <a:bodyPr wrap="square" rtlCol="0">
                    <a:spAutoFit/>
                  </a:bodyPr>
                  <a:lstStyle/>
                  <a:p>
                    <a:r>
                      <a:rPr lang="en-US" sz="2800" dirty="0">
                        <a:solidFill>
                          <a:srgbClr val="FF0000"/>
                        </a:solidFill>
                      </a:rPr>
                      <a:t>Z</a:t>
                    </a:r>
                    <a:r>
                      <a:rPr lang="en-US" sz="2800" baseline="-25000" dirty="0">
                        <a:solidFill>
                          <a:srgbClr val="FF0000"/>
                        </a:solidFill>
                      </a:rPr>
                      <a:t>4</a:t>
                    </a:r>
                  </a:p>
                </p:txBody>
              </p:sp>
              <p:cxnSp>
                <p:nvCxnSpPr>
                  <p:cNvPr id="45" name="Straight Arrow Connector 44"/>
                  <p:cNvCxnSpPr/>
                  <p:nvPr/>
                </p:nvCxnSpPr>
                <p:spPr>
                  <a:xfrm flipV="1">
                    <a:off x="5540127" y="4971334"/>
                    <a:ext cx="635116" cy="35263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flipH="1" flipV="1">
                    <a:off x="2782753" y="4971334"/>
                    <a:ext cx="1728208" cy="1018837"/>
                  </a:xfrm>
                  <a:prstGeom prst="straightConnector1">
                    <a:avLst/>
                  </a:prstGeom>
                  <a:ln>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cxnSp>
            </p:grpSp>
            <p:cxnSp>
              <p:nvCxnSpPr>
                <p:cNvPr id="42" name="Straight Arrow Connector 41"/>
                <p:cNvCxnSpPr>
                  <a:stCxn id="44" idx="3"/>
                </p:cNvCxnSpPr>
                <p:nvPr/>
              </p:nvCxnSpPr>
              <p:spPr>
                <a:xfrm flipV="1">
                  <a:off x="5049823" y="4640922"/>
                  <a:ext cx="1174099" cy="888109"/>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39" name="TextBox 38"/>
              <p:cNvSpPr txBox="1"/>
              <p:nvPr/>
            </p:nvSpPr>
            <p:spPr>
              <a:xfrm>
                <a:off x="5155425" y="4626964"/>
                <a:ext cx="486993" cy="523220"/>
              </a:xfrm>
              <a:prstGeom prst="rect">
                <a:avLst/>
              </a:prstGeom>
              <a:noFill/>
            </p:spPr>
            <p:txBody>
              <a:bodyPr wrap="square" rtlCol="0">
                <a:spAutoFit/>
              </a:bodyPr>
              <a:lstStyle/>
              <a:p>
                <a:r>
                  <a:rPr lang="en-US" sz="2800" dirty="0"/>
                  <a:t>Z</a:t>
                </a:r>
                <a:r>
                  <a:rPr lang="en-US" sz="2800" baseline="-25000" dirty="0"/>
                  <a:t>2</a:t>
                </a:r>
              </a:p>
            </p:txBody>
          </p:sp>
          <p:cxnSp>
            <p:nvCxnSpPr>
              <p:cNvPr id="40" name="Straight Arrow Connector 39"/>
              <p:cNvCxnSpPr>
                <a:stCxn id="39" idx="1"/>
              </p:cNvCxnSpPr>
              <p:nvPr/>
            </p:nvCxnSpPr>
            <p:spPr>
              <a:xfrm flipH="1" flipV="1">
                <a:off x="4679524" y="4626964"/>
                <a:ext cx="475901" cy="26161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31" name="TextBox 30"/>
            <p:cNvSpPr txBox="1"/>
            <p:nvPr/>
          </p:nvSpPr>
          <p:spPr>
            <a:xfrm>
              <a:off x="4023968" y="5176868"/>
              <a:ext cx="486993" cy="523220"/>
            </a:xfrm>
            <a:prstGeom prst="rect">
              <a:avLst/>
            </a:prstGeom>
            <a:noFill/>
          </p:spPr>
          <p:txBody>
            <a:bodyPr wrap="square" rtlCol="0">
              <a:spAutoFit/>
            </a:bodyPr>
            <a:lstStyle/>
            <a:p>
              <a:r>
                <a:rPr lang="en-US" sz="2800" dirty="0"/>
                <a:t>Z</a:t>
              </a:r>
              <a:r>
                <a:rPr lang="en-US" sz="2800" baseline="-25000" dirty="0"/>
                <a:t>3</a:t>
              </a:r>
            </a:p>
          </p:txBody>
        </p:sp>
        <p:cxnSp>
          <p:nvCxnSpPr>
            <p:cNvPr id="32" name="Straight Arrow Connector 31"/>
            <p:cNvCxnSpPr/>
            <p:nvPr/>
          </p:nvCxnSpPr>
          <p:spPr>
            <a:xfrm flipH="1" flipV="1">
              <a:off x="2972411" y="4926739"/>
              <a:ext cx="1051558" cy="51173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endCxn id="48" idx="2"/>
            </p:cNvCxnSpPr>
            <p:nvPr/>
          </p:nvCxnSpPr>
          <p:spPr>
            <a:xfrm flipV="1">
              <a:off x="4353953" y="5070391"/>
              <a:ext cx="103560" cy="339785"/>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flipH="1" flipV="1">
              <a:off x="4609913" y="5072842"/>
              <a:ext cx="69612" cy="627246"/>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4539527" y="6181437"/>
              <a:ext cx="486993" cy="523220"/>
            </a:xfrm>
            <a:prstGeom prst="rect">
              <a:avLst/>
            </a:prstGeom>
            <a:noFill/>
          </p:spPr>
          <p:txBody>
            <a:bodyPr wrap="square" rtlCol="0">
              <a:spAutoFit/>
            </a:bodyPr>
            <a:lstStyle/>
            <a:p>
              <a:r>
                <a:rPr lang="en-US" sz="2800" dirty="0"/>
                <a:t>Z</a:t>
              </a:r>
              <a:r>
                <a:rPr lang="en-US" sz="2800" baseline="-25000" dirty="0"/>
                <a:t>1</a:t>
              </a:r>
            </a:p>
          </p:txBody>
        </p:sp>
        <p:cxnSp>
          <p:nvCxnSpPr>
            <p:cNvPr id="36" name="Straight Arrow Connector 35"/>
            <p:cNvCxnSpPr>
              <a:endCxn id="49" idx="2"/>
            </p:cNvCxnSpPr>
            <p:nvPr/>
          </p:nvCxnSpPr>
          <p:spPr>
            <a:xfrm flipV="1">
              <a:off x="4905011" y="5070391"/>
              <a:ext cx="1492244" cy="136241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flipH="1" flipV="1">
              <a:off x="2782751" y="5072842"/>
              <a:ext cx="1700300" cy="138647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55" name="TextBox 54"/>
          <p:cNvSpPr txBox="1"/>
          <p:nvPr/>
        </p:nvSpPr>
        <p:spPr>
          <a:xfrm>
            <a:off x="725659" y="5322052"/>
            <a:ext cx="3767844" cy="1384995"/>
          </a:xfrm>
          <a:prstGeom prst="rect">
            <a:avLst/>
          </a:prstGeom>
          <a:noFill/>
        </p:spPr>
        <p:txBody>
          <a:bodyPr wrap="square" rtlCol="0">
            <a:spAutoFit/>
          </a:bodyPr>
          <a:lstStyle/>
          <a:p>
            <a:r>
              <a:rPr lang="en-US" sz="2800" dirty="0"/>
              <a:t>M=Z in our notation.</a:t>
            </a:r>
          </a:p>
          <a:p>
            <a:r>
              <a:rPr lang="en-US" sz="2800" dirty="0"/>
              <a:t>W</a:t>
            </a:r>
            <a:r>
              <a:rPr lang="en-US" sz="2800" baseline="-25000" dirty="0"/>
              <a:t>0</a:t>
            </a:r>
            <a:r>
              <a:rPr lang="en-US" sz="2800" dirty="0"/>
              <a:t>=Z</a:t>
            </a:r>
            <a:r>
              <a:rPr lang="en-US" sz="2800" baseline="-25000" dirty="0"/>
              <a:t>2</a:t>
            </a:r>
            <a:r>
              <a:rPr lang="en-US" sz="2800" dirty="0"/>
              <a:t>,Z</a:t>
            </a:r>
            <a:r>
              <a:rPr lang="en-US" sz="2800" baseline="-25000" dirty="0"/>
              <a:t>4</a:t>
            </a:r>
            <a:r>
              <a:rPr lang="en-US" sz="2800" dirty="0"/>
              <a:t> </a:t>
            </a:r>
          </a:p>
          <a:p>
            <a:r>
              <a:rPr lang="en-US" sz="2800" dirty="0"/>
              <a:t>Criteria (ii): W</a:t>
            </a:r>
            <a:r>
              <a:rPr lang="en-US" sz="2800" baseline="-25000" dirty="0"/>
              <a:t>1</a:t>
            </a:r>
            <a:r>
              <a:rPr lang="en-US" sz="2800" dirty="0"/>
              <a:t>=Z</a:t>
            </a:r>
            <a:r>
              <a:rPr lang="en-US" sz="2800" baseline="-25000" dirty="0"/>
              <a:t>1</a:t>
            </a:r>
          </a:p>
        </p:txBody>
      </p:sp>
    </p:spTree>
    <p:extLst>
      <p:ext uri="{BB962C8B-B14F-4D97-AF65-F5344CB8AC3E}">
        <p14:creationId xmlns:p14="http://schemas.microsoft.com/office/powerpoint/2010/main" val="4035114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DAGs and do-Calculus</a:t>
            </a:r>
          </a:p>
        </p:txBody>
      </p:sp>
      <p:pic>
        <p:nvPicPr>
          <p:cNvPr id="4" name="Content Placeholder 3" descr="Screenshot 2017-07-20 18.27.27.png"/>
          <p:cNvPicPr>
            <a:picLocks noGrp="1" noChangeAspect="1"/>
          </p:cNvPicPr>
          <p:nvPr>
            <p:ph idx="1"/>
          </p:nvPr>
        </p:nvPicPr>
        <p:blipFill>
          <a:blip r:embed="rId2">
            <a:extLst>
              <a:ext uri="{28A0092B-C50C-407E-A947-70E740481C1C}">
                <a14:useLocalDpi xmlns:a14="http://schemas.microsoft.com/office/drawing/2010/main" val="0"/>
              </a:ext>
            </a:extLst>
          </a:blip>
          <a:srcRect l="-23003" r="-23003"/>
          <a:stretch>
            <a:fillRect/>
          </a:stretch>
        </p:blipFill>
        <p:spPr>
          <a:xfrm>
            <a:off x="-1276179" y="1128496"/>
            <a:ext cx="7591866" cy="4175234"/>
          </a:xfrm>
        </p:spPr>
      </p:pic>
      <p:grpSp>
        <p:nvGrpSpPr>
          <p:cNvPr id="5" name="Group 4"/>
          <p:cNvGrpSpPr/>
          <p:nvPr/>
        </p:nvGrpSpPr>
        <p:grpSpPr>
          <a:xfrm>
            <a:off x="5030592" y="4047104"/>
            <a:ext cx="4224717" cy="2632015"/>
            <a:chOff x="2394549" y="4072642"/>
            <a:chExt cx="4224717" cy="2632015"/>
          </a:xfrm>
        </p:grpSpPr>
        <p:grpSp>
          <p:nvGrpSpPr>
            <p:cNvPr id="6" name="Group 5"/>
            <p:cNvGrpSpPr/>
            <p:nvPr/>
          </p:nvGrpSpPr>
          <p:grpSpPr>
            <a:xfrm>
              <a:off x="2394549" y="4072642"/>
              <a:ext cx="4224717" cy="2108795"/>
              <a:chOff x="2394549" y="3681846"/>
              <a:chExt cx="4224717" cy="2108795"/>
            </a:xfrm>
          </p:grpSpPr>
          <p:grpSp>
            <p:nvGrpSpPr>
              <p:cNvPr id="14" name="Group 13"/>
              <p:cNvGrpSpPr/>
              <p:nvPr/>
            </p:nvGrpSpPr>
            <p:grpSpPr>
              <a:xfrm>
                <a:off x="2394549" y="3681846"/>
                <a:ext cx="4224717" cy="2108795"/>
                <a:chOff x="2394549" y="3681846"/>
                <a:chExt cx="4224717" cy="2108795"/>
              </a:xfrm>
            </p:grpSpPr>
            <p:grpSp>
              <p:nvGrpSpPr>
                <p:cNvPr id="17" name="Group 16"/>
                <p:cNvGrpSpPr/>
                <p:nvPr/>
              </p:nvGrpSpPr>
              <p:grpSpPr>
                <a:xfrm>
                  <a:off x="2394549" y="3681846"/>
                  <a:ext cx="4224717" cy="2108795"/>
                  <a:chOff x="2394549" y="4117236"/>
                  <a:chExt cx="4224717" cy="2108795"/>
                </a:xfrm>
              </p:grpSpPr>
              <p:grpSp>
                <p:nvGrpSpPr>
                  <p:cNvPr id="19" name="Group 18"/>
                  <p:cNvGrpSpPr/>
                  <p:nvPr/>
                </p:nvGrpSpPr>
                <p:grpSpPr>
                  <a:xfrm>
                    <a:off x="2394549" y="4117236"/>
                    <a:ext cx="4224717" cy="997749"/>
                    <a:chOff x="1096734" y="4521989"/>
                    <a:chExt cx="4224717" cy="997749"/>
                  </a:xfrm>
                </p:grpSpPr>
                <p:sp>
                  <p:nvSpPr>
                    <p:cNvPr id="23" name="TextBox 22"/>
                    <p:cNvSpPr txBox="1"/>
                    <p:nvPr/>
                  </p:nvSpPr>
                  <p:spPr>
                    <a:xfrm>
                      <a:off x="1096734" y="4982561"/>
                      <a:ext cx="444023" cy="523220"/>
                    </a:xfrm>
                    <a:prstGeom prst="rect">
                      <a:avLst/>
                    </a:prstGeom>
                    <a:noFill/>
                  </p:spPr>
                  <p:txBody>
                    <a:bodyPr wrap="square" rtlCol="0">
                      <a:spAutoFit/>
                    </a:bodyPr>
                    <a:lstStyle/>
                    <a:p>
                      <a:r>
                        <a:rPr lang="en-US" sz="2800" dirty="0"/>
                        <a:t>X</a:t>
                      </a:r>
                    </a:p>
                  </p:txBody>
                </p:sp>
                <p:sp>
                  <p:nvSpPr>
                    <p:cNvPr id="24" name="TextBox 23"/>
                    <p:cNvSpPr txBox="1"/>
                    <p:nvPr/>
                  </p:nvSpPr>
                  <p:spPr>
                    <a:xfrm>
                      <a:off x="2937686" y="4996518"/>
                      <a:ext cx="444023" cy="523220"/>
                    </a:xfrm>
                    <a:prstGeom prst="rect">
                      <a:avLst/>
                    </a:prstGeom>
                    <a:noFill/>
                  </p:spPr>
                  <p:txBody>
                    <a:bodyPr wrap="square" rtlCol="0">
                      <a:spAutoFit/>
                    </a:bodyPr>
                    <a:lstStyle/>
                    <a:p>
                      <a:r>
                        <a:rPr lang="en-US" sz="2800" dirty="0"/>
                        <a:t>M</a:t>
                      </a:r>
                    </a:p>
                  </p:txBody>
                </p:sp>
                <p:sp>
                  <p:nvSpPr>
                    <p:cNvPr id="25" name="TextBox 24"/>
                    <p:cNvSpPr txBox="1"/>
                    <p:nvPr/>
                  </p:nvSpPr>
                  <p:spPr>
                    <a:xfrm>
                      <a:off x="4877428" y="4996518"/>
                      <a:ext cx="444023" cy="523220"/>
                    </a:xfrm>
                    <a:prstGeom prst="rect">
                      <a:avLst/>
                    </a:prstGeom>
                    <a:noFill/>
                  </p:spPr>
                  <p:txBody>
                    <a:bodyPr wrap="square" rtlCol="0">
                      <a:spAutoFit/>
                    </a:bodyPr>
                    <a:lstStyle/>
                    <a:p>
                      <a:r>
                        <a:rPr lang="en-US" sz="2800" dirty="0"/>
                        <a:t>Y</a:t>
                      </a:r>
                    </a:p>
                  </p:txBody>
                </p:sp>
                <p:cxnSp>
                  <p:nvCxnSpPr>
                    <p:cNvPr id="26" name="Straight Arrow Connector 25"/>
                    <p:cNvCxnSpPr>
                      <a:stCxn id="23" idx="3"/>
                      <a:endCxn id="24" idx="1"/>
                    </p:cNvCxnSpPr>
                    <p:nvPr/>
                  </p:nvCxnSpPr>
                  <p:spPr>
                    <a:xfrm>
                      <a:off x="1540757" y="5244171"/>
                      <a:ext cx="1396929" cy="1395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8" name="Freeform 27"/>
                    <p:cNvSpPr/>
                    <p:nvPr/>
                  </p:nvSpPr>
                  <p:spPr>
                    <a:xfrm>
                      <a:off x="1484936" y="4521989"/>
                      <a:ext cx="3413261" cy="544316"/>
                    </a:xfrm>
                    <a:custGeom>
                      <a:avLst/>
                      <a:gdLst>
                        <a:gd name="connsiteX0" fmla="*/ 0 w 3558520"/>
                        <a:gd name="connsiteY0" fmla="*/ 711794 h 711794"/>
                        <a:gd name="connsiteX1" fmla="*/ 1828102 w 3558520"/>
                        <a:gd name="connsiteY1" fmla="*/ 0 h 711794"/>
                        <a:gd name="connsiteX2" fmla="*/ 3558520 w 3558520"/>
                        <a:gd name="connsiteY2" fmla="*/ 711794 h 711794"/>
                        <a:gd name="connsiteX3" fmla="*/ 3558520 w 3558520"/>
                        <a:gd name="connsiteY3" fmla="*/ 711794 h 711794"/>
                      </a:gdLst>
                      <a:ahLst/>
                      <a:cxnLst>
                        <a:cxn ang="0">
                          <a:pos x="connsiteX0" y="connsiteY0"/>
                        </a:cxn>
                        <a:cxn ang="0">
                          <a:pos x="connsiteX1" y="connsiteY1"/>
                        </a:cxn>
                        <a:cxn ang="0">
                          <a:pos x="connsiteX2" y="connsiteY2"/>
                        </a:cxn>
                        <a:cxn ang="0">
                          <a:pos x="connsiteX3" y="connsiteY3"/>
                        </a:cxn>
                      </a:cxnLst>
                      <a:rect l="l" t="t" r="r" b="b"/>
                      <a:pathLst>
                        <a:path w="3558520" h="711794">
                          <a:moveTo>
                            <a:pt x="0" y="711794"/>
                          </a:moveTo>
                          <a:cubicBezTo>
                            <a:pt x="617507" y="355897"/>
                            <a:pt x="1235015" y="0"/>
                            <a:pt x="1828102" y="0"/>
                          </a:cubicBezTo>
                          <a:cubicBezTo>
                            <a:pt x="2421189" y="0"/>
                            <a:pt x="3558520" y="711794"/>
                            <a:pt x="3558520" y="711794"/>
                          </a:cubicBezTo>
                          <a:lnTo>
                            <a:pt x="3558520" y="711794"/>
                          </a:lnTo>
                        </a:path>
                      </a:pathLst>
                    </a:cu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20" name="TextBox 19"/>
                  <p:cNvSpPr txBox="1"/>
                  <p:nvPr/>
                </p:nvSpPr>
                <p:spPr>
                  <a:xfrm>
                    <a:off x="4562830" y="5702811"/>
                    <a:ext cx="486993" cy="523220"/>
                  </a:xfrm>
                  <a:prstGeom prst="rect">
                    <a:avLst/>
                  </a:prstGeom>
                  <a:noFill/>
                </p:spPr>
                <p:txBody>
                  <a:bodyPr wrap="square" rtlCol="0">
                    <a:spAutoFit/>
                  </a:bodyPr>
                  <a:lstStyle/>
                  <a:p>
                    <a:r>
                      <a:rPr lang="en-US" sz="2800" dirty="0">
                        <a:solidFill>
                          <a:srgbClr val="FF0000"/>
                        </a:solidFill>
                      </a:rPr>
                      <a:t>Z</a:t>
                    </a:r>
                    <a:r>
                      <a:rPr lang="en-US" sz="2800" baseline="-25000" dirty="0">
                        <a:solidFill>
                          <a:srgbClr val="FF0000"/>
                        </a:solidFill>
                      </a:rPr>
                      <a:t>4</a:t>
                    </a:r>
                  </a:p>
                </p:txBody>
              </p:sp>
              <p:cxnSp>
                <p:nvCxnSpPr>
                  <p:cNvPr id="21" name="Straight Arrow Connector 20"/>
                  <p:cNvCxnSpPr/>
                  <p:nvPr/>
                </p:nvCxnSpPr>
                <p:spPr>
                  <a:xfrm flipV="1">
                    <a:off x="5540127" y="4971334"/>
                    <a:ext cx="635116" cy="35263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H="1" flipV="1">
                    <a:off x="2782753" y="4971334"/>
                    <a:ext cx="1728208" cy="1018837"/>
                  </a:xfrm>
                  <a:prstGeom prst="straightConnector1">
                    <a:avLst/>
                  </a:prstGeom>
                  <a:ln>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cxnSp>
            </p:grpSp>
            <p:cxnSp>
              <p:nvCxnSpPr>
                <p:cNvPr id="18" name="Straight Arrow Connector 17"/>
                <p:cNvCxnSpPr>
                  <a:stCxn id="20" idx="3"/>
                </p:cNvCxnSpPr>
                <p:nvPr/>
              </p:nvCxnSpPr>
              <p:spPr>
                <a:xfrm flipV="1">
                  <a:off x="5049823" y="4640922"/>
                  <a:ext cx="1174099" cy="888109"/>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15" name="TextBox 14"/>
              <p:cNvSpPr txBox="1"/>
              <p:nvPr/>
            </p:nvSpPr>
            <p:spPr>
              <a:xfrm>
                <a:off x="5155425" y="4626964"/>
                <a:ext cx="486993" cy="523220"/>
              </a:xfrm>
              <a:prstGeom prst="rect">
                <a:avLst/>
              </a:prstGeom>
              <a:noFill/>
            </p:spPr>
            <p:txBody>
              <a:bodyPr wrap="square" rtlCol="0">
                <a:spAutoFit/>
              </a:bodyPr>
              <a:lstStyle/>
              <a:p>
                <a:r>
                  <a:rPr lang="en-US" sz="2800" dirty="0"/>
                  <a:t>Z</a:t>
                </a:r>
                <a:r>
                  <a:rPr lang="en-US" sz="2800" baseline="-25000" dirty="0"/>
                  <a:t>2</a:t>
                </a:r>
              </a:p>
            </p:txBody>
          </p:sp>
          <p:cxnSp>
            <p:nvCxnSpPr>
              <p:cNvPr id="16" name="Straight Arrow Connector 15"/>
              <p:cNvCxnSpPr>
                <a:stCxn id="15" idx="1"/>
              </p:cNvCxnSpPr>
              <p:nvPr/>
            </p:nvCxnSpPr>
            <p:spPr>
              <a:xfrm flipH="1" flipV="1">
                <a:off x="4679524" y="4626964"/>
                <a:ext cx="475901" cy="26161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7" name="TextBox 6"/>
            <p:cNvSpPr txBox="1"/>
            <p:nvPr/>
          </p:nvSpPr>
          <p:spPr>
            <a:xfrm>
              <a:off x="4023968" y="5176868"/>
              <a:ext cx="486993" cy="523220"/>
            </a:xfrm>
            <a:prstGeom prst="rect">
              <a:avLst/>
            </a:prstGeom>
            <a:noFill/>
          </p:spPr>
          <p:txBody>
            <a:bodyPr wrap="square" rtlCol="0">
              <a:spAutoFit/>
            </a:bodyPr>
            <a:lstStyle/>
            <a:p>
              <a:r>
                <a:rPr lang="en-US" sz="2800" dirty="0"/>
                <a:t>Z</a:t>
              </a:r>
              <a:r>
                <a:rPr lang="en-US" sz="2800" baseline="-25000" dirty="0"/>
                <a:t>3</a:t>
              </a:r>
            </a:p>
          </p:txBody>
        </p:sp>
        <p:cxnSp>
          <p:nvCxnSpPr>
            <p:cNvPr id="8" name="Straight Arrow Connector 7"/>
            <p:cNvCxnSpPr/>
            <p:nvPr/>
          </p:nvCxnSpPr>
          <p:spPr>
            <a:xfrm flipH="1" flipV="1">
              <a:off x="2972411" y="4926739"/>
              <a:ext cx="1051558" cy="51173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endCxn id="24" idx="2"/>
            </p:cNvCxnSpPr>
            <p:nvPr/>
          </p:nvCxnSpPr>
          <p:spPr>
            <a:xfrm flipV="1">
              <a:off x="4353953" y="5070391"/>
              <a:ext cx="103560" cy="339785"/>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H="1" flipV="1">
              <a:off x="4609913" y="5072842"/>
              <a:ext cx="69612" cy="627246"/>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4539527" y="6181437"/>
              <a:ext cx="486993" cy="523220"/>
            </a:xfrm>
            <a:prstGeom prst="rect">
              <a:avLst/>
            </a:prstGeom>
            <a:noFill/>
          </p:spPr>
          <p:txBody>
            <a:bodyPr wrap="square" rtlCol="0">
              <a:spAutoFit/>
            </a:bodyPr>
            <a:lstStyle/>
            <a:p>
              <a:r>
                <a:rPr lang="en-US" sz="2800" dirty="0"/>
                <a:t>Z</a:t>
              </a:r>
              <a:r>
                <a:rPr lang="en-US" sz="2800" baseline="-25000" dirty="0"/>
                <a:t>1</a:t>
              </a:r>
            </a:p>
          </p:txBody>
        </p:sp>
        <p:cxnSp>
          <p:nvCxnSpPr>
            <p:cNvPr id="12" name="Straight Arrow Connector 11"/>
            <p:cNvCxnSpPr>
              <a:endCxn id="25" idx="2"/>
            </p:cNvCxnSpPr>
            <p:nvPr/>
          </p:nvCxnSpPr>
          <p:spPr>
            <a:xfrm flipV="1">
              <a:off x="4905011" y="5070391"/>
              <a:ext cx="1492244" cy="136241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H="1" flipV="1">
              <a:off x="2782751" y="5072842"/>
              <a:ext cx="1700300" cy="138647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grpSp>
        <p:nvGrpSpPr>
          <p:cNvPr id="29" name="Group 28"/>
          <p:cNvGrpSpPr/>
          <p:nvPr/>
        </p:nvGrpSpPr>
        <p:grpSpPr>
          <a:xfrm>
            <a:off x="4950678" y="1282023"/>
            <a:ext cx="4224717" cy="2632015"/>
            <a:chOff x="2394549" y="4072642"/>
            <a:chExt cx="4224717" cy="2632015"/>
          </a:xfrm>
        </p:grpSpPr>
        <p:grpSp>
          <p:nvGrpSpPr>
            <p:cNvPr id="30" name="Group 29"/>
            <p:cNvGrpSpPr/>
            <p:nvPr/>
          </p:nvGrpSpPr>
          <p:grpSpPr>
            <a:xfrm>
              <a:off x="2394549" y="4072642"/>
              <a:ext cx="4224717" cy="2108795"/>
              <a:chOff x="2394549" y="3681846"/>
              <a:chExt cx="4224717" cy="2108795"/>
            </a:xfrm>
          </p:grpSpPr>
          <p:grpSp>
            <p:nvGrpSpPr>
              <p:cNvPr id="38" name="Group 37"/>
              <p:cNvGrpSpPr/>
              <p:nvPr/>
            </p:nvGrpSpPr>
            <p:grpSpPr>
              <a:xfrm>
                <a:off x="2394549" y="3681846"/>
                <a:ext cx="4224717" cy="2108795"/>
                <a:chOff x="2394549" y="3681846"/>
                <a:chExt cx="4224717" cy="2108795"/>
              </a:xfrm>
            </p:grpSpPr>
            <p:grpSp>
              <p:nvGrpSpPr>
                <p:cNvPr id="41" name="Group 40"/>
                <p:cNvGrpSpPr/>
                <p:nvPr/>
              </p:nvGrpSpPr>
              <p:grpSpPr>
                <a:xfrm>
                  <a:off x="2394549" y="3681846"/>
                  <a:ext cx="4224717" cy="2108795"/>
                  <a:chOff x="2394549" y="4117236"/>
                  <a:chExt cx="4224717" cy="2108795"/>
                </a:xfrm>
              </p:grpSpPr>
              <p:grpSp>
                <p:nvGrpSpPr>
                  <p:cNvPr id="43" name="Group 42"/>
                  <p:cNvGrpSpPr/>
                  <p:nvPr/>
                </p:nvGrpSpPr>
                <p:grpSpPr>
                  <a:xfrm>
                    <a:off x="2394549" y="4117236"/>
                    <a:ext cx="4224717" cy="997749"/>
                    <a:chOff x="1096734" y="4521989"/>
                    <a:chExt cx="4224717" cy="997749"/>
                  </a:xfrm>
                </p:grpSpPr>
                <p:sp>
                  <p:nvSpPr>
                    <p:cNvPr id="47" name="TextBox 46"/>
                    <p:cNvSpPr txBox="1"/>
                    <p:nvPr/>
                  </p:nvSpPr>
                  <p:spPr>
                    <a:xfrm>
                      <a:off x="1096734" y="4982561"/>
                      <a:ext cx="444023" cy="523220"/>
                    </a:xfrm>
                    <a:prstGeom prst="rect">
                      <a:avLst/>
                    </a:prstGeom>
                    <a:noFill/>
                  </p:spPr>
                  <p:txBody>
                    <a:bodyPr wrap="square" rtlCol="0">
                      <a:spAutoFit/>
                    </a:bodyPr>
                    <a:lstStyle/>
                    <a:p>
                      <a:r>
                        <a:rPr lang="en-US" sz="2800" dirty="0"/>
                        <a:t>X</a:t>
                      </a:r>
                    </a:p>
                  </p:txBody>
                </p:sp>
                <p:sp>
                  <p:nvSpPr>
                    <p:cNvPr id="48" name="TextBox 47"/>
                    <p:cNvSpPr txBox="1"/>
                    <p:nvPr/>
                  </p:nvSpPr>
                  <p:spPr>
                    <a:xfrm>
                      <a:off x="2937686" y="4996518"/>
                      <a:ext cx="444023" cy="523220"/>
                    </a:xfrm>
                    <a:prstGeom prst="rect">
                      <a:avLst/>
                    </a:prstGeom>
                    <a:noFill/>
                  </p:spPr>
                  <p:txBody>
                    <a:bodyPr wrap="square" rtlCol="0">
                      <a:spAutoFit/>
                    </a:bodyPr>
                    <a:lstStyle/>
                    <a:p>
                      <a:r>
                        <a:rPr lang="en-US" sz="2800" dirty="0"/>
                        <a:t>M</a:t>
                      </a:r>
                    </a:p>
                  </p:txBody>
                </p:sp>
                <p:sp>
                  <p:nvSpPr>
                    <p:cNvPr id="49" name="TextBox 48"/>
                    <p:cNvSpPr txBox="1"/>
                    <p:nvPr/>
                  </p:nvSpPr>
                  <p:spPr>
                    <a:xfrm>
                      <a:off x="4877428" y="4996518"/>
                      <a:ext cx="444023" cy="523220"/>
                    </a:xfrm>
                    <a:prstGeom prst="rect">
                      <a:avLst/>
                    </a:prstGeom>
                    <a:noFill/>
                  </p:spPr>
                  <p:txBody>
                    <a:bodyPr wrap="square" rtlCol="0">
                      <a:spAutoFit/>
                    </a:bodyPr>
                    <a:lstStyle/>
                    <a:p>
                      <a:r>
                        <a:rPr lang="en-US" sz="2800" dirty="0"/>
                        <a:t>Y</a:t>
                      </a:r>
                    </a:p>
                  </p:txBody>
                </p:sp>
                <p:cxnSp>
                  <p:nvCxnSpPr>
                    <p:cNvPr id="50" name="Straight Arrow Connector 49"/>
                    <p:cNvCxnSpPr>
                      <a:stCxn id="47" idx="3"/>
                      <a:endCxn id="48" idx="1"/>
                    </p:cNvCxnSpPr>
                    <p:nvPr/>
                  </p:nvCxnSpPr>
                  <p:spPr>
                    <a:xfrm>
                      <a:off x="1540757" y="5244171"/>
                      <a:ext cx="1396929" cy="1395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a:off x="3424679" y="5267392"/>
                      <a:ext cx="1452749"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52" name="Freeform 51"/>
                    <p:cNvSpPr/>
                    <p:nvPr/>
                  </p:nvSpPr>
                  <p:spPr>
                    <a:xfrm>
                      <a:off x="1484936" y="4521989"/>
                      <a:ext cx="3413261" cy="544316"/>
                    </a:xfrm>
                    <a:custGeom>
                      <a:avLst/>
                      <a:gdLst>
                        <a:gd name="connsiteX0" fmla="*/ 0 w 3558520"/>
                        <a:gd name="connsiteY0" fmla="*/ 711794 h 711794"/>
                        <a:gd name="connsiteX1" fmla="*/ 1828102 w 3558520"/>
                        <a:gd name="connsiteY1" fmla="*/ 0 h 711794"/>
                        <a:gd name="connsiteX2" fmla="*/ 3558520 w 3558520"/>
                        <a:gd name="connsiteY2" fmla="*/ 711794 h 711794"/>
                        <a:gd name="connsiteX3" fmla="*/ 3558520 w 3558520"/>
                        <a:gd name="connsiteY3" fmla="*/ 711794 h 711794"/>
                      </a:gdLst>
                      <a:ahLst/>
                      <a:cxnLst>
                        <a:cxn ang="0">
                          <a:pos x="connsiteX0" y="connsiteY0"/>
                        </a:cxn>
                        <a:cxn ang="0">
                          <a:pos x="connsiteX1" y="connsiteY1"/>
                        </a:cxn>
                        <a:cxn ang="0">
                          <a:pos x="connsiteX2" y="connsiteY2"/>
                        </a:cxn>
                        <a:cxn ang="0">
                          <a:pos x="connsiteX3" y="connsiteY3"/>
                        </a:cxn>
                      </a:cxnLst>
                      <a:rect l="l" t="t" r="r" b="b"/>
                      <a:pathLst>
                        <a:path w="3558520" h="711794">
                          <a:moveTo>
                            <a:pt x="0" y="711794"/>
                          </a:moveTo>
                          <a:cubicBezTo>
                            <a:pt x="617507" y="355897"/>
                            <a:pt x="1235015" y="0"/>
                            <a:pt x="1828102" y="0"/>
                          </a:cubicBezTo>
                          <a:cubicBezTo>
                            <a:pt x="2421189" y="0"/>
                            <a:pt x="3558520" y="711794"/>
                            <a:pt x="3558520" y="711794"/>
                          </a:cubicBezTo>
                          <a:lnTo>
                            <a:pt x="3558520" y="711794"/>
                          </a:lnTo>
                        </a:path>
                      </a:pathLst>
                    </a:cu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44" name="TextBox 43"/>
                  <p:cNvSpPr txBox="1"/>
                  <p:nvPr/>
                </p:nvSpPr>
                <p:spPr>
                  <a:xfrm>
                    <a:off x="4562830" y="5702811"/>
                    <a:ext cx="486993" cy="523220"/>
                  </a:xfrm>
                  <a:prstGeom prst="rect">
                    <a:avLst/>
                  </a:prstGeom>
                  <a:noFill/>
                </p:spPr>
                <p:txBody>
                  <a:bodyPr wrap="square" rtlCol="0">
                    <a:spAutoFit/>
                  </a:bodyPr>
                  <a:lstStyle/>
                  <a:p>
                    <a:r>
                      <a:rPr lang="en-US" sz="2800" dirty="0">
                        <a:solidFill>
                          <a:srgbClr val="FF0000"/>
                        </a:solidFill>
                      </a:rPr>
                      <a:t>Z</a:t>
                    </a:r>
                    <a:r>
                      <a:rPr lang="en-US" sz="2800" baseline="-25000" dirty="0">
                        <a:solidFill>
                          <a:srgbClr val="FF0000"/>
                        </a:solidFill>
                      </a:rPr>
                      <a:t>4</a:t>
                    </a:r>
                  </a:p>
                </p:txBody>
              </p:sp>
              <p:cxnSp>
                <p:nvCxnSpPr>
                  <p:cNvPr id="45" name="Straight Arrow Connector 44"/>
                  <p:cNvCxnSpPr/>
                  <p:nvPr/>
                </p:nvCxnSpPr>
                <p:spPr>
                  <a:xfrm flipV="1">
                    <a:off x="5540127" y="4971334"/>
                    <a:ext cx="635116" cy="35263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flipH="1" flipV="1">
                    <a:off x="2782753" y="4971334"/>
                    <a:ext cx="1728208" cy="1018837"/>
                  </a:xfrm>
                  <a:prstGeom prst="straightConnector1">
                    <a:avLst/>
                  </a:prstGeom>
                  <a:ln>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cxnSp>
            </p:grpSp>
            <p:cxnSp>
              <p:nvCxnSpPr>
                <p:cNvPr id="42" name="Straight Arrow Connector 41"/>
                <p:cNvCxnSpPr>
                  <a:stCxn id="44" idx="3"/>
                </p:cNvCxnSpPr>
                <p:nvPr/>
              </p:nvCxnSpPr>
              <p:spPr>
                <a:xfrm flipV="1">
                  <a:off x="5049823" y="4640922"/>
                  <a:ext cx="1174099" cy="888109"/>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39" name="TextBox 38"/>
              <p:cNvSpPr txBox="1"/>
              <p:nvPr/>
            </p:nvSpPr>
            <p:spPr>
              <a:xfrm>
                <a:off x="5155425" y="4626964"/>
                <a:ext cx="486993" cy="523220"/>
              </a:xfrm>
              <a:prstGeom prst="rect">
                <a:avLst/>
              </a:prstGeom>
              <a:noFill/>
            </p:spPr>
            <p:txBody>
              <a:bodyPr wrap="square" rtlCol="0">
                <a:spAutoFit/>
              </a:bodyPr>
              <a:lstStyle/>
              <a:p>
                <a:r>
                  <a:rPr lang="en-US" sz="2800" dirty="0"/>
                  <a:t>Z</a:t>
                </a:r>
                <a:r>
                  <a:rPr lang="en-US" sz="2800" baseline="-25000" dirty="0"/>
                  <a:t>2</a:t>
                </a:r>
              </a:p>
            </p:txBody>
          </p:sp>
          <p:cxnSp>
            <p:nvCxnSpPr>
              <p:cNvPr id="40" name="Straight Arrow Connector 39"/>
              <p:cNvCxnSpPr>
                <a:stCxn id="39" idx="1"/>
              </p:cNvCxnSpPr>
              <p:nvPr/>
            </p:nvCxnSpPr>
            <p:spPr>
              <a:xfrm flipH="1" flipV="1">
                <a:off x="4679524" y="4626964"/>
                <a:ext cx="475901" cy="26161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31" name="TextBox 30"/>
            <p:cNvSpPr txBox="1"/>
            <p:nvPr/>
          </p:nvSpPr>
          <p:spPr>
            <a:xfrm>
              <a:off x="4023968" y="5176868"/>
              <a:ext cx="486993" cy="523220"/>
            </a:xfrm>
            <a:prstGeom prst="rect">
              <a:avLst/>
            </a:prstGeom>
            <a:noFill/>
          </p:spPr>
          <p:txBody>
            <a:bodyPr wrap="square" rtlCol="0">
              <a:spAutoFit/>
            </a:bodyPr>
            <a:lstStyle/>
            <a:p>
              <a:r>
                <a:rPr lang="en-US" sz="2800" dirty="0"/>
                <a:t>Z</a:t>
              </a:r>
              <a:r>
                <a:rPr lang="en-US" sz="2800" baseline="-25000" dirty="0"/>
                <a:t>3</a:t>
              </a:r>
            </a:p>
          </p:txBody>
        </p:sp>
        <p:cxnSp>
          <p:nvCxnSpPr>
            <p:cNvPr id="32" name="Straight Arrow Connector 31"/>
            <p:cNvCxnSpPr/>
            <p:nvPr/>
          </p:nvCxnSpPr>
          <p:spPr>
            <a:xfrm flipH="1" flipV="1">
              <a:off x="2972411" y="4926739"/>
              <a:ext cx="1051558" cy="51173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endCxn id="48" idx="2"/>
            </p:cNvCxnSpPr>
            <p:nvPr/>
          </p:nvCxnSpPr>
          <p:spPr>
            <a:xfrm flipV="1">
              <a:off x="4353953" y="5070391"/>
              <a:ext cx="103560" cy="339785"/>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flipH="1" flipV="1">
              <a:off x="4609913" y="5072842"/>
              <a:ext cx="69612" cy="627246"/>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4539527" y="6181437"/>
              <a:ext cx="486993" cy="523220"/>
            </a:xfrm>
            <a:prstGeom prst="rect">
              <a:avLst/>
            </a:prstGeom>
            <a:noFill/>
          </p:spPr>
          <p:txBody>
            <a:bodyPr wrap="square" rtlCol="0">
              <a:spAutoFit/>
            </a:bodyPr>
            <a:lstStyle/>
            <a:p>
              <a:r>
                <a:rPr lang="en-US" sz="2800" dirty="0"/>
                <a:t>Z</a:t>
              </a:r>
              <a:r>
                <a:rPr lang="en-US" sz="2800" baseline="-25000" dirty="0"/>
                <a:t>1</a:t>
              </a:r>
            </a:p>
          </p:txBody>
        </p:sp>
        <p:cxnSp>
          <p:nvCxnSpPr>
            <p:cNvPr id="36" name="Straight Arrow Connector 35"/>
            <p:cNvCxnSpPr>
              <a:endCxn id="49" idx="2"/>
            </p:cNvCxnSpPr>
            <p:nvPr/>
          </p:nvCxnSpPr>
          <p:spPr>
            <a:xfrm flipV="1">
              <a:off x="4905011" y="5070391"/>
              <a:ext cx="1492244" cy="136241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flipH="1" flipV="1">
              <a:off x="2782751" y="5072842"/>
              <a:ext cx="1700300" cy="138647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53" name="TextBox 52"/>
          <p:cNvSpPr txBox="1"/>
          <p:nvPr/>
        </p:nvSpPr>
        <p:spPr>
          <a:xfrm>
            <a:off x="725659" y="5322052"/>
            <a:ext cx="3767844" cy="1384995"/>
          </a:xfrm>
          <a:prstGeom prst="rect">
            <a:avLst/>
          </a:prstGeom>
          <a:noFill/>
        </p:spPr>
        <p:txBody>
          <a:bodyPr wrap="square" rtlCol="0">
            <a:spAutoFit/>
          </a:bodyPr>
          <a:lstStyle/>
          <a:p>
            <a:r>
              <a:rPr lang="en-US" sz="2800" dirty="0"/>
              <a:t>M=Z in our notation.</a:t>
            </a:r>
          </a:p>
          <a:p>
            <a:r>
              <a:rPr lang="en-US" sz="2800" dirty="0"/>
              <a:t>W</a:t>
            </a:r>
            <a:r>
              <a:rPr lang="en-US" sz="2800" baseline="-25000" dirty="0"/>
              <a:t>0</a:t>
            </a:r>
            <a:r>
              <a:rPr lang="en-US" sz="2800" dirty="0"/>
              <a:t>=Z</a:t>
            </a:r>
            <a:r>
              <a:rPr lang="en-US" sz="2800" baseline="-25000" dirty="0"/>
              <a:t>2</a:t>
            </a:r>
            <a:r>
              <a:rPr lang="en-US" sz="2800" dirty="0"/>
              <a:t>,Z</a:t>
            </a:r>
            <a:r>
              <a:rPr lang="en-US" sz="2800" baseline="-25000" dirty="0"/>
              <a:t>4</a:t>
            </a:r>
            <a:r>
              <a:rPr lang="en-US" sz="2800" dirty="0"/>
              <a:t>;W</a:t>
            </a:r>
            <a:r>
              <a:rPr lang="en-US" sz="2800" baseline="-25000" dirty="0"/>
              <a:t>1</a:t>
            </a:r>
            <a:r>
              <a:rPr lang="en-US" sz="2800" dirty="0"/>
              <a:t>=Z</a:t>
            </a:r>
            <a:r>
              <a:rPr lang="en-US" sz="2800" baseline="-25000" dirty="0"/>
              <a:t>1</a:t>
            </a:r>
            <a:r>
              <a:rPr lang="en-US" sz="2800" dirty="0"/>
              <a:t>  </a:t>
            </a:r>
          </a:p>
          <a:p>
            <a:r>
              <a:rPr lang="en-US" sz="2800" dirty="0"/>
              <a:t>Criteria (iii): W</a:t>
            </a:r>
            <a:r>
              <a:rPr lang="en-US" sz="2800" baseline="-25000" dirty="0"/>
              <a:t>2</a:t>
            </a:r>
            <a:r>
              <a:rPr lang="en-US" sz="2800" dirty="0"/>
              <a:t>={}</a:t>
            </a:r>
            <a:endParaRPr lang="en-US" sz="2800" baseline="-25000" dirty="0"/>
          </a:p>
        </p:txBody>
      </p:sp>
    </p:spTree>
    <p:extLst>
      <p:ext uri="{BB962C8B-B14F-4D97-AF65-F5344CB8AC3E}">
        <p14:creationId xmlns:p14="http://schemas.microsoft.com/office/powerpoint/2010/main" val="6450109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DAGs and do-Calculus</a:t>
            </a:r>
          </a:p>
        </p:txBody>
      </p:sp>
      <p:pic>
        <p:nvPicPr>
          <p:cNvPr id="4" name="Content Placeholder 3" descr="Screenshot 2017-07-20 18.27.27.png"/>
          <p:cNvPicPr>
            <a:picLocks noGrp="1" noChangeAspect="1"/>
          </p:cNvPicPr>
          <p:nvPr>
            <p:ph idx="1"/>
          </p:nvPr>
        </p:nvPicPr>
        <p:blipFill>
          <a:blip r:embed="rId2">
            <a:extLst>
              <a:ext uri="{28A0092B-C50C-407E-A947-70E740481C1C}">
                <a14:useLocalDpi xmlns:a14="http://schemas.microsoft.com/office/drawing/2010/main" val="0"/>
              </a:ext>
            </a:extLst>
          </a:blip>
          <a:srcRect l="-23003" r="-23003"/>
          <a:stretch>
            <a:fillRect/>
          </a:stretch>
        </p:blipFill>
        <p:spPr>
          <a:xfrm>
            <a:off x="-1276179" y="1128496"/>
            <a:ext cx="7591866" cy="4175234"/>
          </a:xfrm>
        </p:spPr>
      </p:pic>
      <p:grpSp>
        <p:nvGrpSpPr>
          <p:cNvPr id="5" name="Group 4"/>
          <p:cNvGrpSpPr/>
          <p:nvPr/>
        </p:nvGrpSpPr>
        <p:grpSpPr>
          <a:xfrm>
            <a:off x="5030592" y="4507676"/>
            <a:ext cx="4224717" cy="2171443"/>
            <a:chOff x="2394549" y="4533214"/>
            <a:chExt cx="4224717" cy="2171443"/>
          </a:xfrm>
        </p:grpSpPr>
        <p:grpSp>
          <p:nvGrpSpPr>
            <p:cNvPr id="6" name="Group 5"/>
            <p:cNvGrpSpPr/>
            <p:nvPr/>
          </p:nvGrpSpPr>
          <p:grpSpPr>
            <a:xfrm>
              <a:off x="2394549" y="4533214"/>
              <a:ext cx="4224717" cy="1648223"/>
              <a:chOff x="2394549" y="4142418"/>
              <a:chExt cx="4224717" cy="1648223"/>
            </a:xfrm>
          </p:grpSpPr>
          <p:grpSp>
            <p:nvGrpSpPr>
              <p:cNvPr id="14" name="Group 13"/>
              <p:cNvGrpSpPr/>
              <p:nvPr/>
            </p:nvGrpSpPr>
            <p:grpSpPr>
              <a:xfrm>
                <a:off x="2394549" y="4142418"/>
                <a:ext cx="4224717" cy="1648223"/>
                <a:chOff x="2394549" y="4142418"/>
                <a:chExt cx="4224717" cy="1648223"/>
              </a:xfrm>
            </p:grpSpPr>
            <p:grpSp>
              <p:nvGrpSpPr>
                <p:cNvPr id="17" name="Group 16"/>
                <p:cNvGrpSpPr/>
                <p:nvPr/>
              </p:nvGrpSpPr>
              <p:grpSpPr>
                <a:xfrm>
                  <a:off x="2394549" y="4142418"/>
                  <a:ext cx="4224717" cy="1648223"/>
                  <a:chOff x="2394549" y="4577808"/>
                  <a:chExt cx="4224717" cy="1648223"/>
                </a:xfrm>
              </p:grpSpPr>
              <p:grpSp>
                <p:nvGrpSpPr>
                  <p:cNvPr id="19" name="Group 18"/>
                  <p:cNvGrpSpPr/>
                  <p:nvPr/>
                </p:nvGrpSpPr>
                <p:grpSpPr>
                  <a:xfrm>
                    <a:off x="2394549" y="4577808"/>
                    <a:ext cx="4224717" cy="537177"/>
                    <a:chOff x="1096734" y="4982561"/>
                    <a:chExt cx="4224717" cy="537177"/>
                  </a:xfrm>
                </p:grpSpPr>
                <p:sp>
                  <p:nvSpPr>
                    <p:cNvPr id="23" name="TextBox 22"/>
                    <p:cNvSpPr txBox="1"/>
                    <p:nvPr/>
                  </p:nvSpPr>
                  <p:spPr>
                    <a:xfrm>
                      <a:off x="1096734" y="4982561"/>
                      <a:ext cx="444023" cy="523220"/>
                    </a:xfrm>
                    <a:prstGeom prst="rect">
                      <a:avLst/>
                    </a:prstGeom>
                    <a:noFill/>
                  </p:spPr>
                  <p:txBody>
                    <a:bodyPr wrap="square" rtlCol="0">
                      <a:spAutoFit/>
                    </a:bodyPr>
                    <a:lstStyle/>
                    <a:p>
                      <a:r>
                        <a:rPr lang="en-US" sz="2800" dirty="0"/>
                        <a:t>X</a:t>
                      </a:r>
                    </a:p>
                  </p:txBody>
                </p:sp>
                <p:sp>
                  <p:nvSpPr>
                    <p:cNvPr id="24" name="TextBox 23"/>
                    <p:cNvSpPr txBox="1"/>
                    <p:nvPr/>
                  </p:nvSpPr>
                  <p:spPr>
                    <a:xfrm>
                      <a:off x="2937686" y="4996518"/>
                      <a:ext cx="444023" cy="523220"/>
                    </a:xfrm>
                    <a:prstGeom prst="rect">
                      <a:avLst/>
                    </a:prstGeom>
                    <a:noFill/>
                  </p:spPr>
                  <p:txBody>
                    <a:bodyPr wrap="square" rtlCol="0">
                      <a:spAutoFit/>
                    </a:bodyPr>
                    <a:lstStyle/>
                    <a:p>
                      <a:r>
                        <a:rPr lang="en-US" sz="2800" dirty="0"/>
                        <a:t>M</a:t>
                      </a:r>
                    </a:p>
                  </p:txBody>
                </p:sp>
                <p:sp>
                  <p:nvSpPr>
                    <p:cNvPr id="25" name="TextBox 24"/>
                    <p:cNvSpPr txBox="1"/>
                    <p:nvPr/>
                  </p:nvSpPr>
                  <p:spPr>
                    <a:xfrm>
                      <a:off x="4877428" y="4996518"/>
                      <a:ext cx="444023" cy="523220"/>
                    </a:xfrm>
                    <a:prstGeom prst="rect">
                      <a:avLst/>
                    </a:prstGeom>
                    <a:noFill/>
                  </p:spPr>
                  <p:txBody>
                    <a:bodyPr wrap="square" rtlCol="0">
                      <a:spAutoFit/>
                    </a:bodyPr>
                    <a:lstStyle/>
                    <a:p>
                      <a:r>
                        <a:rPr lang="en-US" sz="2800" dirty="0"/>
                        <a:t>Y</a:t>
                      </a:r>
                    </a:p>
                  </p:txBody>
                </p:sp>
                <p:cxnSp>
                  <p:nvCxnSpPr>
                    <p:cNvPr id="27" name="Straight Arrow Connector 26"/>
                    <p:cNvCxnSpPr/>
                    <p:nvPr/>
                  </p:nvCxnSpPr>
                  <p:spPr>
                    <a:xfrm>
                      <a:off x="3424679" y="5267392"/>
                      <a:ext cx="1452749"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20" name="TextBox 19"/>
                  <p:cNvSpPr txBox="1"/>
                  <p:nvPr/>
                </p:nvSpPr>
                <p:spPr>
                  <a:xfrm>
                    <a:off x="4562830" y="5702811"/>
                    <a:ext cx="486993" cy="523220"/>
                  </a:xfrm>
                  <a:prstGeom prst="rect">
                    <a:avLst/>
                  </a:prstGeom>
                  <a:noFill/>
                </p:spPr>
                <p:txBody>
                  <a:bodyPr wrap="square" rtlCol="0">
                    <a:spAutoFit/>
                  </a:bodyPr>
                  <a:lstStyle/>
                  <a:p>
                    <a:r>
                      <a:rPr lang="en-US" sz="2800" dirty="0">
                        <a:solidFill>
                          <a:srgbClr val="FF0000"/>
                        </a:solidFill>
                      </a:rPr>
                      <a:t>Z</a:t>
                    </a:r>
                    <a:r>
                      <a:rPr lang="en-US" sz="2800" baseline="-25000" dirty="0">
                        <a:solidFill>
                          <a:srgbClr val="FF0000"/>
                        </a:solidFill>
                      </a:rPr>
                      <a:t>4</a:t>
                    </a:r>
                  </a:p>
                </p:txBody>
              </p:sp>
              <p:cxnSp>
                <p:nvCxnSpPr>
                  <p:cNvPr id="21" name="Straight Arrow Connector 20"/>
                  <p:cNvCxnSpPr/>
                  <p:nvPr/>
                </p:nvCxnSpPr>
                <p:spPr>
                  <a:xfrm flipV="1">
                    <a:off x="5540127" y="4971334"/>
                    <a:ext cx="635116" cy="35263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cxnSp>
              <p:nvCxnSpPr>
                <p:cNvPr id="18" name="Straight Arrow Connector 17"/>
                <p:cNvCxnSpPr>
                  <a:stCxn id="20" idx="3"/>
                </p:cNvCxnSpPr>
                <p:nvPr/>
              </p:nvCxnSpPr>
              <p:spPr>
                <a:xfrm flipV="1">
                  <a:off x="5049823" y="4640922"/>
                  <a:ext cx="1174099" cy="888109"/>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15" name="TextBox 14"/>
              <p:cNvSpPr txBox="1"/>
              <p:nvPr/>
            </p:nvSpPr>
            <p:spPr>
              <a:xfrm>
                <a:off x="5155425" y="4626964"/>
                <a:ext cx="486993" cy="523220"/>
              </a:xfrm>
              <a:prstGeom prst="rect">
                <a:avLst/>
              </a:prstGeom>
              <a:noFill/>
            </p:spPr>
            <p:txBody>
              <a:bodyPr wrap="square" rtlCol="0">
                <a:spAutoFit/>
              </a:bodyPr>
              <a:lstStyle/>
              <a:p>
                <a:r>
                  <a:rPr lang="en-US" sz="2800" dirty="0"/>
                  <a:t>Z</a:t>
                </a:r>
                <a:r>
                  <a:rPr lang="en-US" sz="2800" baseline="-25000" dirty="0"/>
                  <a:t>2</a:t>
                </a:r>
              </a:p>
            </p:txBody>
          </p:sp>
          <p:cxnSp>
            <p:nvCxnSpPr>
              <p:cNvPr id="16" name="Straight Arrow Connector 15"/>
              <p:cNvCxnSpPr>
                <a:stCxn id="15" idx="1"/>
              </p:cNvCxnSpPr>
              <p:nvPr/>
            </p:nvCxnSpPr>
            <p:spPr>
              <a:xfrm flipH="1" flipV="1">
                <a:off x="4679524" y="4626964"/>
                <a:ext cx="475901" cy="26161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7" name="TextBox 6"/>
            <p:cNvSpPr txBox="1"/>
            <p:nvPr/>
          </p:nvSpPr>
          <p:spPr>
            <a:xfrm>
              <a:off x="4023968" y="5176868"/>
              <a:ext cx="486993" cy="523220"/>
            </a:xfrm>
            <a:prstGeom prst="rect">
              <a:avLst/>
            </a:prstGeom>
            <a:noFill/>
          </p:spPr>
          <p:txBody>
            <a:bodyPr wrap="square" rtlCol="0">
              <a:spAutoFit/>
            </a:bodyPr>
            <a:lstStyle/>
            <a:p>
              <a:r>
                <a:rPr lang="en-US" sz="2800" dirty="0"/>
                <a:t>Z</a:t>
              </a:r>
              <a:r>
                <a:rPr lang="en-US" sz="2800" baseline="-25000" dirty="0"/>
                <a:t>3</a:t>
              </a:r>
            </a:p>
          </p:txBody>
        </p:sp>
        <p:cxnSp>
          <p:nvCxnSpPr>
            <p:cNvPr id="8" name="Straight Arrow Connector 7"/>
            <p:cNvCxnSpPr/>
            <p:nvPr/>
          </p:nvCxnSpPr>
          <p:spPr>
            <a:xfrm flipH="1" flipV="1">
              <a:off x="2972411" y="4926739"/>
              <a:ext cx="1051558" cy="51173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endCxn id="24" idx="2"/>
            </p:cNvCxnSpPr>
            <p:nvPr/>
          </p:nvCxnSpPr>
          <p:spPr>
            <a:xfrm flipV="1">
              <a:off x="4353953" y="5070391"/>
              <a:ext cx="103560" cy="339785"/>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H="1" flipV="1">
              <a:off x="4609913" y="5072842"/>
              <a:ext cx="69612" cy="627246"/>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4539527" y="6181437"/>
              <a:ext cx="486993" cy="523220"/>
            </a:xfrm>
            <a:prstGeom prst="rect">
              <a:avLst/>
            </a:prstGeom>
            <a:noFill/>
          </p:spPr>
          <p:txBody>
            <a:bodyPr wrap="square" rtlCol="0">
              <a:spAutoFit/>
            </a:bodyPr>
            <a:lstStyle/>
            <a:p>
              <a:r>
                <a:rPr lang="en-US" sz="2800" dirty="0"/>
                <a:t>Z</a:t>
              </a:r>
              <a:r>
                <a:rPr lang="en-US" sz="2800" baseline="-25000" dirty="0"/>
                <a:t>1</a:t>
              </a:r>
            </a:p>
          </p:txBody>
        </p:sp>
        <p:cxnSp>
          <p:nvCxnSpPr>
            <p:cNvPr id="12" name="Straight Arrow Connector 11"/>
            <p:cNvCxnSpPr>
              <a:endCxn id="25" idx="2"/>
            </p:cNvCxnSpPr>
            <p:nvPr/>
          </p:nvCxnSpPr>
          <p:spPr>
            <a:xfrm flipV="1">
              <a:off x="4905011" y="5070391"/>
              <a:ext cx="1492244" cy="136241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H="1" flipV="1">
              <a:off x="2782751" y="5072842"/>
              <a:ext cx="1700300" cy="138647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grpSp>
        <p:nvGrpSpPr>
          <p:cNvPr id="29" name="Group 28"/>
          <p:cNvGrpSpPr/>
          <p:nvPr/>
        </p:nvGrpSpPr>
        <p:grpSpPr>
          <a:xfrm>
            <a:off x="4950678" y="1282023"/>
            <a:ext cx="4224717" cy="2632015"/>
            <a:chOff x="2394549" y="4072642"/>
            <a:chExt cx="4224717" cy="2632015"/>
          </a:xfrm>
        </p:grpSpPr>
        <p:grpSp>
          <p:nvGrpSpPr>
            <p:cNvPr id="30" name="Group 29"/>
            <p:cNvGrpSpPr/>
            <p:nvPr/>
          </p:nvGrpSpPr>
          <p:grpSpPr>
            <a:xfrm>
              <a:off x="2394549" y="4072642"/>
              <a:ext cx="4224717" cy="2108795"/>
              <a:chOff x="2394549" y="3681846"/>
              <a:chExt cx="4224717" cy="2108795"/>
            </a:xfrm>
          </p:grpSpPr>
          <p:grpSp>
            <p:nvGrpSpPr>
              <p:cNvPr id="38" name="Group 37"/>
              <p:cNvGrpSpPr/>
              <p:nvPr/>
            </p:nvGrpSpPr>
            <p:grpSpPr>
              <a:xfrm>
                <a:off x="2394549" y="3681846"/>
                <a:ext cx="4224717" cy="2108795"/>
                <a:chOff x="2394549" y="3681846"/>
                <a:chExt cx="4224717" cy="2108795"/>
              </a:xfrm>
            </p:grpSpPr>
            <p:grpSp>
              <p:nvGrpSpPr>
                <p:cNvPr id="41" name="Group 40"/>
                <p:cNvGrpSpPr/>
                <p:nvPr/>
              </p:nvGrpSpPr>
              <p:grpSpPr>
                <a:xfrm>
                  <a:off x="2394549" y="3681846"/>
                  <a:ext cx="4224717" cy="2108795"/>
                  <a:chOff x="2394549" y="4117236"/>
                  <a:chExt cx="4224717" cy="2108795"/>
                </a:xfrm>
              </p:grpSpPr>
              <p:grpSp>
                <p:nvGrpSpPr>
                  <p:cNvPr id="43" name="Group 42"/>
                  <p:cNvGrpSpPr/>
                  <p:nvPr/>
                </p:nvGrpSpPr>
                <p:grpSpPr>
                  <a:xfrm>
                    <a:off x="2394549" y="4117236"/>
                    <a:ext cx="4224717" cy="997749"/>
                    <a:chOff x="1096734" y="4521989"/>
                    <a:chExt cx="4224717" cy="997749"/>
                  </a:xfrm>
                </p:grpSpPr>
                <p:sp>
                  <p:nvSpPr>
                    <p:cNvPr id="47" name="TextBox 46"/>
                    <p:cNvSpPr txBox="1"/>
                    <p:nvPr/>
                  </p:nvSpPr>
                  <p:spPr>
                    <a:xfrm>
                      <a:off x="1096734" y="4982561"/>
                      <a:ext cx="444023" cy="523220"/>
                    </a:xfrm>
                    <a:prstGeom prst="rect">
                      <a:avLst/>
                    </a:prstGeom>
                    <a:noFill/>
                  </p:spPr>
                  <p:txBody>
                    <a:bodyPr wrap="square" rtlCol="0">
                      <a:spAutoFit/>
                    </a:bodyPr>
                    <a:lstStyle/>
                    <a:p>
                      <a:r>
                        <a:rPr lang="en-US" sz="2800" dirty="0"/>
                        <a:t>X</a:t>
                      </a:r>
                    </a:p>
                  </p:txBody>
                </p:sp>
                <p:sp>
                  <p:nvSpPr>
                    <p:cNvPr id="48" name="TextBox 47"/>
                    <p:cNvSpPr txBox="1"/>
                    <p:nvPr/>
                  </p:nvSpPr>
                  <p:spPr>
                    <a:xfrm>
                      <a:off x="2937686" y="4996518"/>
                      <a:ext cx="444023" cy="523220"/>
                    </a:xfrm>
                    <a:prstGeom prst="rect">
                      <a:avLst/>
                    </a:prstGeom>
                    <a:noFill/>
                  </p:spPr>
                  <p:txBody>
                    <a:bodyPr wrap="square" rtlCol="0">
                      <a:spAutoFit/>
                    </a:bodyPr>
                    <a:lstStyle/>
                    <a:p>
                      <a:r>
                        <a:rPr lang="en-US" sz="2800" dirty="0"/>
                        <a:t>M</a:t>
                      </a:r>
                    </a:p>
                  </p:txBody>
                </p:sp>
                <p:sp>
                  <p:nvSpPr>
                    <p:cNvPr id="49" name="TextBox 48"/>
                    <p:cNvSpPr txBox="1"/>
                    <p:nvPr/>
                  </p:nvSpPr>
                  <p:spPr>
                    <a:xfrm>
                      <a:off x="4877428" y="4996518"/>
                      <a:ext cx="444023" cy="523220"/>
                    </a:xfrm>
                    <a:prstGeom prst="rect">
                      <a:avLst/>
                    </a:prstGeom>
                    <a:noFill/>
                  </p:spPr>
                  <p:txBody>
                    <a:bodyPr wrap="square" rtlCol="0">
                      <a:spAutoFit/>
                    </a:bodyPr>
                    <a:lstStyle/>
                    <a:p>
                      <a:r>
                        <a:rPr lang="en-US" sz="2800" dirty="0"/>
                        <a:t>Y</a:t>
                      </a:r>
                    </a:p>
                  </p:txBody>
                </p:sp>
                <p:cxnSp>
                  <p:nvCxnSpPr>
                    <p:cNvPr id="50" name="Straight Arrow Connector 49"/>
                    <p:cNvCxnSpPr>
                      <a:stCxn id="47" idx="3"/>
                      <a:endCxn id="48" idx="1"/>
                    </p:cNvCxnSpPr>
                    <p:nvPr/>
                  </p:nvCxnSpPr>
                  <p:spPr>
                    <a:xfrm>
                      <a:off x="1540757" y="5244171"/>
                      <a:ext cx="1396929" cy="1395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a:off x="3424679" y="5267392"/>
                      <a:ext cx="1452749"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52" name="Freeform 51"/>
                    <p:cNvSpPr/>
                    <p:nvPr/>
                  </p:nvSpPr>
                  <p:spPr>
                    <a:xfrm>
                      <a:off x="1484936" y="4521989"/>
                      <a:ext cx="3413261" cy="544316"/>
                    </a:xfrm>
                    <a:custGeom>
                      <a:avLst/>
                      <a:gdLst>
                        <a:gd name="connsiteX0" fmla="*/ 0 w 3558520"/>
                        <a:gd name="connsiteY0" fmla="*/ 711794 h 711794"/>
                        <a:gd name="connsiteX1" fmla="*/ 1828102 w 3558520"/>
                        <a:gd name="connsiteY1" fmla="*/ 0 h 711794"/>
                        <a:gd name="connsiteX2" fmla="*/ 3558520 w 3558520"/>
                        <a:gd name="connsiteY2" fmla="*/ 711794 h 711794"/>
                        <a:gd name="connsiteX3" fmla="*/ 3558520 w 3558520"/>
                        <a:gd name="connsiteY3" fmla="*/ 711794 h 711794"/>
                      </a:gdLst>
                      <a:ahLst/>
                      <a:cxnLst>
                        <a:cxn ang="0">
                          <a:pos x="connsiteX0" y="connsiteY0"/>
                        </a:cxn>
                        <a:cxn ang="0">
                          <a:pos x="connsiteX1" y="connsiteY1"/>
                        </a:cxn>
                        <a:cxn ang="0">
                          <a:pos x="connsiteX2" y="connsiteY2"/>
                        </a:cxn>
                        <a:cxn ang="0">
                          <a:pos x="connsiteX3" y="connsiteY3"/>
                        </a:cxn>
                      </a:cxnLst>
                      <a:rect l="l" t="t" r="r" b="b"/>
                      <a:pathLst>
                        <a:path w="3558520" h="711794">
                          <a:moveTo>
                            <a:pt x="0" y="711794"/>
                          </a:moveTo>
                          <a:cubicBezTo>
                            <a:pt x="617507" y="355897"/>
                            <a:pt x="1235015" y="0"/>
                            <a:pt x="1828102" y="0"/>
                          </a:cubicBezTo>
                          <a:cubicBezTo>
                            <a:pt x="2421189" y="0"/>
                            <a:pt x="3558520" y="711794"/>
                            <a:pt x="3558520" y="711794"/>
                          </a:cubicBezTo>
                          <a:lnTo>
                            <a:pt x="3558520" y="711794"/>
                          </a:lnTo>
                        </a:path>
                      </a:pathLst>
                    </a:cu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44" name="TextBox 43"/>
                  <p:cNvSpPr txBox="1"/>
                  <p:nvPr/>
                </p:nvSpPr>
                <p:spPr>
                  <a:xfrm>
                    <a:off x="4562830" y="5702811"/>
                    <a:ext cx="486993" cy="523220"/>
                  </a:xfrm>
                  <a:prstGeom prst="rect">
                    <a:avLst/>
                  </a:prstGeom>
                  <a:noFill/>
                </p:spPr>
                <p:txBody>
                  <a:bodyPr wrap="square" rtlCol="0">
                    <a:spAutoFit/>
                  </a:bodyPr>
                  <a:lstStyle/>
                  <a:p>
                    <a:r>
                      <a:rPr lang="en-US" sz="2800" dirty="0">
                        <a:solidFill>
                          <a:srgbClr val="FF0000"/>
                        </a:solidFill>
                      </a:rPr>
                      <a:t>Z</a:t>
                    </a:r>
                    <a:r>
                      <a:rPr lang="en-US" sz="2800" baseline="-25000" dirty="0">
                        <a:solidFill>
                          <a:srgbClr val="FF0000"/>
                        </a:solidFill>
                      </a:rPr>
                      <a:t>4</a:t>
                    </a:r>
                  </a:p>
                </p:txBody>
              </p:sp>
              <p:cxnSp>
                <p:nvCxnSpPr>
                  <p:cNvPr id="45" name="Straight Arrow Connector 44"/>
                  <p:cNvCxnSpPr/>
                  <p:nvPr/>
                </p:nvCxnSpPr>
                <p:spPr>
                  <a:xfrm flipV="1">
                    <a:off x="5540127" y="4971334"/>
                    <a:ext cx="635116" cy="35263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flipH="1" flipV="1">
                    <a:off x="2782753" y="4971334"/>
                    <a:ext cx="1728208" cy="1018837"/>
                  </a:xfrm>
                  <a:prstGeom prst="straightConnector1">
                    <a:avLst/>
                  </a:prstGeom>
                  <a:ln>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cxnSp>
            </p:grpSp>
            <p:cxnSp>
              <p:nvCxnSpPr>
                <p:cNvPr id="42" name="Straight Arrow Connector 41"/>
                <p:cNvCxnSpPr>
                  <a:stCxn id="44" idx="3"/>
                </p:cNvCxnSpPr>
                <p:nvPr/>
              </p:nvCxnSpPr>
              <p:spPr>
                <a:xfrm flipV="1">
                  <a:off x="5049823" y="4640922"/>
                  <a:ext cx="1174099" cy="888109"/>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39" name="TextBox 38"/>
              <p:cNvSpPr txBox="1"/>
              <p:nvPr/>
            </p:nvSpPr>
            <p:spPr>
              <a:xfrm>
                <a:off x="5155425" y="4626964"/>
                <a:ext cx="486993" cy="523220"/>
              </a:xfrm>
              <a:prstGeom prst="rect">
                <a:avLst/>
              </a:prstGeom>
              <a:noFill/>
            </p:spPr>
            <p:txBody>
              <a:bodyPr wrap="square" rtlCol="0">
                <a:spAutoFit/>
              </a:bodyPr>
              <a:lstStyle/>
              <a:p>
                <a:r>
                  <a:rPr lang="en-US" sz="2800" dirty="0"/>
                  <a:t>Z</a:t>
                </a:r>
                <a:r>
                  <a:rPr lang="en-US" sz="2800" baseline="-25000" dirty="0"/>
                  <a:t>2</a:t>
                </a:r>
              </a:p>
            </p:txBody>
          </p:sp>
          <p:cxnSp>
            <p:nvCxnSpPr>
              <p:cNvPr id="40" name="Straight Arrow Connector 39"/>
              <p:cNvCxnSpPr>
                <a:stCxn id="39" idx="1"/>
              </p:cNvCxnSpPr>
              <p:nvPr/>
            </p:nvCxnSpPr>
            <p:spPr>
              <a:xfrm flipH="1" flipV="1">
                <a:off x="4679524" y="4626964"/>
                <a:ext cx="475901" cy="26161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31" name="TextBox 30"/>
            <p:cNvSpPr txBox="1"/>
            <p:nvPr/>
          </p:nvSpPr>
          <p:spPr>
            <a:xfrm>
              <a:off x="4023968" y="5176868"/>
              <a:ext cx="486993" cy="523220"/>
            </a:xfrm>
            <a:prstGeom prst="rect">
              <a:avLst/>
            </a:prstGeom>
            <a:noFill/>
          </p:spPr>
          <p:txBody>
            <a:bodyPr wrap="square" rtlCol="0">
              <a:spAutoFit/>
            </a:bodyPr>
            <a:lstStyle/>
            <a:p>
              <a:r>
                <a:rPr lang="en-US" sz="2800" dirty="0"/>
                <a:t>Z</a:t>
              </a:r>
              <a:r>
                <a:rPr lang="en-US" sz="2800" baseline="-25000" dirty="0"/>
                <a:t>3</a:t>
              </a:r>
            </a:p>
          </p:txBody>
        </p:sp>
        <p:cxnSp>
          <p:nvCxnSpPr>
            <p:cNvPr id="32" name="Straight Arrow Connector 31"/>
            <p:cNvCxnSpPr/>
            <p:nvPr/>
          </p:nvCxnSpPr>
          <p:spPr>
            <a:xfrm flipH="1" flipV="1">
              <a:off x="2972411" y="4926739"/>
              <a:ext cx="1051558" cy="51173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endCxn id="48" idx="2"/>
            </p:cNvCxnSpPr>
            <p:nvPr/>
          </p:nvCxnSpPr>
          <p:spPr>
            <a:xfrm flipV="1">
              <a:off x="4353953" y="5070391"/>
              <a:ext cx="103560" cy="339785"/>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flipH="1" flipV="1">
              <a:off x="4609913" y="5072842"/>
              <a:ext cx="69612" cy="627246"/>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4539527" y="6181437"/>
              <a:ext cx="486993" cy="523220"/>
            </a:xfrm>
            <a:prstGeom prst="rect">
              <a:avLst/>
            </a:prstGeom>
            <a:noFill/>
          </p:spPr>
          <p:txBody>
            <a:bodyPr wrap="square" rtlCol="0">
              <a:spAutoFit/>
            </a:bodyPr>
            <a:lstStyle/>
            <a:p>
              <a:r>
                <a:rPr lang="en-US" sz="2800" dirty="0"/>
                <a:t>Z</a:t>
              </a:r>
              <a:r>
                <a:rPr lang="en-US" sz="2800" baseline="-25000" dirty="0"/>
                <a:t>1</a:t>
              </a:r>
            </a:p>
          </p:txBody>
        </p:sp>
        <p:cxnSp>
          <p:nvCxnSpPr>
            <p:cNvPr id="36" name="Straight Arrow Connector 35"/>
            <p:cNvCxnSpPr>
              <a:endCxn id="49" idx="2"/>
            </p:cNvCxnSpPr>
            <p:nvPr/>
          </p:nvCxnSpPr>
          <p:spPr>
            <a:xfrm flipV="1">
              <a:off x="4905011" y="5070391"/>
              <a:ext cx="1492244" cy="136241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flipH="1" flipV="1">
              <a:off x="2782751" y="5072842"/>
              <a:ext cx="1700300" cy="138647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53" name="TextBox 52"/>
          <p:cNvSpPr txBox="1"/>
          <p:nvPr/>
        </p:nvSpPr>
        <p:spPr>
          <a:xfrm>
            <a:off x="725659" y="5322052"/>
            <a:ext cx="3767844" cy="1384995"/>
          </a:xfrm>
          <a:prstGeom prst="rect">
            <a:avLst/>
          </a:prstGeom>
          <a:noFill/>
        </p:spPr>
        <p:txBody>
          <a:bodyPr wrap="square" rtlCol="0">
            <a:spAutoFit/>
          </a:bodyPr>
          <a:lstStyle/>
          <a:p>
            <a:r>
              <a:rPr lang="en-US" sz="2800" dirty="0"/>
              <a:t>M=Z in our notation.</a:t>
            </a:r>
          </a:p>
          <a:p>
            <a:r>
              <a:rPr lang="en-US" sz="2800" dirty="0"/>
              <a:t>W</a:t>
            </a:r>
            <a:r>
              <a:rPr lang="en-US" sz="2800" baseline="-25000" dirty="0"/>
              <a:t>0</a:t>
            </a:r>
            <a:r>
              <a:rPr lang="en-US" sz="2800" dirty="0"/>
              <a:t>=Z</a:t>
            </a:r>
            <a:r>
              <a:rPr lang="en-US" sz="2800" baseline="-25000" dirty="0"/>
              <a:t>2</a:t>
            </a:r>
            <a:r>
              <a:rPr lang="en-US" sz="2800" dirty="0"/>
              <a:t>,Z</a:t>
            </a:r>
            <a:r>
              <a:rPr lang="en-US" sz="2800" baseline="-25000" dirty="0"/>
              <a:t>4</a:t>
            </a:r>
            <a:r>
              <a:rPr lang="en-US" sz="2800" dirty="0"/>
              <a:t>;W</a:t>
            </a:r>
            <a:r>
              <a:rPr lang="en-US" sz="2800" baseline="-25000" dirty="0"/>
              <a:t>1</a:t>
            </a:r>
            <a:r>
              <a:rPr lang="en-US" sz="2800" dirty="0"/>
              <a:t>=Z</a:t>
            </a:r>
            <a:r>
              <a:rPr lang="en-US" sz="2800" baseline="-25000" dirty="0"/>
              <a:t>1</a:t>
            </a:r>
            <a:r>
              <a:rPr lang="en-US" sz="2800" dirty="0"/>
              <a:t>;W</a:t>
            </a:r>
            <a:r>
              <a:rPr lang="en-US" sz="2800" baseline="-25000" dirty="0"/>
              <a:t>2</a:t>
            </a:r>
            <a:r>
              <a:rPr lang="en-US" sz="2800" dirty="0"/>
              <a:t>={}  </a:t>
            </a:r>
          </a:p>
          <a:p>
            <a:r>
              <a:rPr lang="en-US" sz="2800" dirty="0"/>
              <a:t>Criteria (iv): W</a:t>
            </a:r>
            <a:r>
              <a:rPr lang="en-US" sz="2800" baseline="-25000" dirty="0"/>
              <a:t>3</a:t>
            </a:r>
            <a:r>
              <a:rPr lang="en-US" sz="2800" dirty="0"/>
              <a:t>=Z</a:t>
            </a:r>
            <a:r>
              <a:rPr lang="en-US" sz="2800" baseline="-25000" dirty="0"/>
              <a:t>3</a:t>
            </a:r>
          </a:p>
        </p:txBody>
      </p:sp>
    </p:spTree>
    <p:extLst>
      <p:ext uri="{BB962C8B-B14F-4D97-AF65-F5344CB8AC3E}">
        <p14:creationId xmlns:p14="http://schemas.microsoft.com/office/powerpoint/2010/main" val="6450109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DAGs and do-Calculus</a:t>
            </a:r>
          </a:p>
        </p:txBody>
      </p:sp>
      <p:pic>
        <p:nvPicPr>
          <p:cNvPr id="4" name="Content Placeholder 3" descr="Screenshot 2017-07-20 18.27.27.png"/>
          <p:cNvPicPr>
            <a:picLocks noGrp="1" noChangeAspect="1"/>
          </p:cNvPicPr>
          <p:nvPr>
            <p:ph idx="1"/>
          </p:nvPr>
        </p:nvPicPr>
        <p:blipFill>
          <a:blip r:embed="rId2">
            <a:extLst>
              <a:ext uri="{28A0092B-C50C-407E-A947-70E740481C1C}">
                <a14:useLocalDpi xmlns:a14="http://schemas.microsoft.com/office/drawing/2010/main" val="0"/>
              </a:ext>
            </a:extLst>
          </a:blip>
          <a:srcRect l="-23003" r="-23003"/>
          <a:stretch>
            <a:fillRect/>
          </a:stretch>
        </p:blipFill>
        <p:spPr>
          <a:xfrm>
            <a:off x="-1276179" y="1128496"/>
            <a:ext cx="7591866" cy="4175234"/>
          </a:xfrm>
        </p:spPr>
      </p:pic>
      <p:grpSp>
        <p:nvGrpSpPr>
          <p:cNvPr id="29" name="Group 28"/>
          <p:cNvGrpSpPr/>
          <p:nvPr/>
        </p:nvGrpSpPr>
        <p:grpSpPr>
          <a:xfrm>
            <a:off x="4950678" y="1282023"/>
            <a:ext cx="4224717" cy="2632015"/>
            <a:chOff x="2394549" y="4072642"/>
            <a:chExt cx="4224717" cy="2632015"/>
          </a:xfrm>
        </p:grpSpPr>
        <p:grpSp>
          <p:nvGrpSpPr>
            <p:cNvPr id="30" name="Group 29"/>
            <p:cNvGrpSpPr/>
            <p:nvPr/>
          </p:nvGrpSpPr>
          <p:grpSpPr>
            <a:xfrm>
              <a:off x="2394549" y="4072642"/>
              <a:ext cx="4224717" cy="2108795"/>
              <a:chOff x="2394549" y="3681846"/>
              <a:chExt cx="4224717" cy="2108795"/>
            </a:xfrm>
          </p:grpSpPr>
          <p:grpSp>
            <p:nvGrpSpPr>
              <p:cNvPr id="38" name="Group 37"/>
              <p:cNvGrpSpPr/>
              <p:nvPr/>
            </p:nvGrpSpPr>
            <p:grpSpPr>
              <a:xfrm>
                <a:off x="2394549" y="3681846"/>
                <a:ext cx="4224717" cy="2108795"/>
                <a:chOff x="2394549" y="3681846"/>
                <a:chExt cx="4224717" cy="2108795"/>
              </a:xfrm>
            </p:grpSpPr>
            <p:grpSp>
              <p:nvGrpSpPr>
                <p:cNvPr id="41" name="Group 40"/>
                <p:cNvGrpSpPr/>
                <p:nvPr/>
              </p:nvGrpSpPr>
              <p:grpSpPr>
                <a:xfrm>
                  <a:off x="2394549" y="3681846"/>
                  <a:ext cx="4224717" cy="2108795"/>
                  <a:chOff x="2394549" y="4117236"/>
                  <a:chExt cx="4224717" cy="2108795"/>
                </a:xfrm>
              </p:grpSpPr>
              <p:grpSp>
                <p:nvGrpSpPr>
                  <p:cNvPr id="43" name="Group 42"/>
                  <p:cNvGrpSpPr/>
                  <p:nvPr/>
                </p:nvGrpSpPr>
                <p:grpSpPr>
                  <a:xfrm>
                    <a:off x="2394549" y="4117236"/>
                    <a:ext cx="4224717" cy="997749"/>
                    <a:chOff x="1096734" y="4521989"/>
                    <a:chExt cx="4224717" cy="997749"/>
                  </a:xfrm>
                </p:grpSpPr>
                <p:sp>
                  <p:nvSpPr>
                    <p:cNvPr id="47" name="TextBox 46"/>
                    <p:cNvSpPr txBox="1"/>
                    <p:nvPr/>
                  </p:nvSpPr>
                  <p:spPr>
                    <a:xfrm>
                      <a:off x="1096734" y="4982561"/>
                      <a:ext cx="444023" cy="523220"/>
                    </a:xfrm>
                    <a:prstGeom prst="rect">
                      <a:avLst/>
                    </a:prstGeom>
                    <a:noFill/>
                  </p:spPr>
                  <p:txBody>
                    <a:bodyPr wrap="square" rtlCol="0">
                      <a:spAutoFit/>
                    </a:bodyPr>
                    <a:lstStyle/>
                    <a:p>
                      <a:r>
                        <a:rPr lang="en-US" sz="2800" dirty="0"/>
                        <a:t>X</a:t>
                      </a:r>
                    </a:p>
                  </p:txBody>
                </p:sp>
                <p:sp>
                  <p:nvSpPr>
                    <p:cNvPr id="48" name="TextBox 47"/>
                    <p:cNvSpPr txBox="1"/>
                    <p:nvPr/>
                  </p:nvSpPr>
                  <p:spPr>
                    <a:xfrm>
                      <a:off x="2937686" y="4996518"/>
                      <a:ext cx="444023" cy="523220"/>
                    </a:xfrm>
                    <a:prstGeom prst="rect">
                      <a:avLst/>
                    </a:prstGeom>
                    <a:noFill/>
                  </p:spPr>
                  <p:txBody>
                    <a:bodyPr wrap="square" rtlCol="0">
                      <a:spAutoFit/>
                    </a:bodyPr>
                    <a:lstStyle/>
                    <a:p>
                      <a:r>
                        <a:rPr lang="en-US" sz="2800" dirty="0"/>
                        <a:t>M</a:t>
                      </a:r>
                    </a:p>
                  </p:txBody>
                </p:sp>
                <p:sp>
                  <p:nvSpPr>
                    <p:cNvPr id="49" name="TextBox 48"/>
                    <p:cNvSpPr txBox="1"/>
                    <p:nvPr/>
                  </p:nvSpPr>
                  <p:spPr>
                    <a:xfrm>
                      <a:off x="4877428" y="4996518"/>
                      <a:ext cx="444023" cy="523220"/>
                    </a:xfrm>
                    <a:prstGeom prst="rect">
                      <a:avLst/>
                    </a:prstGeom>
                    <a:noFill/>
                  </p:spPr>
                  <p:txBody>
                    <a:bodyPr wrap="square" rtlCol="0">
                      <a:spAutoFit/>
                    </a:bodyPr>
                    <a:lstStyle/>
                    <a:p>
                      <a:r>
                        <a:rPr lang="en-US" sz="2800" dirty="0"/>
                        <a:t>Y</a:t>
                      </a:r>
                    </a:p>
                  </p:txBody>
                </p:sp>
                <p:cxnSp>
                  <p:nvCxnSpPr>
                    <p:cNvPr id="50" name="Straight Arrow Connector 49"/>
                    <p:cNvCxnSpPr>
                      <a:stCxn id="47" idx="3"/>
                      <a:endCxn id="48" idx="1"/>
                    </p:cNvCxnSpPr>
                    <p:nvPr/>
                  </p:nvCxnSpPr>
                  <p:spPr>
                    <a:xfrm>
                      <a:off x="1540757" y="5244171"/>
                      <a:ext cx="1396929" cy="1395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a:off x="3424679" y="5267392"/>
                      <a:ext cx="1452749"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52" name="Freeform 51"/>
                    <p:cNvSpPr/>
                    <p:nvPr/>
                  </p:nvSpPr>
                  <p:spPr>
                    <a:xfrm>
                      <a:off x="1484936" y="4521989"/>
                      <a:ext cx="3413261" cy="544316"/>
                    </a:xfrm>
                    <a:custGeom>
                      <a:avLst/>
                      <a:gdLst>
                        <a:gd name="connsiteX0" fmla="*/ 0 w 3558520"/>
                        <a:gd name="connsiteY0" fmla="*/ 711794 h 711794"/>
                        <a:gd name="connsiteX1" fmla="*/ 1828102 w 3558520"/>
                        <a:gd name="connsiteY1" fmla="*/ 0 h 711794"/>
                        <a:gd name="connsiteX2" fmla="*/ 3558520 w 3558520"/>
                        <a:gd name="connsiteY2" fmla="*/ 711794 h 711794"/>
                        <a:gd name="connsiteX3" fmla="*/ 3558520 w 3558520"/>
                        <a:gd name="connsiteY3" fmla="*/ 711794 h 711794"/>
                      </a:gdLst>
                      <a:ahLst/>
                      <a:cxnLst>
                        <a:cxn ang="0">
                          <a:pos x="connsiteX0" y="connsiteY0"/>
                        </a:cxn>
                        <a:cxn ang="0">
                          <a:pos x="connsiteX1" y="connsiteY1"/>
                        </a:cxn>
                        <a:cxn ang="0">
                          <a:pos x="connsiteX2" y="connsiteY2"/>
                        </a:cxn>
                        <a:cxn ang="0">
                          <a:pos x="connsiteX3" y="connsiteY3"/>
                        </a:cxn>
                      </a:cxnLst>
                      <a:rect l="l" t="t" r="r" b="b"/>
                      <a:pathLst>
                        <a:path w="3558520" h="711794">
                          <a:moveTo>
                            <a:pt x="0" y="711794"/>
                          </a:moveTo>
                          <a:cubicBezTo>
                            <a:pt x="617507" y="355897"/>
                            <a:pt x="1235015" y="0"/>
                            <a:pt x="1828102" y="0"/>
                          </a:cubicBezTo>
                          <a:cubicBezTo>
                            <a:pt x="2421189" y="0"/>
                            <a:pt x="3558520" y="711794"/>
                            <a:pt x="3558520" y="711794"/>
                          </a:cubicBezTo>
                          <a:lnTo>
                            <a:pt x="3558520" y="711794"/>
                          </a:lnTo>
                        </a:path>
                      </a:pathLst>
                    </a:cu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44" name="TextBox 43"/>
                  <p:cNvSpPr txBox="1"/>
                  <p:nvPr/>
                </p:nvSpPr>
                <p:spPr>
                  <a:xfrm>
                    <a:off x="4562830" y="5702811"/>
                    <a:ext cx="486993" cy="523220"/>
                  </a:xfrm>
                  <a:prstGeom prst="rect">
                    <a:avLst/>
                  </a:prstGeom>
                  <a:noFill/>
                </p:spPr>
                <p:txBody>
                  <a:bodyPr wrap="square" rtlCol="0">
                    <a:spAutoFit/>
                  </a:bodyPr>
                  <a:lstStyle/>
                  <a:p>
                    <a:r>
                      <a:rPr lang="en-US" sz="2800" dirty="0">
                        <a:solidFill>
                          <a:srgbClr val="FF0000"/>
                        </a:solidFill>
                      </a:rPr>
                      <a:t>Z</a:t>
                    </a:r>
                    <a:r>
                      <a:rPr lang="en-US" sz="2800" baseline="-25000" dirty="0">
                        <a:solidFill>
                          <a:srgbClr val="FF0000"/>
                        </a:solidFill>
                      </a:rPr>
                      <a:t>4</a:t>
                    </a:r>
                  </a:p>
                </p:txBody>
              </p:sp>
              <p:cxnSp>
                <p:nvCxnSpPr>
                  <p:cNvPr id="45" name="Straight Arrow Connector 44"/>
                  <p:cNvCxnSpPr/>
                  <p:nvPr/>
                </p:nvCxnSpPr>
                <p:spPr>
                  <a:xfrm flipV="1">
                    <a:off x="5540127" y="4971334"/>
                    <a:ext cx="635116" cy="35263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flipH="1" flipV="1">
                    <a:off x="2782753" y="4971334"/>
                    <a:ext cx="1728208" cy="1018837"/>
                  </a:xfrm>
                  <a:prstGeom prst="straightConnector1">
                    <a:avLst/>
                  </a:prstGeom>
                  <a:ln>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cxnSp>
            </p:grpSp>
            <p:cxnSp>
              <p:nvCxnSpPr>
                <p:cNvPr id="42" name="Straight Arrow Connector 41"/>
                <p:cNvCxnSpPr>
                  <a:stCxn id="44" idx="3"/>
                </p:cNvCxnSpPr>
                <p:nvPr/>
              </p:nvCxnSpPr>
              <p:spPr>
                <a:xfrm flipV="1">
                  <a:off x="5049823" y="4640922"/>
                  <a:ext cx="1174099" cy="888109"/>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39" name="TextBox 38"/>
              <p:cNvSpPr txBox="1"/>
              <p:nvPr/>
            </p:nvSpPr>
            <p:spPr>
              <a:xfrm>
                <a:off x="5155425" y="4626964"/>
                <a:ext cx="486993" cy="523220"/>
              </a:xfrm>
              <a:prstGeom prst="rect">
                <a:avLst/>
              </a:prstGeom>
              <a:noFill/>
            </p:spPr>
            <p:txBody>
              <a:bodyPr wrap="square" rtlCol="0">
                <a:spAutoFit/>
              </a:bodyPr>
              <a:lstStyle/>
              <a:p>
                <a:r>
                  <a:rPr lang="en-US" sz="2800" dirty="0"/>
                  <a:t>Z</a:t>
                </a:r>
                <a:r>
                  <a:rPr lang="en-US" sz="2800" baseline="-25000" dirty="0"/>
                  <a:t>2</a:t>
                </a:r>
              </a:p>
            </p:txBody>
          </p:sp>
          <p:cxnSp>
            <p:nvCxnSpPr>
              <p:cNvPr id="40" name="Straight Arrow Connector 39"/>
              <p:cNvCxnSpPr>
                <a:stCxn id="39" idx="1"/>
              </p:cNvCxnSpPr>
              <p:nvPr/>
            </p:nvCxnSpPr>
            <p:spPr>
              <a:xfrm flipH="1" flipV="1">
                <a:off x="4679524" y="4626964"/>
                <a:ext cx="475901" cy="26161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31" name="TextBox 30"/>
            <p:cNvSpPr txBox="1"/>
            <p:nvPr/>
          </p:nvSpPr>
          <p:spPr>
            <a:xfrm>
              <a:off x="4023968" y="5176868"/>
              <a:ext cx="486993" cy="523220"/>
            </a:xfrm>
            <a:prstGeom prst="rect">
              <a:avLst/>
            </a:prstGeom>
            <a:noFill/>
          </p:spPr>
          <p:txBody>
            <a:bodyPr wrap="square" rtlCol="0">
              <a:spAutoFit/>
            </a:bodyPr>
            <a:lstStyle/>
            <a:p>
              <a:r>
                <a:rPr lang="en-US" sz="2800" dirty="0"/>
                <a:t>Z</a:t>
              </a:r>
              <a:r>
                <a:rPr lang="en-US" sz="2800" baseline="-25000" dirty="0"/>
                <a:t>3</a:t>
              </a:r>
            </a:p>
          </p:txBody>
        </p:sp>
        <p:cxnSp>
          <p:nvCxnSpPr>
            <p:cNvPr id="32" name="Straight Arrow Connector 31"/>
            <p:cNvCxnSpPr/>
            <p:nvPr/>
          </p:nvCxnSpPr>
          <p:spPr>
            <a:xfrm flipH="1" flipV="1">
              <a:off x="2972411" y="4926739"/>
              <a:ext cx="1051558" cy="51173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endCxn id="48" idx="2"/>
            </p:cNvCxnSpPr>
            <p:nvPr/>
          </p:nvCxnSpPr>
          <p:spPr>
            <a:xfrm flipV="1">
              <a:off x="4353953" y="5070391"/>
              <a:ext cx="103560" cy="339785"/>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flipH="1" flipV="1">
              <a:off x="4609913" y="5072842"/>
              <a:ext cx="69612" cy="627246"/>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4539527" y="6181437"/>
              <a:ext cx="486993" cy="523220"/>
            </a:xfrm>
            <a:prstGeom prst="rect">
              <a:avLst/>
            </a:prstGeom>
            <a:noFill/>
          </p:spPr>
          <p:txBody>
            <a:bodyPr wrap="square" rtlCol="0">
              <a:spAutoFit/>
            </a:bodyPr>
            <a:lstStyle/>
            <a:p>
              <a:r>
                <a:rPr lang="en-US" sz="2800" dirty="0"/>
                <a:t>Z</a:t>
              </a:r>
              <a:r>
                <a:rPr lang="en-US" sz="2800" baseline="-25000" dirty="0"/>
                <a:t>1</a:t>
              </a:r>
            </a:p>
          </p:txBody>
        </p:sp>
        <p:cxnSp>
          <p:nvCxnSpPr>
            <p:cNvPr id="36" name="Straight Arrow Connector 35"/>
            <p:cNvCxnSpPr>
              <a:endCxn id="49" idx="2"/>
            </p:cNvCxnSpPr>
            <p:nvPr/>
          </p:nvCxnSpPr>
          <p:spPr>
            <a:xfrm flipV="1">
              <a:off x="4905011" y="5070391"/>
              <a:ext cx="1492244" cy="136241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flipH="1" flipV="1">
              <a:off x="2782751" y="5072842"/>
              <a:ext cx="1700300" cy="138647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53" name="TextBox 52"/>
          <p:cNvSpPr txBox="1"/>
          <p:nvPr/>
        </p:nvSpPr>
        <p:spPr>
          <a:xfrm>
            <a:off x="725657" y="5322052"/>
            <a:ext cx="6735483" cy="1384995"/>
          </a:xfrm>
          <a:prstGeom prst="rect">
            <a:avLst/>
          </a:prstGeom>
          <a:noFill/>
        </p:spPr>
        <p:txBody>
          <a:bodyPr wrap="square" rtlCol="0">
            <a:spAutoFit/>
          </a:bodyPr>
          <a:lstStyle/>
          <a:p>
            <a:r>
              <a:rPr lang="en-US" sz="2800" dirty="0"/>
              <a:t>M=Z in our notation.</a:t>
            </a:r>
          </a:p>
          <a:p>
            <a:r>
              <a:rPr lang="en-US" sz="2800" dirty="0"/>
              <a:t>W</a:t>
            </a:r>
            <a:r>
              <a:rPr lang="en-US" sz="2800" baseline="-25000" dirty="0"/>
              <a:t>0</a:t>
            </a:r>
            <a:r>
              <a:rPr lang="en-US" sz="2800" dirty="0"/>
              <a:t>=Z</a:t>
            </a:r>
            <a:r>
              <a:rPr lang="en-US" sz="2800" baseline="-25000" dirty="0"/>
              <a:t>2</a:t>
            </a:r>
            <a:r>
              <a:rPr lang="en-US" sz="2800" dirty="0"/>
              <a:t>, Z</a:t>
            </a:r>
            <a:r>
              <a:rPr lang="en-US" sz="2800" baseline="-25000" dirty="0"/>
              <a:t>4</a:t>
            </a:r>
            <a:r>
              <a:rPr lang="en-US" sz="2800" dirty="0"/>
              <a:t>;W</a:t>
            </a:r>
            <a:r>
              <a:rPr lang="en-US" sz="2800" baseline="-25000" dirty="0"/>
              <a:t>1</a:t>
            </a:r>
            <a:r>
              <a:rPr lang="en-US" sz="2800" dirty="0"/>
              <a:t>=Z</a:t>
            </a:r>
            <a:r>
              <a:rPr lang="en-US" sz="2800" baseline="-25000" dirty="0"/>
              <a:t>1</a:t>
            </a:r>
            <a:r>
              <a:rPr lang="en-US" sz="2800" dirty="0"/>
              <a:t>;W</a:t>
            </a:r>
            <a:r>
              <a:rPr lang="en-US" sz="2800" baseline="-25000" dirty="0"/>
              <a:t>2</a:t>
            </a:r>
            <a:r>
              <a:rPr lang="en-US" sz="2800" dirty="0"/>
              <a:t>={};W</a:t>
            </a:r>
            <a:r>
              <a:rPr lang="en-US" sz="2800" baseline="-25000" dirty="0"/>
              <a:t>3</a:t>
            </a:r>
            <a:r>
              <a:rPr lang="en-US" sz="2800" dirty="0"/>
              <a:t>=Z</a:t>
            </a:r>
            <a:r>
              <a:rPr lang="en-US" sz="2800" baseline="-25000" dirty="0"/>
              <a:t>3</a:t>
            </a:r>
            <a:r>
              <a:rPr lang="en-US" sz="2800" dirty="0"/>
              <a:t>  </a:t>
            </a:r>
          </a:p>
          <a:p>
            <a:r>
              <a:rPr lang="en-US" sz="2800" dirty="0"/>
              <a:t>Criteria (v): Not satisfied; W</a:t>
            </a:r>
            <a:r>
              <a:rPr lang="en-US" sz="2800" baseline="-25000" dirty="0"/>
              <a:t>0</a:t>
            </a:r>
            <a:r>
              <a:rPr lang="en-US" sz="2800" dirty="0"/>
              <a:t> contains Z</a:t>
            </a:r>
            <a:r>
              <a:rPr lang="en-US" sz="2800" baseline="-25000" dirty="0"/>
              <a:t>4</a:t>
            </a:r>
          </a:p>
        </p:txBody>
      </p:sp>
    </p:spTree>
    <p:extLst>
      <p:ext uri="{BB962C8B-B14F-4D97-AF65-F5344CB8AC3E}">
        <p14:creationId xmlns:p14="http://schemas.microsoft.com/office/powerpoint/2010/main" val="6450109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DAGs and do-Calculus</a:t>
            </a:r>
          </a:p>
        </p:txBody>
      </p:sp>
      <p:pic>
        <p:nvPicPr>
          <p:cNvPr id="4" name="Content Placeholder 3" descr="Screenshot 2017-07-20 18.27.27.png"/>
          <p:cNvPicPr>
            <a:picLocks noGrp="1" noChangeAspect="1"/>
          </p:cNvPicPr>
          <p:nvPr>
            <p:ph idx="1"/>
          </p:nvPr>
        </p:nvPicPr>
        <p:blipFill>
          <a:blip r:embed="rId2">
            <a:extLst>
              <a:ext uri="{28A0092B-C50C-407E-A947-70E740481C1C}">
                <a14:useLocalDpi xmlns:a14="http://schemas.microsoft.com/office/drawing/2010/main" val="0"/>
              </a:ext>
            </a:extLst>
          </a:blip>
          <a:srcRect l="-23003" r="-23003"/>
          <a:stretch>
            <a:fillRect/>
          </a:stretch>
        </p:blipFill>
        <p:spPr>
          <a:xfrm>
            <a:off x="-1276179" y="1128496"/>
            <a:ext cx="7591866" cy="4175234"/>
          </a:xfrm>
        </p:spPr>
      </p:pic>
      <p:grpSp>
        <p:nvGrpSpPr>
          <p:cNvPr id="29" name="Group 28"/>
          <p:cNvGrpSpPr/>
          <p:nvPr/>
        </p:nvGrpSpPr>
        <p:grpSpPr>
          <a:xfrm>
            <a:off x="4950678" y="1282023"/>
            <a:ext cx="4224717" cy="2632015"/>
            <a:chOff x="2394549" y="4072642"/>
            <a:chExt cx="4224717" cy="2632015"/>
          </a:xfrm>
        </p:grpSpPr>
        <p:grpSp>
          <p:nvGrpSpPr>
            <p:cNvPr id="30" name="Group 29"/>
            <p:cNvGrpSpPr/>
            <p:nvPr/>
          </p:nvGrpSpPr>
          <p:grpSpPr>
            <a:xfrm>
              <a:off x="2394549" y="4072642"/>
              <a:ext cx="4224717" cy="2108795"/>
              <a:chOff x="2394549" y="3681846"/>
              <a:chExt cx="4224717" cy="2108795"/>
            </a:xfrm>
          </p:grpSpPr>
          <p:grpSp>
            <p:nvGrpSpPr>
              <p:cNvPr id="38" name="Group 37"/>
              <p:cNvGrpSpPr/>
              <p:nvPr/>
            </p:nvGrpSpPr>
            <p:grpSpPr>
              <a:xfrm>
                <a:off x="2394549" y="3681846"/>
                <a:ext cx="4224717" cy="2108795"/>
                <a:chOff x="2394549" y="3681846"/>
                <a:chExt cx="4224717" cy="2108795"/>
              </a:xfrm>
            </p:grpSpPr>
            <p:grpSp>
              <p:nvGrpSpPr>
                <p:cNvPr id="41" name="Group 40"/>
                <p:cNvGrpSpPr/>
                <p:nvPr/>
              </p:nvGrpSpPr>
              <p:grpSpPr>
                <a:xfrm>
                  <a:off x="2394549" y="3681846"/>
                  <a:ext cx="4224717" cy="2108795"/>
                  <a:chOff x="2394549" y="4117236"/>
                  <a:chExt cx="4224717" cy="2108795"/>
                </a:xfrm>
              </p:grpSpPr>
              <p:grpSp>
                <p:nvGrpSpPr>
                  <p:cNvPr id="43" name="Group 42"/>
                  <p:cNvGrpSpPr/>
                  <p:nvPr/>
                </p:nvGrpSpPr>
                <p:grpSpPr>
                  <a:xfrm>
                    <a:off x="2394549" y="4117236"/>
                    <a:ext cx="4224717" cy="997749"/>
                    <a:chOff x="1096734" y="4521989"/>
                    <a:chExt cx="4224717" cy="997749"/>
                  </a:xfrm>
                </p:grpSpPr>
                <p:sp>
                  <p:nvSpPr>
                    <p:cNvPr id="47" name="TextBox 46"/>
                    <p:cNvSpPr txBox="1"/>
                    <p:nvPr/>
                  </p:nvSpPr>
                  <p:spPr>
                    <a:xfrm>
                      <a:off x="1096734" y="4982561"/>
                      <a:ext cx="444023" cy="523220"/>
                    </a:xfrm>
                    <a:prstGeom prst="rect">
                      <a:avLst/>
                    </a:prstGeom>
                    <a:noFill/>
                  </p:spPr>
                  <p:txBody>
                    <a:bodyPr wrap="square" rtlCol="0">
                      <a:spAutoFit/>
                    </a:bodyPr>
                    <a:lstStyle/>
                    <a:p>
                      <a:r>
                        <a:rPr lang="en-US" sz="2800" dirty="0"/>
                        <a:t>X</a:t>
                      </a:r>
                    </a:p>
                  </p:txBody>
                </p:sp>
                <p:sp>
                  <p:nvSpPr>
                    <p:cNvPr id="48" name="TextBox 47"/>
                    <p:cNvSpPr txBox="1"/>
                    <p:nvPr/>
                  </p:nvSpPr>
                  <p:spPr>
                    <a:xfrm>
                      <a:off x="2937686" y="4996518"/>
                      <a:ext cx="444023" cy="523220"/>
                    </a:xfrm>
                    <a:prstGeom prst="rect">
                      <a:avLst/>
                    </a:prstGeom>
                    <a:noFill/>
                  </p:spPr>
                  <p:txBody>
                    <a:bodyPr wrap="square" rtlCol="0">
                      <a:spAutoFit/>
                    </a:bodyPr>
                    <a:lstStyle/>
                    <a:p>
                      <a:r>
                        <a:rPr lang="en-US" sz="2800" dirty="0"/>
                        <a:t>M</a:t>
                      </a:r>
                    </a:p>
                  </p:txBody>
                </p:sp>
                <p:sp>
                  <p:nvSpPr>
                    <p:cNvPr id="49" name="TextBox 48"/>
                    <p:cNvSpPr txBox="1"/>
                    <p:nvPr/>
                  </p:nvSpPr>
                  <p:spPr>
                    <a:xfrm>
                      <a:off x="4877428" y="4996518"/>
                      <a:ext cx="444023" cy="523220"/>
                    </a:xfrm>
                    <a:prstGeom prst="rect">
                      <a:avLst/>
                    </a:prstGeom>
                    <a:noFill/>
                  </p:spPr>
                  <p:txBody>
                    <a:bodyPr wrap="square" rtlCol="0">
                      <a:spAutoFit/>
                    </a:bodyPr>
                    <a:lstStyle/>
                    <a:p>
                      <a:r>
                        <a:rPr lang="en-US" sz="2800" dirty="0"/>
                        <a:t>Y</a:t>
                      </a:r>
                    </a:p>
                  </p:txBody>
                </p:sp>
                <p:cxnSp>
                  <p:nvCxnSpPr>
                    <p:cNvPr id="50" name="Straight Arrow Connector 49"/>
                    <p:cNvCxnSpPr>
                      <a:stCxn id="47" idx="3"/>
                      <a:endCxn id="48" idx="1"/>
                    </p:cNvCxnSpPr>
                    <p:nvPr/>
                  </p:nvCxnSpPr>
                  <p:spPr>
                    <a:xfrm>
                      <a:off x="1540757" y="5244171"/>
                      <a:ext cx="1396929" cy="1395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a:off x="3424679" y="5267392"/>
                      <a:ext cx="1452749"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52" name="Freeform 51"/>
                    <p:cNvSpPr/>
                    <p:nvPr/>
                  </p:nvSpPr>
                  <p:spPr>
                    <a:xfrm>
                      <a:off x="1484936" y="4521989"/>
                      <a:ext cx="3413261" cy="544316"/>
                    </a:xfrm>
                    <a:custGeom>
                      <a:avLst/>
                      <a:gdLst>
                        <a:gd name="connsiteX0" fmla="*/ 0 w 3558520"/>
                        <a:gd name="connsiteY0" fmla="*/ 711794 h 711794"/>
                        <a:gd name="connsiteX1" fmla="*/ 1828102 w 3558520"/>
                        <a:gd name="connsiteY1" fmla="*/ 0 h 711794"/>
                        <a:gd name="connsiteX2" fmla="*/ 3558520 w 3558520"/>
                        <a:gd name="connsiteY2" fmla="*/ 711794 h 711794"/>
                        <a:gd name="connsiteX3" fmla="*/ 3558520 w 3558520"/>
                        <a:gd name="connsiteY3" fmla="*/ 711794 h 711794"/>
                      </a:gdLst>
                      <a:ahLst/>
                      <a:cxnLst>
                        <a:cxn ang="0">
                          <a:pos x="connsiteX0" y="connsiteY0"/>
                        </a:cxn>
                        <a:cxn ang="0">
                          <a:pos x="connsiteX1" y="connsiteY1"/>
                        </a:cxn>
                        <a:cxn ang="0">
                          <a:pos x="connsiteX2" y="connsiteY2"/>
                        </a:cxn>
                        <a:cxn ang="0">
                          <a:pos x="connsiteX3" y="connsiteY3"/>
                        </a:cxn>
                      </a:cxnLst>
                      <a:rect l="l" t="t" r="r" b="b"/>
                      <a:pathLst>
                        <a:path w="3558520" h="711794">
                          <a:moveTo>
                            <a:pt x="0" y="711794"/>
                          </a:moveTo>
                          <a:cubicBezTo>
                            <a:pt x="617507" y="355897"/>
                            <a:pt x="1235015" y="0"/>
                            <a:pt x="1828102" y="0"/>
                          </a:cubicBezTo>
                          <a:cubicBezTo>
                            <a:pt x="2421189" y="0"/>
                            <a:pt x="3558520" y="711794"/>
                            <a:pt x="3558520" y="711794"/>
                          </a:cubicBezTo>
                          <a:lnTo>
                            <a:pt x="3558520" y="711794"/>
                          </a:lnTo>
                        </a:path>
                      </a:pathLst>
                    </a:cu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44" name="TextBox 43"/>
                  <p:cNvSpPr txBox="1"/>
                  <p:nvPr/>
                </p:nvSpPr>
                <p:spPr>
                  <a:xfrm>
                    <a:off x="4562830" y="5702811"/>
                    <a:ext cx="486993" cy="523220"/>
                  </a:xfrm>
                  <a:prstGeom prst="rect">
                    <a:avLst/>
                  </a:prstGeom>
                  <a:noFill/>
                </p:spPr>
                <p:txBody>
                  <a:bodyPr wrap="square" rtlCol="0">
                    <a:spAutoFit/>
                  </a:bodyPr>
                  <a:lstStyle/>
                  <a:p>
                    <a:r>
                      <a:rPr lang="en-US" sz="2800" dirty="0">
                        <a:solidFill>
                          <a:srgbClr val="FF0000"/>
                        </a:solidFill>
                      </a:rPr>
                      <a:t>Z</a:t>
                    </a:r>
                    <a:r>
                      <a:rPr lang="en-US" sz="2800" baseline="-25000" dirty="0">
                        <a:solidFill>
                          <a:srgbClr val="FF0000"/>
                        </a:solidFill>
                      </a:rPr>
                      <a:t>4</a:t>
                    </a:r>
                  </a:p>
                </p:txBody>
              </p:sp>
              <p:cxnSp>
                <p:nvCxnSpPr>
                  <p:cNvPr id="45" name="Straight Arrow Connector 44"/>
                  <p:cNvCxnSpPr/>
                  <p:nvPr/>
                </p:nvCxnSpPr>
                <p:spPr>
                  <a:xfrm flipV="1">
                    <a:off x="5540127" y="4971334"/>
                    <a:ext cx="635116" cy="35263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flipH="1" flipV="1">
                    <a:off x="2782753" y="4971334"/>
                    <a:ext cx="1728208" cy="1018837"/>
                  </a:xfrm>
                  <a:prstGeom prst="straightConnector1">
                    <a:avLst/>
                  </a:prstGeom>
                  <a:ln>
                    <a:solidFill>
                      <a:srgbClr val="FF0000"/>
                    </a:solidFill>
                    <a:headEnd type="none"/>
                    <a:tailEnd type="arrow"/>
                  </a:ln>
                  <a:effectLst/>
                </p:spPr>
                <p:style>
                  <a:lnRef idx="2">
                    <a:schemeClr val="accent1"/>
                  </a:lnRef>
                  <a:fillRef idx="0">
                    <a:schemeClr val="accent1"/>
                  </a:fillRef>
                  <a:effectRef idx="1">
                    <a:schemeClr val="accent1"/>
                  </a:effectRef>
                  <a:fontRef idx="minor">
                    <a:schemeClr val="tx1"/>
                  </a:fontRef>
                </p:style>
              </p:cxnSp>
            </p:grpSp>
            <p:cxnSp>
              <p:nvCxnSpPr>
                <p:cNvPr id="42" name="Straight Arrow Connector 41"/>
                <p:cNvCxnSpPr>
                  <a:stCxn id="44" idx="3"/>
                </p:cNvCxnSpPr>
                <p:nvPr/>
              </p:nvCxnSpPr>
              <p:spPr>
                <a:xfrm flipV="1">
                  <a:off x="5049823" y="4640922"/>
                  <a:ext cx="1174099" cy="888109"/>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39" name="TextBox 38"/>
              <p:cNvSpPr txBox="1"/>
              <p:nvPr/>
            </p:nvSpPr>
            <p:spPr>
              <a:xfrm>
                <a:off x="5155425" y="4626964"/>
                <a:ext cx="486993" cy="523220"/>
              </a:xfrm>
              <a:prstGeom prst="rect">
                <a:avLst/>
              </a:prstGeom>
              <a:noFill/>
            </p:spPr>
            <p:txBody>
              <a:bodyPr wrap="square" rtlCol="0">
                <a:spAutoFit/>
              </a:bodyPr>
              <a:lstStyle/>
              <a:p>
                <a:r>
                  <a:rPr lang="en-US" sz="2800" dirty="0"/>
                  <a:t>Z</a:t>
                </a:r>
                <a:r>
                  <a:rPr lang="en-US" sz="2800" baseline="-25000" dirty="0"/>
                  <a:t>2</a:t>
                </a:r>
              </a:p>
            </p:txBody>
          </p:sp>
          <p:cxnSp>
            <p:nvCxnSpPr>
              <p:cNvPr id="40" name="Straight Arrow Connector 39"/>
              <p:cNvCxnSpPr>
                <a:stCxn id="39" idx="1"/>
              </p:cNvCxnSpPr>
              <p:nvPr/>
            </p:nvCxnSpPr>
            <p:spPr>
              <a:xfrm flipH="1" flipV="1">
                <a:off x="4679524" y="4626964"/>
                <a:ext cx="475901" cy="26161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31" name="TextBox 30"/>
            <p:cNvSpPr txBox="1"/>
            <p:nvPr/>
          </p:nvSpPr>
          <p:spPr>
            <a:xfrm>
              <a:off x="4023968" y="5176868"/>
              <a:ext cx="486993" cy="523220"/>
            </a:xfrm>
            <a:prstGeom prst="rect">
              <a:avLst/>
            </a:prstGeom>
            <a:noFill/>
          </p:spPr>
          <p:txBody>
            <a:bodyPr wrap="square" rtlCol="0">
              <a:spAutoFit/>
            </a:bodyPr>
            <a:lstStyle/>
            <a:p>
              <a:r>
                <a:rPr lang="en-US" sz="2800" dirty="0"/>
                <a:t>Z</a:t>
              </a:r>
              <a:r>
                <a:rPr lang="en-US" sz="2800" baseline="-25000" dirty="0"/>
                <a:t>3</a:t>
              </a:r>
            </a:p>
          </p:txBody>
        </p:sp>
        <p:cxnSp>
          <p:nvCxnSpPr>
            <p:cNvPr id="32" name="Straight Arrow Connector 31"/>
            <p:cNvCxnSpPr/>
            <p:nvPr/>
          </p:nvCxnSpPr>
          <p:spPr>
            <a:xfrm flipH="1" flipV="1">
              <a:off x="2972411" y="4926739"/>
              <a:ext cx="1051558" cy="51173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endCxn id="48" idx="2"/>
            </p:cNvCxnSpPr>
            <p:nvPr/>
          </p:nvCxnSpPr>
          <p:spPr>
            <a:xfrm flipV="1">
              <a:off x="4353953" y="5070391"/>
              <a:ext cx="103560" cy="339785"/>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flipH="1" flipV="1">
              <a:off x="4609913" y="5072842"/>
              <a:ext cx="69612" cy="627246"/>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4539527" y="6181437"/>
              <a:ext cx="486993" cy="523220"/>
            </a:xfrm>
            <a:prstGeom prst="rect">
              <a:avLst/>
            </a:prstGeom>
            <a:noFill/>
          </p:spPr>
          <p:txBody>
            <a:bodyPr wrap="square" rtlCol="0">
              <a:spAutoFit/>
            </a:bodyPr>
            <a:lstStyle/>
            <a:p>
              <a:r>
                <a:rPr lang="en-US" sz="2800" dirty="0"/>
                <a:t>Z</a:t>
              </a:r>
              <a:r>
                <a:rPr lang="en-US" sz="2800" baseline="-25000" dirty="0"/>
                <a:t>1</a:t>
              </a:r>
            </a:p>
          </p:txBody>
        </p:sp>
        <p:cxnSp>
          <p:nvCxnSpPr>
            <p:cNvPr id="36" name="Straight Arrow Connector 35"/>
            <p:cNvCxnSpPr>
              <a:endCxn id="49" idx="2"/>
            </p:cNvCxnSpPr>
            <p:nvPr/>
          </p:nvCxnSpPr>
          <p:spPr>
            <a:xfrm flipV="1">
              <a:off x="4905011" y="5070391"/>
              <a:ext cx="1492244" cy="136241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flipH="1" flipV="1">
              <a:off x="2782751" y="5072842"/>
              <a:ext cx="1700300" cy="138647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53" name="TextBox 52"/>
          <p:cNvSpPr txBox="1"/>
          <p:nvPr/>
        </p:nvSpPr>
        <p:spPr>
          <a:xfrm>
            <a:off x="725657" y="5322052"/>
            <a:ext cx="8227727" cy="1384995"/>
          </a:xfrm>
          <a:prstGeom prst="rect">
            <a:avLst/>
          </a:prstGeom>
          <a:noFill/>
        </p:spPr>
        <p:txBody>
          <a:bodyPr wrap="square" rtlCol="0">
            <a:spAutoFit/>
          </a:bodyPr>
          <a:lstStyle/>
          <a:p>
            <a:r>
              <a:rPr lang="en-US" sz="2800" dirty="0"/>
              <a:t>M=Z in our notation.</a:t>
            </a:r>
          </a:p>
          <a:p>
            <a:r>
              <a:rPr lang="en-US" sz="2800" dirty="0"/>
              <a:t>W</a:t>
            </a:r>
            <a:r>
              <a:rPr lang="en-US" sz="2800" baseline="-25000" dirty="0"/>
              <a:t>0</a:t>
            </a:r>
            <a:r>
              <a:rPr lang="en-US" sz="2800" dirty="0"/>
              <a:t>=Z</a:t>
            </a:r>
            <a:r>
              <a:rPr lang="en-US" sz="2800" baseline="-25000" dirty="0"/>
              <a:t>2</a:t>
            </a:r>
            <a:r>
              <a:rPr lang="en-US" sz="2800" dirty="0"/>
              <a:t>, Z</a:t>
            </a:r>
            <a:r>
              <a:rPr lang="en-US" sz="2800" baseline="-25000" dirty="0"/>
              <a:t>4</a:t>
            </a:r>
            <a:r>
              <a:rPr lang="en-US" sz="2800" dirty="0"/>
              <a:t>;W</a:t>
            </a:r>
            <a:r>
              <a:rPr lang="en-US" sz="2800" baseline="-25000" dirty="0"/>
              <a:t>1</a:t>
            </a:r>
            <a:r>
              <a:rPr lang="en-US" sz="2800" dirty="0"/>
              <a:t>=Z</a:t>
            </a:r>
            <a:r>
              <a:rPr lang="en-US" sz="2800" baseline="-25000" dirty="0"/>
              <a:t>1</a:t>
            </a:r>
            <a:r>
              <a:rPr lang="en-US" sz="2800" dirty="0"/>
              <a:t>;W</a:t>
            </a:r>
            <a:r>
              <a:rPr lang="en-US" sz="2800" baseline="-25000" dirty="0"/>
              <a:t>2</a:t>
            </a:r>
            <a:r>
              <a:rPr lang="en-US" sz="2800" dirty="0"/>
              <a:t>={};W</a:t>
            </a:r>
            <a:r>
              <a:rPr lang="en-US" sz="2800" baseline="-25000" dirty="0"/>
              <a:t>3</a:t>
            </a:r>
            <a:r>
              <a:rPr lang="en-US" sz="2800" dirty="0"/>
              <a:t>=Z</a:t>
            </a:r>
            <a:r>
              <a:rPr lang="en-US" sz="2800" baseline="-25000" dirty="0"/>
              <a:t>3</a:t>
            </a:r>
            <a:r>
              <a:rPr lang="en-US" sz="2800" dirty="0"/>
              <a:t>  </a:t>
            </a:r>
          </a:p>
          <a:p>
            <a:r>
              <a:rPr lang="en-US" sz="2800" dirty="0"/>
              <a:t>Criteria (v): Now satisfied. (Changed arrow direction.)</a:t>
            </a:r>
            <a:endParaRPr lang="en-US" sz="2800" baseline="-25000" dirty="0"/>
          </a:p>
        </p:txBody>
      </p:sp>
    </p:spTree>
    <p:extLst>
      <p:ext uri="{BB962C8B-B14F-4D97-AF65-F5344CB8AC3E}">
        <p14:creationId xmlns:p14="http://schemas.microsoft.com/office/powerpoint/2010/main" val="6450109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Mediators</a:t>
            </a:r>
          </a:p>
        </p:txBody>
      </p:sp>
      <p:sp>
        <p:nvSpPr>
          <p:cNvPr id="3" name="Content Placeholder 2"/>
          <p:cNvSpPr>
            <a:spLocks noGrp="1"/>
          </p:cNvSpPr>
          <p:nvPr>
            <p:ph idx="1"/>
          </p:nvPr>
        </p:nvSpPr>
        <p:spPr/>
        <p:txBody>
          <a:bodyPr/>
          <a:lstStyle/>
          <a:p>
            <a:r>
              <a:rPr lang="en-US" dirty="0"/>
              <a:t>Z</a:t>
            </a:r>
            <a:r>
              <a:rPr lang="en-US" baseline="-25000" dirty="0"/>
              <a:t>4</a:t>
            </a:r>
            <a:r>
              <a:rPr lang="en-US" dirty="0"/>
              <a:t> is also a mediator.</a:t>
            </a:r>
          </a:p>
          <a:p>
            <a:r>
              <a:rPr lang="en-US" dirty="0"/>
              <a:t>Let </a:t>
            </a:r>
            <a:r>
              <a:rPr lang="en-US" b="1" dirty="0"/>
              <a:t>M</a:t>
            </a:r>
            <a:r>
              <a:rPr lang="en-US" dirty="0"/>
              <a:t>={M,Z</a:t>
            </a:r>
            <a:r>
              <a:rPr lang="en-US" baseline="-25000" dirty="0"/>
              <a:t>4</a:t>
            </a:r>
            <a:r>
              <a:rPr lang="en-US" dirty="0"/>
              <a:t>}</a:t>
            </a:r>
          </a:p>
          <a:p>
            <a:r>
              <a:rPr lang="en-US" dirty="0"/>
              <a:t>CDE(</a:t>
            </a:r>
            <a:r>
              <a:rPr lang="en-US" b="1" dirty="0"/>
              <a:t>m</a:t>
            </a:r>
            <a:r>
              <a:rPr lang="en-US" dirty="0"/>
              <a:t>)=E[Y(</a:t>
            </a:r>
            <a:r>
              <a:rPr lang="en-US" dirty="0" err="1"/>
              <a:t>x,</a:t>
            </a:r>
            <a:r>
              <a:rPr lang="en-US" b="1" dirty="0" err="1"/>
              <a:t>m</a:t>
            </a:r>
            <a:r>
              <a:rPr lang="en-US" dirty="0"/>
              <a:t>)-Y(x*,</a:t>
            </a:r>
            <a:r>
              <a:rPr lang="en-US" b="1" dirty="0"/>
              <a:t>m</a:t>
            </a:r>
            <a:r>
              <a:rPr lang="en-US" dirty="0"/>
              <a:t>)]</a:t>
            </a:r>
          </a:p>
          <a:p>
            <a:r>
              <a:rPr lang="en-US" dirty="0"/>
              <a:t>NDE=E[Y(</a:t>
            </a:r>
            <a:r>
              <a:rPr lang="en-US" dirty="0" err="1"/>
              <a:t>x,</a:t>
            </a:r>
            <a:r>
              <a:rPr lang="en-US" b="1" dirty="0" err="1"/>
              <a:t>M</a:t>
            </a:r>
            <a:r>
              <a:rPr lang="en-US" dirty="0"/>
              <a:t>(x*))-Y(x*,</a:t>
            </a:r>
            <a:r>
              <a:rPr lang="en-US" b="1" dirty="0"/>
              <a:t>M</a:t>
            </a:r>
            <a:r>
              <a:rPr lang="en-US" dirty="0"/>
              <a:t>(x*))]</a:t>
            </a:r>
          </a:p>
          <a:p>
            <a:r>
              <a:rPr lang="en-US" dirty="0"/>
              <a:t>NIE=E[Y(</a:t>
            </a:r>
            <a:r>
              <a:rPr lang="en-US" dirty="0" err="1"/>
              <a:t>x,</a:t>
            </a:r>
            <a:r>
              <a:rPr lang="en-US" b="1" dirty="0" err="1"/>
              <a:t>M</a:t>
            </a:r>
            <a:r>
              <a:rPr lang="en-US" dirty="0"/>
              <a:t>(x))-Y(</a:t>
            </a:r>
            <a:r>
              <a:rPr lang="en-US" dirty="0" err="1"/>
              <a:t>x,</a:t>
            </a:r>
            <a:r>
              <a:rPr lang="en-US" b="1" dirty="0" err="1"/>
              <a:t>M</a:t>
            </a:r>
            <a:r>
              <a:rPr lang="en-US" dirty="0"/>
              <a:t>(x*))]</a:t>
            </a:r>
          </a:p>
          <a:p>
            <a:r>
              <a:rPr lang="en-US" dirty="0"/>
              <a:t>Similar assumptions, but must hold for all mediators. (Although in some ways this is easier because Z</a:t>
            </a:r>
            <a:r>
              <a:rPr lang="en-US" baseline="-25000" dirty="0"/>
              <a:t>4</a:t>
            </a:r>
            <a:r>
              <a:rPr lang="en-US" dirty="0"/>
              <a:t> is no longer a problem.)</a:t>
            </a:r>
          </a:p>
        </p:txBody>
      </p:sp>
      <p:grpSp>
        <p:nvGrpSpPr>
          <p:cNvPr id="4" name="Group 3"/>
          <p:cNvGrpSpPr/>
          <p:nvPr/>
        </p:nvGrpSpPr>
        <p:grpSpPr>
          <a:xfrm>
            <a:off x="4950678" y="1282023"/>
            <a:ext cx="4224717" cy="2632015"/>
            <a:chOff x="2394549" y="4072642"/>
            <a:chExt cx="4224717" cy="2632015"/>
          </a:xfrm>
        </p:grpSpPr>
        <p:grpSp>
          <p:nvGrpSpPr>
            <p:cNvPr id="5" name="Group 4"/>
            <p:cNvGrpSpPr/>
            <p:nvPr/>
          </p:nvGrpSpPr>
          <p:grpSpPr>
            <a:xfrm>
              <a:off x="2394549" y="4072642"/>
              <a:ext cx="4224717" cy="2108795"/>
              <a:chOff x="2394549" y="3681846"/>
              <a:chExt cx="4224717" cy="2108795"/>
            </a:xfrm>
          </p:grpSpPr>
          <p:grpSp>
            <p:nvGrpSpPr>
              <p:cNvPr id="13" name="Group 12"/>
              <p:cNvGrpSpPr/>
              <p:nvPr/>
            </p:nvGrpSpPr>
            <p:grpSpPr>
              <a:xfrm>
                <a:off x="2394549" y="3681846"/>
                <a:ext cx="4224717" cy="2108795"/>
                <a:chOff x="2394549" y="3681846"/>
                <a:chExt cx="4224717" cy="2108795"/>
              </a:xfrm>
            </p:grpSpPr>
            <p:grpSp>
              <p:nvGrpSpPr>
                <p:cNvPr id="16" name="Group 15"/>
                <p:cNvGrpSpPr/>
                <p:nvPr/>
              </p:nvGrpSpPr>
              <p:grpSpPr>
                <a:xfrm>
                  <a:off x="2394549" y="3681846"/>
                  <a:ext cx="4224717" cy="2108795"/>
                  <a:chOff x="2394549" y="4117236"/>
                  <a:chExt cx="4224717" cy="2108795"/>
                </a:xfrm>
              </p:grpSpPr>
              <p:grpSp>
                <p:nvGrpSpPr>
                  <p:cNvPr id="18" name="Group 17"/>
                  <p:cNvGrpSpPr/>
                  <p:nvPr/>
                </p:nvGrpSpPr>
                <p:grpSpPr>
                  <a:xfrm>
                    <a:off x="2394549" y="4117236"/>
                    <a:ext cx="4224717" cy="997749"/>
                    <a:chOff x="1096734" y="4521989"/>
                    <a:chExt cx="4224717" cy="997749"/>
                  </a:xfrm>
                </p:grpSpPr>
                <p:sp>
                  <p:nvSpPr>
                    <p:cNvPr id="22" name="TextBox 21"/>
                    <p:cNvSpPr txBox="1"/>
                    <p:nvPr/>
                  </p:nvSpPr>
                  <p:spPr>
                    <a:xfrm>
                      <a:off x="1096734" y="4982561"/>
                      <a:ext cx="444023" cy="523220"/>
                    </a:xfrm>
                    <a:prstGeom prst="rect">
                      <a:avLst/>
                    </a:prstGeom>
                    <a:noFill/>
                  </p:spPr>
                  <p:txBody>
                    <a:bodyPr wrap="square" rtlCol="0">
                      <a:spAutoFit/>
                    </a:bodyPr>
                    <a:lstStyle/>
                    <a:p>
                      <a:r>
                        <a:rPr lang="en-US" sz="2800" dirty="0"/>
                        <a:t>X</a:t>
                      </a:r>
                    </a:p>
                  </p:txBody>
                </p:sp>
                <p:sp>
                  <p:nvSpPr>
                    <p:cNvPr id="23" name="TextBox 22"/>
                    <p:cNvSpPr txBox="1"/>
                    <p:nvPr/>
                  </p:nvSpPr>
                  <p:spPr>
                    <a:xfrm>
                      <a:off x="2937686" y="4996518"/>
                      <a:ext cx="444023" cy="523220"/>
                    </a:xfrm>
                    <a:prstGeom prst="rect">
                      <a:avLst/>
                    </a:prstGeom>
                    <a:noFill/>
                  </p:spPr>
                  <p:txBody>
                    <a:bodyPr wrap="square" rtlCol="0">
                      <a:spAutoFit/>
                    </a:bodyPr>
                    <a:lstStyle/>
                    <a:p>
                      <a:r>
                        <a:rPr lang="en-US" sz="2800" dirty="0"/>
                        <a:t>M</a:t>
                      </a:r>
                    </a:p>
                  </p:txBody>
                </p:sp>
                <p:sp>
                  <p:nvSpPr>
                    <p:cNvPr id="24" name="TextBox 23"/>
                    <p:cNvSpPr txBox="1"/>
                    <p:nvPr/>
                  </p:nvSpPr>
                  <p:spPr>
                    <a:xfrm>
                      <a:off x="4877428" y="4996518"/>
                      <a:ext cx="444023" cy="523220"/>
                    </a:xfrm>
                    <a:prstGeom prst="rect">
                      <a:avLst/>
                    </a:prstGeom>
                    <a:noFill/>
                  </p:spPr>
                  <p:txBody>
                    <a:bodyPr wrap="square" rtlCol="0">
                      <a:spAutoFit/>
                    </a:bodyPr>
                    <a:lstStyle/>
                    <a:p>
                      <a:r>
                        <a:rPr lang="en-US" sz="2800" dirty="0"/>
                        <a:t>Y</a:t>
                      </a:r>
                    </a:p>
                  </p:txBody>
                </p:sp>
                <p:cxnSp>
                  <p:nvCxnSpPr>
                    <p:cNvPr id="25" name="Straight Arrow Connector 24"/>
                    <p:cNvCxnSpPr>
                      <a:stCxn id="22" idx="3"/>
                      <a:endCxn id="23" idx="1"/>
                    </p:cNvCxnSpPr>
                    <p:nvPr/>
                  </p:nvCxnSpPr>
                  <p:spPr>
                    <a:xfrm>
                      <a:off x="1540757" y="5244171"/>
                      <a:ext cx="1396929" cy="1395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a:off x="3424679" y="5267392"/>
                      <a:ext cx="1452749"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7" name="Freeform 26"/>
                    <p:cNvSpPr/>
                    <p:nvPr/>
                  </p:nvSpPr>
                  <p:spPr>
                    <a:xfrm>
                      <a:off x="1484936" y="4521989"/>
                      <a:ext cx="3413261" cy="544316"/>
                    </a:xfrm>
                    <a:custGeom>
                      <a:avLst/>
                      <a:gdLst>
                        <a:gd name="connsiteX0" fmla="*/ 0 w 3558520"/>
                        <a:gd name="connsiteY0" fmla="*/ 711794 h 711794"/>
                        <a:gd name="connsiteX1" fmla="*/ 1828102 w 3558520"/>
                        <a:gd name="connsiteY1" fmla="*/ 0 h 711794"/>
                        <a:gd name="connsiteX2" fmla="*/ 3558520 w 3558520"/>
                        <a:gd name="connsiteY2" fmla="*/ 711794 h 711794"/>
                        <a:gd name="connsiteX3" fmla="*/ 3558520 w 3558520"/>
                        <a:gd name="connsiteY3" fmla="*/ 711794 h 711794"/>
                      </a:gdLst>
                      <a:ahLst/>
                      <a:cxnLst>
                        <a:cxn ang="0">
                          <a:pos x="connsiteX0" y="connsiteY0"/>
                        </a:cxn>
                        <a:cxn ang="0">
                          <a:pos x="connsiteX1" y="connsiteY1"/>
                        </a:cxn>
                        <a:cxn ang="0">
                          <a:pos x="connsiteX2" y="connsiteY2"/>
                        </a:cxn>
                        <a:cxn ang="0">
                          <a:pos x="connsiteX3" y="connsiteY3"/>
                        </a:cxn>
                      </a:cxnLst>
                      <a:rect l="l" t="t" r="r" b="b"/>
                      <a:pathLst>
                        <a:path w="3558520" h="711794">
                          <a:moveTo>
                            <a:pt x="0" y="711794"/>
                          </a:moveTo>
                          <a:cubicBezTo>
                            <a:pt x="617507" y="355897"/>
                            <a:pt x="1235015" y="0"/>
                            <a:pt x="1828102" y="0"/>
                          </a:cubicBezTo>
                          <a:cubicBezTo>
                            <a:pt x="2421189" y="0"/>
                            <a:pt x="3558520" y="711794"/>
                            <a:pt x="3558520" y="711794"/>
                          </a:cubicBezTo>
                          <a:lnTo>
                            <a:pt x="3558520" y="711794"/>
                          </a:lnTo>
                        </a:path>
                      </a:pathLst>
                    </a:cu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19" name="TextBox 18"/>
                  <p:cNvSpPr txBox="1"/>
                  <p:nvPr/>
                </p:nvSpPr>
                <p:spPr>
                  <a:xfrm>
                    <a:off x="4562830" y="5702811"/>
                    <a:ext cx="486993" cy="523220"/>
                  </a:xfrm>
                  <a:prstGeom prst="rect">
                    <a:avLst/>
                  </a:prstGeom>
                  <a:noFill/>
                </p:spPr>
                <p:txBody>
                  <a:bodyPr wrap="square" rtlCol="0">
                    <a:spAutoFit/>
                  </a:bodyPr>
                  <a:lstStyle/>
                  <a:p>
                    <a:r>
                      <a:rPr lang="en-US" sz="2800" dirty="0">
                        <a:solidFill>
                          <a:srgbClr val="FF0000"/>
                        </a:solidFill>
                      </a:rPr>
                      <a:t>Z</a:t>
                    </a:r>
                    <a:r>
                      <a:rPr lang="en-US" sz="2800" baseline="-25000" dirty="0">
                        <a:solidFill>
                          <a:srgbClr val="FF0000"/>
                        </a:solidFill>
                      </a:rPr>
                      <a:t>4</a:t>
                    </a:r>
                  </a:p>
                </p:txBody>
              </p:sp>
              <p:cxnSp>
                <p:nvCxnSpPr>
                  <p:cNvPr id="20" name="Straight Arrow Connector 19"/>
                  <p:cNvCxnSpPr/>
                  <p:nvPr/>
                </p:nvCxnSpPr>
                <p:spPr>
                  <a:xfrm flipV="1">
                    <a:off x="5540127" y="4971334"/>
                    <a:ext cx="635116" cy="35263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H="1" flipV="1">
                    <a:off x="2782753" y="4971334"/>
                    <a:ext cx="1728208" cy="1018837"/>
                  </a:xfrm>
                  <a:prstGeom prst="straightConnector1">
                    <a:avLst/>
                  </a:prstGeom>
                  <a:ln>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cxnSp>
            </p:grpSp>
            <p:cxnSp>
              <p:nvCxnSpPr>
                <p:cNvPr id="17" name="Straight Arrow Connector 16"/>
                <p:cNvCxnSpPr>
                  <a:stCxn id="19" idx="3"/>
                </p:cNvCxnSpPr>
                <p:nvPr/>
              </p:nvCxnSpPr>
              <p:spPr>
                <a:xfrm flipV="1">
                  <a:off x="5049823" y="4640922"/>
                  <a:ext cx="1174099" cy="888109"/>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14" name="TextBox 13"/>
              <p:cNvSpPr txBox="1"/>
              <p:nvPr/>
            </p:nvSpPr>
            <p:spPr>
              <a:xfrm>
                <a:off x="5155425" y="4626964"/>
                <a:ext cx="486993" cy="523220"/>
              </a:xfrm>
              <a:prstGeom prst="rect">
                <a:avLst/>
              </a:prstGeom>
              <a:noFill/>
            </p:spPr>
            <p:txBody>
              <a:bodyPr wrap="square" rtlCol="0">
                <a:spAutoFit/>
              </a:bodyPr>
              <a:lstStyle/>
              <a:p>
                <a:r>
                  <a:rPr lang="en-US" sz="2800" dirty="0"/>
                  <a:t>Z</a:t>
                </a:r>
                <a:r>
                  <a:rPr lang="en-US" sz="2800" baseline="-25000" dirty="0"/>
                  <a:t>2</a:t>
                </a:r>
              </a:p>
            </p:txBody>
          </p:sp>
          <p:cxnSp>
            <p:nvCxnSpPr>
              <p:cNvPr id="15" name="Straight Arrow Connector 14"/>
              <p:cNvCxnSpPr>
                <a:stCxn id="14" idx="1"/>
              </p:cNvCxnSpPr>
              <p:nvPr/>
            </p:nvCxnSpPr>
            <p:spPr>
              <a:xfrm flipH="1" flipV="1">
                <a:off x="4679524" y="4626964"/>
                <a:ext cx="475901" cy="26161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6" name="TextBox 5"/>
            <p:cNvSpPr txBox="1"/>
            <p:nvPr/>
          </p:nvSpPr>
          <p:spPr>
            <a:xfrm>
              <a:off x="4023968" y="5176868"/>
              <a:ext cx="486993" cy="523220"/>
            </a:xfrm>
            <a:prstGeom prst="rect">
              <a:avLst/>
            </a:prstGeom>
            <a:noFill/>
          </p:spPr>
          <p:txBody>
            <a:bodyPr wrap="square" rtlCol="0">
              <a:spAutoFit/>
            </a:bodyPr>
            <a:lstStyle/>
            <a:p>
              <a:r>
                <a:rPr lang="en-US" sz="2800" dirty="0"/>
                <a:t>Z</a:t>
              </a:r>
              <a:r>
                <a:rPr lang="en-US" sz="2800" baseline="-25000" dirty="0"/>
                <a:t>3</a:t>
              </a:r>
            </a:p>
          </p:txBody>
        </p:sp>
        <p:cxnSp>
          <p:nvCxnSpPr>
            <p:cNvPr id="7" name="Straight Arrow Connector 6"/>
            <p:cNvCxnSpPr/>
            <p:nvPr/>
          </p:nvCxnSpPr>
          <p:spPr>
            <a:xfrm flipH="1" flipV="1">
              <a:off x="2972411" y="4926739"/>
              <a:ext cx="1051558" cy="51173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endCxn id="23" idx="2"/>
            </p:cNvCxnSpPr>
            <p:nvPr/>
          </p:nvCxnSpPr>
          <p:spPr>
            <a:xfrm flipV="1">
              <a:off x="4353953" y="5070391"/>
              <a:ext cx="103560" cy="339785"/>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flipH="1" flipV="1">
              <a:off x="4609913" y="5072842"/>
              <a:ext cx="69612" cy="627246"/>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4539527" y="6181437"/>
              <a:ext cx="486993" cy="523220"/>
            </a:xfrm>
            <a:prstGeom prst="rect">
              <a:avLst/>
            </a:prstGeom>
            <a:noFill/>
          </p:spPr>
          <p:txBody>
            <a:bodyPr wrap="square" rtlCol="0">
              <a:spAutoFit/>
            </a:bodyPr>
            <a:lstStyle/>
            <a:p>
              <a:r>
                <a:rPr lang="en-US" sz="2800" dirty="0"/>
                <a:t>Z</a:t>
              </a:r>
              <a:r>
                <a:rPr lang="en-US" sz="2800" baseline="-25000" dirty="0"/>
                <a:t>1</a:t>
              </a:r>
            </a:p>
          </p:txBody>
        </p:sp>
        <p:cxnSp>
          <p:nvCxnSpPr>
            <p:cNvPr id="11" name="Straight Arrow Connector 10"/>
            <p:cNvCxnSpPr>
              <a:endCxn id="24" idx="2"/>
            </p:cNvCxnSpPr>
            <p:nvPr/>
          </p:nvCxnSpPr>
          <p:spPr>
            <a:xfrm flipV="1">
              <a:off x="4905011" y="5070391"/>
              <a:ext cx="1492244" cy="136241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H="1" flipV="1">
              <a:off x="2782751" y="5072842"/>
              <a:ext cx="1700300" cy="138647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8054188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Multiple Mediators, Linear Models, </a:t>
            </a:r>
            <a:br>
              <a:rPr lang="en-US" dirty="0"/>
            </a:br>
            <a:r>
              <a:rPr lang="en-US" dirty="0"/>
              <a:t>No Interaction</a:t>
            </a:r>
          </a:p>
        </p:txBody>
      </p:sp>
      <p:sp>
        <p:nvSpPr>
          <p:cNvPr id="3" name="Content Placeholder 2"/>
          <p:cNvSpPr>
            <a:spLocks noGrp="1"/>
          </p:cNvSpPr>
          <p:nvPr>
            <p:ph idx="1"/>
          </p:nvPr>
        </p:nvSpPr>
        <p:spPr/>
        <p:txBody>
          <a:bodyPr>
            <a:normAutofit/>
          </a:bodyPr>
          <a:lstStyle/>
          <a:p>
            <a:r>
              <a:rPr lang="en-US" dirty="0"/>
              <a:t>Let </a:t>
            </a:r>
            <a:r>
              <a:rPr lang="en-US" b="1" dirty="0"/>
              <a:t>M</a:t>
            </a:r>
            <a:r>
              <a:rPr lang="en-US" dirty="0"/>
              <a:t>={M</a:t>
            </a:r>
            <a:r>
              <a:rPr lang="en-US" baseline="-25000" dirty="0"/>
              <a:t>1</a:t>
            </a:r>
            <a:r>
              <a:rPr lang="en-US" dirty="0"/>
              <a:t>,M</a:t>
            </a:r>
            <a:r>
              <a:rPr lang="en-US" baseline="-25000" dirty="0"/>
              <a:t>2</a:t>
            </a:r>
            <a:r>
              <a:rPr lang="en-US" dirty="0"/>
              <a:t>,…,M</a:t>
            </a:r>
            <a:r>
              <a:rPr lang="en-US" baseline="-25000" dirty="0"/>
              <a:t>k</a:t>
            </a:r>
            <a:r>
              <a:rPr lang="en-US" dirty="0"/>
              <a:t>}</a:t>
            </a:r>
          </a:p>
          <a:p>
            <a:pPr marL="0" indent="0">
              <a:buNone/>
            </a:pPr>
            <a:r>
              <a:rPr lang="en-US" dirty="0"/>
              <a:t>	E[</a:t>
            </a:r>
            <a:r>
              <a:rPr lang="en-US" dirty="0" err="1"/>
              <a:t>Y|x,</a:t>
            </a:r>
            <a:r>
              <a:rPr lang="en-US" b="1" dirty="0" err="1"/>
              <a:t>m</a:t>
            </a:r>
            <a:r>
              <a:rPr lang="en-US" dirty="0" err="1"/>
              <a:t>,z</a:t>
            </a:r>
            <a:r>
              <a:rPr lang="en-US" dirty="0"/>
              <a:t>]=</a:t>
            </a:r>
            <a:r>
              <a:rPr lang="en-US" dirty="0">
                <a:latin typeface="Symbol" charset="2"/>
                <a:cs typeface="Symbol" charset="2"/>
              </a:rPr>
              <a:t>q</a:t>
            </a:r>
            <a:r>
              <a:rPr lang="en-US" baseline="-25000" dirty="0"/>
              <a:t>0</a:t>
            </a:r>
            <a:r>
              <a:rPr lang="en-US" dirty="0"/>
              <a:t>+</a:t>
            </a:r>
            <a:r>
              <a:rPr lang="en-US" dirty="0">
                <a:latin typeface="Symbol" charset="2"/>
                <a:cs typeface="Symbol" charset="2"/>
              </a:rPr>
              <a:t>q</a:t>
            </a:r>
            <a:r>
              <a:rPr lang="en-US" baseline="-25000" dirty="0"/>
              <a:t>1</a:t>
            </a:r>
            <a:r>
              <a:rPr lang="en-US" dirty="0"/>
              <a:t>x+</a:t>
            </a:r>
            <a:r>
              <a:rPr lang="en-US" dirty="0">
                <a:latin typeface="Symbol" charset="2"/>
                <a:cs typeface="Symbol" charset="2"/>
              </a:rPr>
              <a:t>q</a:t>
            </a:r>
            <a:r>
              <a:rPr lang="en-US" baseline="-25000" dirty="0"/>
              <a:t>2</a:t>
            </a:r>
            <a:r>
              <a:rPr lang="en-US" baseline="30000" dirty="0"/>
              <a:t>(1)</a:t>
            </a:r>
            <a:r>
              <a:rPr lang="en-US" dirty="0"/>
              <a:t>m</a:t>
            </a:r>
            <a:r>
              <a:rPr lang="en-US" baseline="-25000" dirty="0"/>
              <a:t>1</a:t>
            </a:r>
            <a:r>
              <a:rPr lang="en-US" dirty="0"/>
              <a:t>+…+</a:t>
            </a:r>
            <a:r>
              <a:rPr lang="en-US" dirty="0">
                <a:latin typeface="Symbol" charset="2"/>
                <a:cs typeface="Symbol" charset="2"/>
              </a:rPr>
              <a:t>q</a:t>
            </a:r>
            <a:r>
              <a:rPr lang="en-US" baseline="-25000" dirty="0"/>
              <a:t>2</a:t>
            </a:r>
            <a:r>
              <a:rPr lang="en-US" baseline="30000" dirty="0"/>
              <a:t>(k)</a:t>
            </a:r>
            <a:r>
              <a:rPr lang="en-US" dirty="0"/>
              <a:t>m</a:t>
            </a:r>
            <a:r>
              <a:rPr lang="en-US" baseline="-25000" dirty="0"/>
              <a:t>k</a:t>
            </a:r>
            <a:r>
              <a:rPr lang="en-US" dirty="0"/>
              <a:t>+</a:t>
            </a:r>
            <a:r>
              <a:rPr lang="en-US" dirty="0">
                <a:latin typeface="Symbol" charset="2"/>
                <a:cs typeface="Symbol" charset="2"/>
              </a:rPr>
              <a:t>q</a:t>
            </a:r>
            <a:r>
              <a:rPr lang="en-US" baseline="-25000" dirty="0"/>
              <a:t>3</a:t>
            </a:r>
            <a:r>
              <a:rPr lang="en-US" dirty="0"/>
              <a:t>z</a:t>
            </a:r>
          </a:p>
          <a:p>
            <a:pPr marL="0" indent="0">
              <a:buNone/>
            </a:pPr>
            <a:r>
              <a:rPr lang="en-US" dirty="0"/>
              <a:t>	E[</a:t>
            </a:r>
            <a:r>
              <a:rPr lang="en-US" dirty="0" err="1"/>
              <a:t>M</a:t>
            </a:r>
            <a:r>
              <a:rPr lang="en-US" baseline="-25000" dirty="0" err="1"/>
              <a:t>i</a:t>
            </a:r>
            <a:r>
              <a:rPr lang="en-US" dirty="0" err="1"/>
              <a:t>|x,z</a:t>
            </a:r>
            <a:r>
              <a:rPr lang="en-US" dirty="0"/>
              <a:t>]=</a:t>
            </a:r>
            <a:r>
              <a:rPr lang="en-US" dirty="0">
                <a:latin typeface="Symbol" charset="2"/>
                <a:cs typeface="Symbol" charset="2"/>
              </a:rPr>
              <a:t>b</a:t>
            </a:r>
            <a:r>
              <a:rPr lang="en-US" baseline="-25000" dirty="0"/>
              <a:t>0</a:t>
            </a:r>
            <a:r>
              <a:rPr lang="en-US" dirty="0"/>
              <a:t>+</a:t>
            </a:r>
            <a:r>
              <a:rPr lang="en-US" dirty="0">
                <a:latin typeface="Symbol" charset="2"/>
                <a:cs typeface="Symbol" charset="2"/>
              </a:rPr>
              <a:t>b</a:t>
            </a:r>
            <a:r>
              <a:rPr lang="en-US" baseline="-25000" dirty="0"/>
              <a:t>1</a:t>
            </a:r>
            <a:r>
              <a:rPr lang="en-US" baseline="30000" dirty="0"/>
              <a:t>(</a:t>
            </a:r>
            <a:r>
              <a:rPr lang="en-US" baseline="30000" dirty="0" err="1"/>
              <a:t>i</a:t>
            </a:r>
            <a:r>
              <a:rPr lang="en-US" baseline="30000" dirty="0"/>
              <a:t>)</a:t>
            </a:r>
            <a:r>
              <a:rPr lang="en-US" dirty="0"/>
              <a:t>x+</a:t>
            </a:r>
            <a:r>
              <a:rPr lang="en-US" dirty="0">
                <a:latin typeface="Symbol" charset="2"/>
                <a:cs typeface="Symbol" charset="2"/>
              </a:rPr>
              <a:t>b</a:t>
            </a:r>
            <a:r>
              <a:rPr lang="en-US" baseline="-25000" dirty="0"/>
              <a:t>2</a:t>
            </a:r>
            <a:r>
              <a:rPr lang="en-US" dirty="0"/>
              <a:t>z for </a:t>
            </a:r>
            <a:r>
              <a:rPr lang="en-US" dirty="0" err="1"/>
              <a:t>i</a:t>
            </a:r>
            <a:r>
              <a:rPr lang="en-US" dirty="0"/>
              <a:t> = 1,…,k</a:t>
            </a:r>
          </a:p>
          <a:p>
            <a:endParaRPr lang="en-US" dirty="0"/>
          </a:p>
          <a:p>
            <a:r>
              <a:rPr lang="en-US" dirty="0"/>
              <a:t>CDE(</a:t>
            </a:r>
            <a:r>
              <a:rPr lang="en-US" b="1" dirty="0"/>
              <a:t>m</a:t>
            </a:r>
            <a:r>
              <a:rPr lang="en-US" dirty="0"/>
              <a:t>)=</a:t>
            </a:r>
            <a:r>
              <a:rPr lang="en-US" dirty="0">
                <a:latin typeface="Symbol" charset="2"/>
                <a:cs typeface="Symbol" charset="2"/>
              </a:rPr>
              <a:t>q</a:t>
            </a:r>
            <a:r>
              <a:rPr lang="en-US" baseline="-25000" dirty="0"/>
              <a:t>1</a:t>
            </a:r>
            <a:r>
              <a:rPr lang="en-US" dirty="0"/>
              <a:t>(x-x*)</a:t>
            </a:r>
          </a:p>
          <a:p>
            <a:r>
              <a:rPr lang="en-US" dirty="0"/>
              <a:t>NDE=</a:t>
            </a:r>
            <a:r>
              <a:rPr lang="en-US" dirty="0">
                <a:latin typeface="Symbol" charset="2"/>
                <a:cs typeface="Symbol" charset="2"/>
              </a:rPr>
              <a:t>q</a:t>
            </a:r>
            <a:r>
              <a:rPr lang="en-US" baseline="-25000" dirty="0"/>
              <a:t>1</a:t>
            </a:r>
            <a:r>
              <a:rPr lang="en-US" dirty="0"/>
              <a:t>(x-x*)</a:t>
            </a:r>
          </a:p>
          <a:p>
            <a:r>
              <a:rPr lang="en-US" dirty="0"/>
              <a:t>NIE=[</a:t>
            </a:r>
            <a:r>
              <a:rPr lang="en-US" dirty="0">
                <a:latin typeface="Symbol" charset="2"/>
                <a:cs typeface="Symbol" charset="2"/>
              </a:rPr>
              <a:t>b</a:t>
            </a:r>
            <a:r>
              <a:rPr lang="en-US" baseline="-25000" dirty="0"/>
              <a:t>1</a:t>
            </a:r>
            <a:r>
              <a:rPr lang="en-US" baseline="30000" dirty="0"/>
              <a:t>(1)</a:t>
            </a:r>
            <a:r>
              <a:rPr lang="en-US" dirty="0">
                <a:latin typeface="Symbol" charset="2"/>
                <a:cs typeface="Symbol" charset="2"/>
              </a:rPr>
              <a:t>q</a:t>
            </a:r>
            <a:r>
              <a:rPr lang="en-US" baseline="-25000" dirty="0"/>
              <a:t>2</a:t>
            </a:r>
            <a:r>
              <a:rPr lang="en-US" baseline="30000" dirty="0"/>
              <a:t>(1)</a:t>
            </a:r>
            <a:r>
              <a:rPr lang="en-US" dirty="0"/>
              <a:t>+…+</a:t>
            </a:r>
            <a:r>
              <a:rPr lang="en-US" dirty="0">
                <a:latin typeface="Symbol" charset="2"/>
                <a:cs typeface="Symbol" charset="2"/>
              </a:rPr>
              <a:t>b</a:t>
            </a:r>
            <a:r>
              <a:rPr lang="en-US" baseline="-25000" dirty="0"/>
              <a:t>1</a:t>
            </a:r>
            <a:r>
              <a:rPr lang="en-US" baseline="30000" dirty="0"/>
              <a:t>(k)</a:t>
            </a:r>
            <a:r>
              <a:rPr lang="en-US" dirty="0">
                <a:latin typeface="Symbol" charset="2"/>
                <a:cs typeface="Symbol" charset="2"/>
              </a:rPr>
              <a:t>q</a:t>
            </a:r>
            <a:r>
              <a:rPr lang="en-US" baseline="-25000" dirty="0"/>
              <a:t>2</a:t>
            </a:r>
            <a:r>
              <a:rPr lang="en-US" baseline="30000" dirty="0"/>
              <a:t>(k)</a:t>
            </a:r>
            <a:r>
              <a:rPr lang="en-US" dirty="0"/>
              <a:t>](x-x*)</a:t>
            </a:r>
          </a:p>
          <a:p>
            <a:pPr marL="0" indent="0">
              <a:buNone/>
            </a:pPr>
            <a:endParaRPr lang="en-US" dirty="0"/>
          </a:p>
        </p:txBody>
      </p:sp>
    </p:spTree>
    <p:extLst>
      <p:ext uri="{BB962C8B-B14F-4D97-AF65-F5344CB8AC3E}">
        <p14:creationId xmlns:p14="http://schemas.microsoft.com/office/powerpoint/2010/main" val="3552613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Multiple Mediators</a:t>
            </a:r>
          </a:p>
        </p:txBody>
      </p:sp>
      <p:sp>
        <p:nvSpPr>
          <p:cNvPr id="3" name="Content Placeholder 2"/>
          <p:cNvSpPr>
            <a:spLocks noGrp="1"/>
          </p:cNvSpPr>
          <p:nvPr>
            <p:ph idx="1"/>
          </p:nvPr>
        </p:nvSpPr>
        <p:spPr/>
        <p:txBody>
          <a:bodyPr/>
          <a:lstStyle/>
          <a:p>
            <a:r>
              <a:rPr lang="en-US" dirty="0"/>
              <a:t>Disentangling order of mediators, or which mediator is accounting for most of the effect.</a:t>
            </a:r>
          </a:p>
          <a:p>
            <a:pPr lvl="1"/>
            <a:r>
              <a:rPr lang="en-US" dirty="0"/>
              <a:t>More complicated.</a:t>
            </a:r>
          </a:p>
          <a:p>
            <a:pPr lvl="1"/>
            <a:r>
              <a:rPr lang="en-US" dirty="0"/>
              <a:t>Requires drawing graphs and making sure </a:t>
            </a:r>
            <a:r>
              <a:rPr lang="en-US" dirty="0" err="1"/>
              <a:t>identifiability</a:t>
            </a:r>
            <a:r>
              <a:rPr lang="en-US" dirty="0"/>
              <a:t> assumptions met.</a:t>
            </a:r>
          </a:p>
        </p:txBody>
      </p:sp>
    </p:spTree>
    <p:extLst>
      <p:ext uri="{BB962C8B-B14F-4D97-AF65-F5344CB8AC3E}">
        <p14:creationId xmlns:p14="http://schemas.microsoft.com/office/powerpoint/2010/main" val="14733571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072"/>
            <a:ext cx="8229600" cy="1143000"/>
          </a:xfrm>
        </p:spPr>
        <p:txBody>
          <a:bodyPr>
            <a:normAutofit/>
          </a:bodyPr>
          <a:lstStyle/>
          <a:p>
            <a:r>
              <a:rPr lang="en-US" sz="3600" dirty="0"/>
              <a:t>Sensitivity Analyses to Assumptions</a:t>
            </a:r>
          </a:p>
        </p:txBody>
      </p:sp>
      <p:sp>
        <p:nvSpPr>
          <p:cNvPr id="3" name="Content Placeholder 2"/>
          <p:cNvSpPr>
            <a:spLocks noGrp="1"/>
          </p:cNvSpPr>
          <p:nvPr>
            <p:ph idx="1"/>
          </p:nvPr>
        </p:nvSpPr>
        <p:spPr>
          <a:xfrm>
            <a:off x="457200" y="837404"/>
            <a:ext cx="8376302" cy="5690109"/>
          </a:xfrm>
        </p:spPr>
        <p:txBody>
          <a:bodyPr>
            <a:normAutofit fontScale="62500" lnSpcReduction="20000"/>
          </a:bodyPr>
          <a:lstStyle/>
          <a:p>
            <a:r>
              <a:rPr lang="en-US" dirty="0"/>
              <a:t>Y(</a:t>
            </a:r>
            <a:r>
              <a:rPr lang="en-US" dirty="0" err="1"/>
              <a:t>x,m</a:t>
            </a:r>
            <a:r>
              <a:rPr lang="en-US" dirty="0"/>
              <a:t>) </a:t>
            </a:r>
            <a:r>
              <a:rPr lang="en-US" dirty="0" err="1"/>
              <a:t>ind.</a:t>
            </a:r>
            <a:r>
              <a:rPr lang="en-US" dirty="0"/>
              <a:t> X | Z							(A1)</a:t>
            </a:r>
          </a:p>
          <a:p>
            <a:pPr lvl="1"/>
            <a:r>
              <a:rPr lang="en-US" dirty="0"/>
              <a:t>No confounders of the exposure-outcome relationship</a:t>
            </a:r>
          </a:p>
          <a:p>
            <a:r>
              <a:rPr lang="en-US" dirty="0"/>
              <a:t>Y(</a:t>
            </a:r>
            <a:r>
              <a:rPr lang="en-US" dirty="0" err="1"/>
              <a:t>x,m</a:t>
            </a:r>
            <a:r>
              <a:rPr lang="en-US" dirty="0"/>
              <a:t>) </a:t>
            </a:r>
            <a:r>
              <a:rPr lang="en-US" dirty="0" err="1"/>
              <a:t>ind.</a:t>
            </a:r>
            <a:r>
              <a:rPr lang="en-US" dirty="0"/>
              <a:t> M | X, Z						(A2) </a:t>
            </a:r>
          </a:p>
          <a:p>
            <a:pPr lvl="1"/>
            <a:r>
              <a:rPr lang="en-US" dirty="0"/>
              <a:t>No confounders of the mediator-outcome relationship</a:t>
            </a:r>
          </a:p>
          <a:p>
            <a:r>
              <a:rPr lang="en-US" dirty="0"/>
              <a:t>M(x) </a:t>
            </a:r>
            <a:r>
              <a:rPr lang="en-US" dirty="0" err="1"/>
              <a:t>ind.</a:t>
            </a:r>
            <a:r>
              <a:rPr lang="en-US" dirty="0"/>
              <a:t> X | Z								(A3) </a:t>
            </a:r>
          </a:p>
          <a:p>
            <a:pPr lvl="1"/>
            <a:r>
              <a:rPr lang="en-US" dirty="0"/>
              <a:t>No confounders of the mediator-outcome relationship</a:t>
            </a:r>
          </a:p>
          <a:p>
            <a:r>
              <a:rPr lang="en-US" dirty="0"/>
              <a:t>Y(</a:t>
            </a:r>
            <a:r>
              <a:rPr lang="en-US" dirty="0" err="1"/>
              <a:t>x,m</a:t>
            </a:r>
            <a:r>
              <a:rPr lang="en-US" dirty="0"/>
              <a:t>) </a:t>
            </a:r>
            <a:r>
              <a:rPr lang="en-US" dirty="0" err="1"/>
              <a:t>ind.</a:t>
            </a:r>
            <a:r>
              <a:rPr lang="en-US" dirty="0"/>
              <a:t> M(x*) | X, Z			 			(A4) </a:t>
            </a:r>
          </a:p>
          <a:p>
            <a:pPr lvl="1"/>
            <a:r>
              <a:rPr lang="en-US" dirty="0"/>
              <a:t>A2 + A4 </a:t>
            </a:r>
            <a:r>
              <a:rPr lang="en-US" dirty="0">
                <a:sym typeface="Wingdings"/>
              </a:rPr>
              <a:t></a:t>
            </a:r>
            <a:r>
              <a:rPr lang="en-US" dirty="0"/>
              <a:t> there is no variable affected by X that affects both M and Y</a:t>
            </a:r>
          </a:p>
          <a:p>
            <a:pPr lvl="1"/>
            <a:endParaRPr lang="en-US" dirty="0"/>
          </a:p>
          <a:p>
            <a:r>
              <a:rPr lang="en-US" dirty="0"/>
              <a:t>CDE(m):  Assumptions (A1)-(A2). Z contains Z</a:t>
            </a:r>
            <a:r>
              <a:rPr lang="en-US" baseline="-25000" dirty="0"/>
              <a:t>1</a:t>
            </a:r>
            <a:r>
              <a:rPr lang="en-US" dirty="0"/>
              <a:t> and Z</a:t>
            </a:r>
            <a:r>
              <a:rPr lang="en-US" baseline="-25000" dirty="0"/>
              <a:t>2</a:t>
            </a:r>
            <a:r>
              <a:rPr lang="en-US" dirty="0"/>
              <a:t>.</a:t>
            </a:r>
          </a:p>
          <a:p>
            <a:r>
              <a:rPr lang="en-US" dirty="0"/>
              <a:t>NDE/NIE:  Assumptions (A1)-(A4). Z contains Z</a:t>
            </a:r>
            <a:r>
              <a:rPr lang="en-US" baseline="-25000" dirty="0"/>
              <a:t>1</a:t>
            </a:r>
            <a:r>
              <a:rPr lang="en-US" dirty="0"/>
              <a:t>,Z</a:t>
            </a:r>
            <a:r>
              <a:rPr lang="en-US" baseline="-25000" dirty="0"/>
              <a:t>2</a:t>
            </a:r>
            <a:r>
              <a:rPr lang="en-US" dirty="0"/>
              <a:t>, and Z</a:t>
            </a:r>
            <a:r>
              <a:rPr lang="en-US" baseline="-25000" dirty="0"/>
              <a:t>3</a:t>
            </a:r>
            <a:r>
              <a:rPr lang="en-US" dirty="0"/>
              <a:t>, and there is no variable Z</a:t>
            </a:r>
            <a:r>
              <a:rPr lang="en-US" baseline="-25000" dirty="0"/>
              <a:t>4</a:t>
            </a:r>
            <a:r>
              <a:rPr lang="en-US" dirty="0"/>
              <a:t>.</a:t>
            </a:r>
          </a:p>
          <a:p>
            <a:endParaRPr lang="en-US" dirty="0"/>
          </a:p>
          <a:p>
            <a:r>
              <a:rPr lang="en-US" dirty="0"/>
              <a:t>(A1) and (A3) are met if randomize X.</a:t>
            </a:r>
          </a:p>
          <a:p>
            <a:r>
              <a:rPr lang="en-US" dirty="0"/>
              <a:t>If do not randomize X</a:t>
            </a:r>
          </a:p>
          <a:p>
            <a:pPr lvl="1"/>
            <a:r>
              <a:rPr lang="en-US" dirty="0"/>
              <a:t>Can do sensitivity analyses as already described</a:t>
            </a:r>
          </a:p>
          <a:p>
            <a:r>
              <a:rPr lang="en-US" dirty="0"/>
              <a:t>(A2) doesn’t necessarily hold, even if randomized</a:t>
            </a:r>
          </a:p>
          <a:p>
            <a:pPr lvl="1"/>
            <a:r>
              <a:rPr lang="en-US" dirty="0"/>
              <a:t>New set of sensitivity analyses</a:t>
            </a:r>
          </a:p>
        </p:txBody>
      </p:sp>
      <p:grpSp>
        <p:nvGrpSpPr>
          <p:cNvPr id="45" name="Group 44"/>
          <p:cNvGrpSpPr/>
          <p:nvPr/>
        </p:nvGrpSpPr>
        <p:grpSpPr>
          <a:xfrm>
            <a:off x="5589029" y="4256800"/>
            <a:ext cx="3383918" cy="2000227"/>
            <a:chOff x="2394549" y="4072642"/>
            <a:chExt cx="4224717" cy="2483443"/>
          </a:xfrm>
        </p:grpSpPr>
        <p:grpSp>
          <p:nvGrpSpPr>
            <p:cNvPr id="4" name="Group 3"/>
            <p:cNvGrpSpPr/>
            <p:nvPr/>
          </p:nvGrpSpPr>
          <p:grpSpPr>
            <a:xfrm>
              <a:off x="2394549" y="4072642"/>
              <a:ext cx="4224717" cy="1960223"/>
              <a:chOff x="2394549" y="3681846"/>
              <a:chExt cx="4224717" cy="1960223"/>
            </a:xfrm>
          </p:grpSpPr>
          <p:grpSp>
            <p:nvGrpSpPr>
              <p:cNvPr id="5" name="Group 4"/>
              <p:cNvGrpSpPr/>
              <p:nvPr/>
            </p:nvGrpSpPr>
            <p:grpSpPr>
              <a:xfrm>
                <a:off x="2394549" y="3681846"/>
                <a:ext cx="4224717" cy="1960223"/>
                <a:chOff x="2394549" y="3681846"/>
                <a:chExt cx="4224717" cy="1960223"/>
              </a:xfrm>
            </p:grpSpPr>
            <p:grpSp>
              <p:nvGrpSpPr>
                <p:cNvPr id="8" name="Group 7"/>
                <p:cNvGrpSpPr/>
                <p:nvPr/>
              </p:nvGrpSpPr>
              <p:grpSpPr>
                <a:xfrm>
                  <a:off x="2394549" y="3681846"/>
                  <a:ext cx="4224717" cy="1960223"/>
                  <a:chOff x="2394549" y="4117236"/>
                  <a:chExt cx="4224717" cy="1960223"/>
                </a:xfrm>
              </p:grpSpPr>
              <p:grpSp>
                <p:nvGrpSpPr>
                  <p:cNvPr id="10" name="Group 9"/>
                  <p:cNvGrpSpPr/>
                  <p:nvPr/>
                </p:nvGrpSpPr>
                <p:grpSpPr>
                  <a:xfrm>
                    <a:off x="2394549" y="4117236"/>
                    <a:ext cx="4224717" cy="849177"/>
                    <a:chOff x="1096734" y="4521989"/>
                    <a:chExt cx="4224717" cy="849177"/>
                  </a:xfrm>
                </p:grpSpPr>
                <p:sp>
                  <p:nvSpPr>
                    <p:cNvPr id="14" name="TextBox 13"/>
                    <p:cNvSpPr txBox="1"/>
                    <p:nvPr/>
                  </p:nvSpPr>
                  <p:spPr>
                    <a:xfrm>
                      <a:off x="1096734" y="4982561"/>
                      <a:ext cx="444023" cy="374648"/>
                    </a:xfrm>
                    <a:prstGeom prst="rect">
                      <a:avLst/>
                    </a:prstGeom>
                    <a:noFill/>
                  </p:spPr>
                  <p:txBody>
                    <a:bodyPr wrap="square" rtlCol="0">
                      <a:spAutoFit/>
                    </a:bodyPr>
                    <a:lstStyle/>
                    <a:p>
                      <a:r>
                        <a:rPr lang="en-US" sz="2000" dirty="0"/>
                        <a:t>X</a:t>
                      </a:r>
                    </a:p>
                  </p:txBody>
                </p:sp>
                <p:sp>
                  <p:nvSpPr>
                    <p:cNvPr id="15" name="TextBox 14"/>
                    <p:cNvSpPr txBox="1"/>
                    <p:nvPr/>
                  </p:nvSpPr>
                  <p:spPr>
                    <a:xfrm>
                      <a:off x="2937686" y="4996518"/>
                      <a:ext cx="444023" cy="374648"/>
                    </a:xfrm>
                    <a:prstGeom prst="rect">
                      <a:avLst/>
                    </a:prstGeom>
                    <a:noFill/>
                  </p:spPr>
                  <p:txBody>
                    <a:bodyPr wrap="square" rtlCol="0">
                      <a:spAutoFit/>
                    </a:bodyPr>
                    <a:lstStyle/>
                    <a:p>
                      <a:r>
                        <a:rPr lang="en-US" sz="2000" dirty="0"/>
                        <a:t>M</a:t>
                      </a:r>
                    </a:p>
                  </p:txBody>
                </p:sp>
                <p:sp>
                  <p:nvSpPr>
                    <p:cNvPr id="16" name="TextBox 15"/>
                    <p:cNvSpPr txBox="1"/>
                    <p:nvPr/>
                  </p:nvSpPr>
                  <p:spPr>
                    <a:xfrm>
                      <a:off x="4877428" y="4996518"/>
                      <a:ext cx="444023" cy="374648"/>
                    </a:xfrm>
                    <a:prstGeom prst="rect">
                      <a:avLst/>
                    </a:prstGeom>
                    <a:noFill/>
                  </p:spPr>
                  <p:txBody>
                    <a:bodyPr wrap="square" rtlCol="0">
                      <a:spAutoFit/>
                    </a:bodyPr>
                    <a:lstStyle/>
                    <a:p>
                      <a:r>
                        <a:rPr lang="en-US" sz="2000" dirty="0"/>
                        <a:t>Y</a:t>
                      </a:r>
                    </a:p>
                  </p:txBody>
                </p:sp>
                <p:cxnSp>
                  <p:nvCxnSpPr>
                    <p:cNvPr id="17" name="Straight Arrow Connector 16"/>
                    <p:cNvCxnSpPr>
                      <a:stCxn id="14" idx="3"/>
                      <a:endCxn id="15" idx="1"/>
                    </p:cNvCxnSpPr>
                    <p:nvPr/>
                  </p:nvCxnSpPr>
                  <p:spPr>
                    <a:xfrm>
                      <a:off x="1540757" y="5169885"/>
                      <a:ext cx="1396929" cy="13956"/>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3424679" y="5267392"/>
                      <a:ext cx="1452749"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1484936" y="4521989"/>
                      <a:ext cx="3413261" cy="544316"/>
                    </a:xfrm>
                    <a:custGeom>
                      <a:avLst/>
                      <a:gdLst>
                        <a:gd name="connsiteX0" fmla="*/ 0 w 3558520"/>
                        <a:gd name="connsiteY0" fmla="*/ 711794 h 711794"/>
                        <a:gd name="connsiteX1" fmla="*/ 1828102 w 3558520"/>
                        <a:gd name="connsiteY1" fmla="*/ 0 h 711794"/>
                        <a:gd name="connsiteX2" fmla="*/ 3558520 w 3558520"/>
                        <a:gd name="connsiteY2" fmla="*/ 711794 h 711794"/>
                        <a:gd name="connsiteX3" fmla="*/ 3558520 w 3558520"/>
                        <a:gd name="connsiteY3" fmla="*/ 711794 h 711794"/>
                      </a:gdLst>
                      <a:ahLst/>
                      <a:cxnLst>
                        <a:cxn ang="0">
                          <a:pos x="connsiteX0" y="connsiteY0"/>
                        </a:cxn>
                        <a:cxn ang="0">
                          <a:pos x="connsiteX1" y="connsiteY1"/>
                        </a:cxn>
                        <a:cxn ang="0">
                          <a:pos x="connsiteX2" y="connsiteY2"/>
                        </a:cxn>
                        <a:cxn ang="0">
                          <a:pos x="connsiteX3" y="connsiteY3"/>
                        </a:cxn>
                      </a:cxnLst>
                      <a:rect l="l" t="t" r="r" b="b"/>
                      <a:pathLst>
                        <a:path w="3558520" h="711794">
                          <a:moveTo>
                            <a:pt x="0" y="711794"/>
                          </a:moveTo>
                          <a:cubicBezTo>
                            <a:pt x="617507" y="355897"/>
                            <a:pt x="1235015" y="0"/>
                            <a:pt x="1828102" y="0"/>
                          </a:cubicBezTo>
                          <a:cubicBezTo>
                            <a:pt x="2421189" y="0"/>
                            <a:pt x="3558520" y="711794"/>
                            <a:pt x="3558520" y="711794"/>
                          </a:cubicBezTo>
                          <a:lnTo>
                            <a:pt x="3558520" y="711794"/>
                          </a:lnTo>
                        </a:path>
                      </a:pathLst>
                    </a:cu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11" name="TextBox 10"/>
                  <p:cNvSpPr txBox="1"/>
                  <p:nvPr/>
                </p:nvSpPr>
                <p:spPr>
                  <a:xfrm>
                    <a:off x="4562830" y="5702811"/>
                    <a:ext cx="486993" cy="374648"/>
                  </a:xfrm>
                  <a:prstGeom prst="rect">
                    <a:avLst/>
                  </a:prstGeom>
                  <a:noFill/>
                </p:spPr>
                <p:txBody>
                  <a:bodyPr wrap="square" rtlCol="0">
                    <a:spAutoFit/>
                  </a:bodyPr>
                  <a:lstStyle/>
                  <a:p>
                    <a:r>
                      <a:rPr lang="en-US" sz="2000" dirty="0">
                        <a:solidFill>
                          <a:srgbClr val="FF0000"/>
                        </a:solidFill>
                      </a:rPr>
                      <a:t>Z</a:t>
                    </a:r>
                    <a:r>
                      <a:rPr lang="en-US" sz="2000" baseline="-25000" dirty="0">
                        <a:solidFill>
                          <a:srgbClr val="FF0000"/>
                        </a:solidFill>
                      </a:rPr>
                      <a:t>4</a:t>
                    </a:r>
                  </a:p>
                </p:txBody>
              </p:sp>
              <p:cxnSp>
                <p:nvCxnSpPr>
                  <p:cNvPr id="12" name="Straight Arrow Connector 11"/>
                  <p:cNvCxnSpPr/>
                  <p:nvPr/>
                </p:nvCxnSpPr>
                <p:spPr>
                  <a:xfrm flipV="1">
                    <a:off x="5540127" y="4971334"/>
                    <a:ext cx="635116" cy="35263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H="1" flipV="1">
                    <a:off x="2782753" y="4971334"/>
                    <a:ext cx="1728208" cy="1018837"/>
                  </a:xfrm>
                  <a:prstGeom prst="straightConnector1">
                    <a:avLst/>
                  </a:prstGeom>
                  <a:ln>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cxnSp>
            </p:grpSp>
            <p:cxnSp>
              <p:nvCxnSpPr>
                <p:cNvPr id="9" name="Straight Arrow Connector 8"/>
                <p:cNvCxnSpPr>
                  <a:stCxn id="11" idx="3"/>
                </p:cNvCxnSpPr>
                <p:nvPr/>
              </p:nvCxnSpPr>
              <p:spPr>
                <a:xfrm flipV="1">
                  <a:off x="5049823" y="4640922"/>
                  <a:ext cx="1174099" cy="813824"/>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6" name="TextBox 5"/>
              <p:cNvSpPr txBox="1"/>
              <p:nvPr/>
            </p:nvSpPr>
            <p:spPr>
              <a:xfrm>
                <a:off x="5155425" y="4626964"/>
                <a:ext cx="486993" cy="374648"/>
              </a:xfrm>
              <a:prstGeom prst="rect">
                <a:avLst/>
              </a:prstGeom>
              <a:noFill/>
            </p:spPr>
            <p:txBody>
              <a:bodyPr wrap="square" rtlCol="0">
                <a:spAutoFit/>
              </a:bodyPr>
              <a:lstStyle/>
              <a:p>
                <a:r>
                  <a:rPr lang="en-US" sz="2000" dirty="0"/>
                  <a:t>Z</a:t>
                </a:r>
                <a:r>
                  <a:rPr lang="en-US" sz="2000" baseline="-25000" dirty="0"/>
                  <a:t>2</a:t>
                </a:r>
              </a:p>
            </p:txBody>
          </p:sp>
          <p:cxnSp>
            <p:nvCxnSpPr>
              <p:cNvPr id="7" name="Straight Arrow Connector 6"/>
              <p:cNvCxnSpPr>
                <a:stCxn id="6" idx="1"/>
              </p:cNvCxnSpPr>
              <p:nvPr/>
            </p:nvCxnSpPr>
            <p:spPr>
              <a:xfrm flipH="1" flipV="1">
                <a:off x="4679525" y="4626964"/>
                <a:ext cx="475900" cy="187324"/>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20" name="TextBox 19"/>
            <p:cNvSpPr txBox="1"/>
            <p:nvPr/>
          </p:nvSpPr>
          <p:spPr>
            <a:xfrm>
              <a:off x="4023968" y="5176868"/>
              <a:ext cx="486993" cy="374648"/>
            </a:xfrm>
            <a:prstGeom prst="rect">
              <a:avLst/>
            </a:prstGeom>
            <a:noFill/>
          </p:spPr>
          <p:txBody>
            <a:bodyPr wrap="square" rtlCol="0">
              <a:spAutoFit/>
            </a:bodyPr>
            <a:lstStyle/>
            <a:p>
              <a:r>
                <a:rPr lang="en-US" sz="2000" dirty="0"/>
                <a:t>Z</a:t>
              </a:r>
              <a:r>
                <a:rPr lang="en-US" sz="2000" baseline="-25000" dirty="0"/>
                <a:t>3</a:t>
              </a:r>
            </a:p>
          </p:txBody>
        </p:sp>
        <p:cxnSp>
          <p:nvCxnSpPr>
            <p:cNvPr id="25" name="Straight Arrow Connector 24"/>
            <p:cNvCxnSpPr/>
            <p:nvPr/>
          </p:nvCxnSpPr>
          <p:spPr>
            <a:xfrm flipH="1" flipV="1">
              <a:off x="2972411" y="4926739"/>
              <a:ext cx="1051558" cy="51173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endCxn id="15" idx="2"/>
            </p:cNvCxnSpPr>
            <p:nvPr/>
          </p:nvCxnSpPr>
          <p:spPr>
            <a:xfrm flipV="1">
              <a:off x="4353953" y="4921818"/>
              <a:ext cx="103560" cy="488358"/>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flipH="1" flipV="1">
              <a:off x="4609913" y="5072842"/>
              <a:ext cx="69612" cy="627246"/>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4539527" y="6181437"/>
              <a:ext cx="486993" cy="374648"/>
            </a:xfrm>
            <a:prstGeom prst="rect">
              <a:avLst/>
            </a:prstGeom>
            <a:noFill/>
          </p:spPr>
          <p:txBody>
            <a:bodyPr wrap="square" rtlCol="0">
              <a:spAutoFit/>
            </a:bodyPr>
            <a:lstStyle/>
            <a:p>
              <a:r>
                <a:rPr lang="en-US" sz="2000" dirty="0"/>
                <a:t>Z</a:t>
              </a:r>
              <a:r>
                <a:rPr lang="en-US" sz="2000" baseline="-25000" dirty="0"/>
                <a:t>1</a:t>
              </a:r>
            </a:p>
          </p:txBody>
        </p:sp>
        <p:cxnSp>
          <p:nvCxnSpPr>
            <p:cNvPr id="37" name="Straight Arrow Connector 36"/>
            <p:cNvCxnSpPr>
              <a:endCxn id="16" idx="2"/>
            </p:cNvCxnSpPr>
            <p:nvPr/>
          </p:nvCxnSpPr>
          <p:spPr>
            <a:xfrm flipV="1">
              <a:off x="4905011" y="4921819"/>
              <a:ext cx="1492243" cy="151099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flipH="1" flipV="1">
              <a:off x="2782751" y="5072842"/>
              <a:ext cx="1700300" cy="138647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9488072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072"/>
            <a:ext cx="8229600" cy="1143000"/>
          </a:xfrm>
        </p:spPr>
        <p:txBody>
          <a:bodyPr>
            <a:normAutofit/>
          </a:bodyPr>
          <a:lstStyle/>
          <a:p>
            <a:r>
              <a:rPr lang="en-US" sz="3600" dirty="0"/>
              <a:t>Sensitivity Analyses to (A2)</a:t>
            </a:r>
          </a:p>
        </p:txBody>
      </p:sp>
      <p:sp>
        <p:nvSpPr>
          <p:cNvPr id="3" name="Content Placeholder 2"/>
          <p:cNvSpPr>
            <a:spLocks noGrp="1"/>
          </p:cNvSpPr>
          <p:nvPr>
            <p:ph idx="1"/>
          </p:nvPr>
        </p:nvSpPr>
        <p:spPr>
          <a:xfrm>
            <a:off x="457200" y="837404"/>
            <a:ext cx="8376302" cy="5690109"/>
          </a:xfrm>
        </p:spPr>
        <p:txBody>
          <a:bodyPr>
            <a:normAutofit/>
          </a:bodyPr>
          <a:lstStyle/>
          <a:p>
            <a:r>
              <a:rPr lang="en-US" dirty="0"/>
              <a:t>Y(</a:t>
            </a:r>
            <a:r>
              <a:rPr lang="en-US" dirty="0" err="1"/>
              <a:t>x,m</a:t>
            </a:r>
            <a:r>
              <a:rPr lang="en-US" dirty="0"/>
              <a:t>) </a:t>
            </a:r>
            <a:r>
              <a:rPr lang="en-US" dirty="0" err="1"/>
              <a:t>ind.</a:t>
            </a:r>
            <a:r>
              <a:rPr lang="en-US" dirty="0"/>
              <a:t> M | X, Z						(A2) </a:t>
            </a:r>
          </a:p>
          <a:p>
            <a:pPr lvl="1"/>
            <a:r>
              <a:rPr lang="en-US" dirty="0"/>
              <a:t>No confounders of the mediator-outcome relationship</a:t>
            </a:r>
          </a:p>
          <a:p>
            <a:r>
              <a:rPr lang="en-US" dirty="0"/>
              <a:t>Assume unmeasured binary confounder U, and additive relationships</a:t>
            </a:r>
          </a:p>
          <a:p>
            <a:r>
              <a:rPr lang="en-US" dirty="0"/>
              <a:t>Let g=E(</a:t>
            </a:r>
            <a:r>
              <a:rPr lang="en-US" dirty="0" err="1"/>
              <a:t>Y|x,z,m,U</a:t>
            </a:r>
            <a:r>
              <a:rPr lang="en-US" dirty="0"/>
              <a:t>=1) – E(</a:t>
            </a:r>
            <a:r>
              <a:rPr lang="en-US" dirty="0" err="1"/>
              <a:t>Y|x,z,m,U</a:t>
            </a:r>
            <a:r>
              <a:rPr lang="en-US" dirty="0"/>
              <a:t>=0)</a:t>
            </a:r>
          </a:p>
          <a:p>
            <a:r>
              <a:rPr lang="en-US" dirty="0"/>
              <a:t>Let d=P(U=1|x,m,z) – P(U=1|x*,</a:t>
            </a:r>
            <a:r>
              <a:rPr lang="en-US" dirty="0" err="1"/>
              <a:t>m,z</a:t>
            </a:r>
            <a:r>
              <a:rPr lang="en-US" dirty="0"/>
              <a:t>)</a:t>
            </a:r>
          </a:p>
          <a:p>
            <a:r>
              <a:rPr lang="en-US" dirty="0"/>
              <a:t>CDE(m)=(original estimate) – dg.</a:t>
            </a:r>
          </a:p>
          <a:p>
            <a:r>
              <a:rPr lang="en-US" dirty="0"/>
              <a:t>NDE=(original estimate) – dg.</a:t>
            </a:r>
          </a:p>
          <a:p>
            <a:endParaRPr lang="en-US" dirty="0"/>
          </a:p>
        </p:txBody>
      </p:sp>
      <p:grpSp>
        <p:nvGrpSpPr>
          <p:cNvPr id="45" name="Group 44"/>
          <p:cNvGrpSpPr/>
          <p:nvPr/>
        </p:nvGrpSpPr>
        <p:grpSpPr>
          <a:xfrm>
            <a:off x="5812309" y="5080263"/>
            <a:ext cx="3383918" cy="1677172"/>
            <a:chOff x="2394549" y="4072642"/>
            <a:chExt cx="4224717" cy="2082344"/>
          </a:xfrm>
        </p:grpSpPr>
        <p:grpSp>
          <p:nvGrpSpPr>
            <p:cNvPr id="4" name="Group 3"/>
            <p:cNvGrpSpPr/>
            <p:nvPr/>
          </p:nvGrpSpPr>
          <p:grpSpPr>
            <a:xfrm>
              <a:off x="2394549" y="4072642"/>
              <a:ext cx="4224717" cy="2082344"/>
              <a:chOff x="2394549" y="3681846"/>
              <a:chExt cx="4224717" cy="2082344"/>
            </a:xfrm>
          </p:grpSpPr>
          <p:grpSp>
            <p:nvGrpSpPr>
              <p:cNvPr id="5" name="Group 4"/>
              <p:cNvGrpSpPr/>
              <p:nvPr/>
            </p:nvGrpSpPr>
            <p:grpSpPr>
              <a:xfrm>
                <a:off x="2394549" y="3681846"/>
                <a:ext cx="4224717" cy="2082344"/>
                <a:chOff x="2394549" y="3681846"/>
                <a:chExt cx="4224717" cy="2082344"/>
              </a:xfrm>
            </p:grpSpPr>
            <p:grpSp>
              <p:nvGrpSpPr>
                <p:cNvPr id="8" name="Group 7"/>
                <p:cNvGrpSpPr/>
                <p:nvPr/>
              </p:nvGrpSpPr>
              <p:grpSpPr>
                <a:xfrm>
                  <a:off x="2394549" y="3681846"/>
                  <a:ext cx="4224717" cy="2082344"/>
                  <a:chOff x="2394549" y="4117236"/>
                  <a:chExt cx="4224717" cy="2082344"/>
                </a:xfrm>
              </p:grpSpPr>
              <p:grpSp>
                <p:nvGrpSpPr>
                  <p:cNvPr id="10" name="Group 9"/>
                  <p:cNvGrpSpPr/>
                  <p:nvPr/>
                </p:nvGrpSpPr>
                <p:grpSpPr>
                  <a:xfrm>
                    <a:off x="2394549" y="4117236"/>
                    <a:ext cx="4224717" cy="849177"/>
                    <a:chOff x="1096734" y="4521989"/>
                    <a:chExt cx="4224717" cy="849177"/>
                  </a:xfrm>
                </p:grpSpPr>
                <p:sp>
                  <p:nvSpPr>
                    <p:cNvPr id="14" name="TextBox 13"/>
                    <p:cNvSpPr txBox="1"/>
                    <p:nvPr/>
                  </p:nvSpPr>
                  <p:spPr>
                    <a:xfrm>
                      <a:off x="1096734" y="4982561"/>
                      <a:ext cx="444023" cy="374648"/>
                    </a:xfrm>
                    <a:prstGeom prst="rect">
                      <a:avLst/>
                    </a:prstGeom>
                    <a:noFill/>
                  </p:spPr>
                  <p:txBody>
                    <a:bodyPr wrap="square" rtlCol="0">
                      <a:spAutoFit/>
                    </a:bodyPr>
                    <a:lstStyle/>
                    <a:p>
                      <a:r>
                        <a:rPr lang="en-US" sz="2000" dirty="0"/>
                        <a:t>X</a:t>
                      </a:r>
                    </a:p>
                  </p:txBody>
                </p:sp>
                <p:sp>
                  <p:nvSpPr>
                    <p:cNvPr id="15" name="TextBox 14"/>
                    <p:cNvSpPr txBox="1"/>
                    <p:nvPr/>
                  </p:nvSpPr>
                  <p:spPr>
                    <a:xfrm>
                      <a:off x="2937686" y="4996518"/>
                      <a:ext cx="444023" cy="374648"/>
                    </a:xfrm>
                    <a:prstGeom prst="rect">
                      <a:avLst/>
                    </a:prstGeom>
                    <a:noFill/>
                  </p:spPr>
                  <p:txBody>
                    <a:bodyPr wrap="square" rtlCol="0">
                      <a:spAutoFit/>
                    </a:bodyPr>
                    <a:lstStyle/>
                    <a:p>
                      <a:r>
                        <a:rPr lang="en-US" sz="2000" dirty="0"/>
                        <a:t>M</a:t>
                      </a:r>
                    </a:p>
                  </p:txBody>
                </p:sp>
                <p:sp>
                  <p:nvSpPr>
                    <p:cNvPr id="16" name="TextBox 15"/>
                    <p:cNvSpPr txBox="1"/>
                    <p:nvPr/>
                  </p:nvSpPr>
                  <p:spPr>
                    <a:xfrm>
                      <a:off x="4877428" y="4996518"/>
                      <a:ext cx="444023" cy="374648"/>
                    </a:xfrm>
                    <a:prstGeom prst="rect">
                      <a:avLst/>
                    </a:prstGeom>
                    <a:noFill/>
                  </p:spPr>
                  <p:txBody>
                    <a:bodyPr wrap="square" rtlCol="0">
                      <a:spAutoFit/>
                    </a:bodyPr>
                    <a:lstStyle/>
                    <a:p>
                      <a:r>
                        <a:rPr lang="en-US" sz="2000" dirty="0"/>
                        <a:t>Y</a:t>
                      </a:r>
                    </a:p>
                  </p:txBody>
                </p:sp>
                <p:cxnSp>
                  <p:nvCxnSpPr>
                    <p:cNvPr id="17" name="Straight Arrow Connector 16"/>
                    <p:cNvCxnSpPr>
                      <a:stCxn id="14" idx="3"/>
                      <a:endCxn id="15" idx="1"/>
                    </p:cNvCxnSpPr>
                    <p:nvPr/>
                  </p:nvCxnSpPr>
                  <p:spPr>
                    <a:xfrm>
                      <a:off x="1540757" y="5169885"/>
                      <a:ext cx="1396929" cy="13956"/>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3424679" y="5267392"/>
                      <a:ext cx="1452749"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1484936" y="4521989"/>
                      <a:ext cx="3413261" cy="544316"/>
                    </a:xfrm>
                    <a:custGeom>
                      <a:avLst/>
                      <a:gdLst>
                        <a:gd name="connsiteX0" fmla="*/ 0 w 3558520"/>
                        <a:gd name="connsiteY0" fmla="*/ 711794 h 711794"/>
                        <a:gd name="connsiteX1" fmla="*/ 1828102 w 3558520"/>
                        <a:gd name="connsiteY1" fmla="*/ 0 h 711794"/>
                        <a:gd name="connsiteX2" fmla="*/ 3558520 w 3558520"/>
                        <a:gd name="connsiteY2" fmla="*/ 711794 h 711794"/>
                        <a:gd name="connsiteX3" fmla="*/ 3558520 w 3558520"/>
                        <a:gd name="connsiteY3" fmla="*/ 711794 h 711794"/>
                      </a:gdLst>
                      <a:ahLst/>
                      <a:cxnLst>
                        <a:cxn ang="0">
                          <a:pos x="connsiteX0" y="connsiteY0"/>
                        </a:cxn>
                        <a:cxn ang="0">
                          <a:pos x="connsiteX1" y="connsiteY1"/>
                        </a:cxn>
                        <a:cxn ang="0">
                          <a:pos x="connsiteX2" y="connsiteY2"/>
                        </a:cxn>
                        <a:cxn ang="0">
                          <a:pos x="connsiteX3" y="connsiteY3"/>
                        </a:cxn>
                      </a:cxnLst>
                      <a:rect l="l" t="t" r="r" b="b"/>
                      <a:pathLst>
                        <a:path w="3558520" h="711794">
                          <a:moveTo>
                            <a:pt x="0" y="711794"/>
                          </a:moveTo>
                          <a:cubicBezTo>
                            <a:pt x="617507" y="355897"/>
                            <a:pt x="1235015" y="0"/>
                            <a:pt x="1828102" y="0"/>
                          </a:cubicBezTo>
                          <a:cubicBezTo>
                            <a:pt x="2421189" y="0"/>
                            <a:pt x="3558520" y="711794"/>
                            <a:pt x="3558520" y="711794"/>
                          </a:cubicBezTo>
                          <a:lnTo>
                            <a:pt x="3558520" y="711794"/>
                          </a:lnTo>
                        </a:path>
                      </a:pathLst>
                    </a:cu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11" name="TextBox 10"/>
                  <p:cNvSpPr txBox="1"/>
                  <p:nvPr/>
                </p:nvSpPr>
                <p:spPr>
                  <a:xfrm>
                    <a:off x="4562830" y="5702811"/>
                    <a:ext cx="486993" cy="496769"/>
                  </a:xfrm>
                  <a:prstGeom prst="rect">
                    <a:avLst/>
                  </a:prstGeom>
                  <a:noFill/>
                </p:spPr>
                <p:txBody>
                  <a:bodyPr wrap="square" rtlCol="0">
                    <a:spAutoFit/>
                  </a:bodyPr>
                  <a:lstStyle/>
                  <a:p>
                    <a:r>
                      <a:rPr lang="en-US" sz="2000" dirty="0">
                        <a:solidFill>
                          <a:srgbClr val="FF0000"/>
                        </a:solidFill>
                      </a:rPr>
                      <a:t>U</a:t>
                    </a:r>
                    <a:endParaRPr lang="en-US" sz="2000" baseline="-25000" dirty="0">
                      <a:solidFill>
                        <a:srgbClr val="FF0000"/>
                      </a:solidFill>
                    </a:endParaRPr>
                  </a:p>
                </p:txBody>
              </p:sp>
              <p:cxnSp>
                <p:nvCxnSpPr>
                  <p:cNvPr id="12" name="Straight Arrow Connector 11"/>
                  <p:cNvCxnSpPr/>
                  <p:nvPr/>
                </p:nvCxnSpPr>
                <p:spPr>
                  <a:xfrm flipV="1">
                    <a:off x="5540127" y="4971334"/>
                    <a:ext cx="635116" cy="35263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cxnSp>
              <p:nvCxnSpPr>
                <p:cNvPr id="9" name="Straight Arrow Connector 8"/>
                <p:cNvCxnSpPr>
                  <a:stCxn id="11" idx="3"/>
                </p:cNvCxnSpPr>
                <p:nvPr/>
              </p:nvCxnSpPr>
              <p:spPr>
                <a:xfrm flipV="1">
                  <a:off x="5049823" y="4640923"/>
                  <a:ext cx="1174099" cy="874882"/>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6" name="TextBox 5"/>
              <p:cNvSpPr txBox="1"/>
              <p:nvPr/>
            </p:nvSpPr>
            <p:spPr>
              <a:xfrm>
                <a:off x="5155425" y="4626964"/>
                <a:ext cx="486993" cy="496769"/>
              </a:xfrm>
              <a:prstGeom prst="rect">
                <a:avLst/>
              </a:prstGeom>
              <a:noFill/>
            </p:spPr>
            <p:txBody>
              <a:bodyPr wrap="square" rtlCol="0">
                <a:spAutoFit/>
              </a:bodyPr>
              <a:lstStyle/>
              <a:p>
                <a:r>
                  <a:rPr lang="en-US" sz="2000" dirty="0"/>
                  <a:t>Z</a:t>
                </a:r>
                <a:endParaRPr lang="en-US" sz="2000" baseline="-25000" dirty="0"/>
              </a:p>
            </p:txBody>
          </p:sp>
          <p:cxnSp>
            <p:nvCxnSpPr>
              <p:cNvPr id="7" name="Straight Arrow Connector 6"/>
              <p:cNvCxnSpPr>
                <a:stCxn id="6" idx="1"/>
              </p:cNvCxnSpPr>
              <p:nvPr/>
            </p:nvCxnSpPr>
            <p:spPr>
              <a:xfrm flipH="1" flipV="1">
                <a:off x="4679526" y="4626966"/>
                <a:ext cx="475899" cy="248383"/>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cxnSp>
          <p:nvCxnSpPr>
            <p:cNvPr id="32" name="Straight Arrow Connector 31"/>
            <p:cNvCxnSpPr/>
            <p:nvPr/>
          </p:nvCxnSpPr>
          <p:spPr>
            <a:xfrm flipH="1" flipV="1">
              <a:off x="4609913" y="5072842"/>
              <a:ext cx="69612" cy="627246"/>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734074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 (</a:t>
            </a:r>
            <a:r>
              <a:rPr lang="en-US" dirty="0" err="1"/>
              <a:t>VanderWeele</a:t>
            </a:r>
            <a:r>
              <a:rPr lang="en-US" dirty="0"/>
              <a:t>)</a:t>
            </a:r>
          </a:p>
        </p:txBody>
      </p:sp>
      <p:sp>
        <p:nvSpPr>
          <p:cNvPr id="3" name="Content Placeholder 2"/>
          <p:cNvSpPr>
            <a:spLocks noGrp="1"/>
          </p:cNvSpPr>
          <p:nvPr>
            <p:ph idx="1"/>
          </p:nvPr>
        </p:nvSpPr>
        <p:spPr>
          <a:xfrm>
            <a:off x="457200" y="1600199"/>
            <a:ext cx="8229600" cy="3186967"/>
          </a:xfrm>
        </p:spPr>
        <p:txBody>
          <a:bodyPr>
            <a:normAutofit/>
          </a:bodyPr>
          <a:lstStyle/>
          <a:p>
            <a:pPr marL="0" indent="0">
              <a:buNone/>
            </a:pPr>
            <a:r>
              <a:rPr lang="en-US" dirty="0"/>
              <a:t>Among drug addicts</a:t>
            </a:r>
          </a:p>
          <a:p>
            <a:r>
              <a:rPr lang="en-US" dirty="0"/>
              <a:t>X=</a:t>
            </a:r>
            <a:r>
              <a:rPr lang="en-US" dirty="0" err="1"/>
              <a:t>methodone</a:t>
            </a:r>
            <a:r>
              <a:rPr lang="en-US" dirty="0"/>
              <a:t> treatment</a:t>
            </a:r>
          </a:p>
          <a:p>
            <a:r>
              <a:rPr lang="en-US" dirty="0"/>
              <a:t>Y=work activity</a:t>
            </a:r>
          </a:p>
          <a:p>
            <a:r>
              <a:rPr lang="en-US" dirty="0"/>
              <a:t>M=illicit drug use</a:t>
            </a:r>
          </a:p>
        </p:txBody>
      </p:sp>
      <p:grpSp>
        <p:nvGrpSpPr>
          <p:cNvPr id="32" name="Group 31"/>
          <p:cNvGrpSpPr/>
          <p:nvPr/>
        </p:nvGrpSpPr>
        <p:grpSpPr>
          <a:xfrm>
            <a:off x="2394549" y="5275667"/>
            <a:ext cx="4224717" cy="997749"/>
            <a:chOff x="1096734" y="4521989"/>
            <a:chExt cx="4224717" cy="997749"/>
          </a:xfrm>
        </p:grpSpPr>
        <p:sp>
          <p:nvSpPr>
            <p:cNvPr id="4" name="TextBox 3"/>
            <p:cNvSpPr txBox="1"/>
            <p:nvPr/>
          </p:nvSpPr>
          <p:spPr>
            <a:xfrm>
              <a:off x="1096734" y="4982561"/>
              <a:ext cx="444023" cy="523220"/>
            </a:xfrm>
            <a:prstGeom prst="rect">
              <a:avLst/>
            </a:prstGeom>
            <a:noFill/>
          </p:spPr>
          <p:txBody>
            <a:bodyPr wrap="square" rtlCol="0">
              <a:spAutoFit/>
            </a:bodyPr>
            <a:lstStyle/>
            <a:p>
              <a:r>
                <a:rPr lang="en-US" sz="2800" dirty="0"/>
                <a:t>X</a:t>
              </a:r>
            </a:p>
          </p:txBody>
        </p:sp>
        <p:sp>
          <p:nvSpPr>
            <p:cNvPr id="5" name="TextBox 4"/>
            <p:cNvSpPr txBox="1"/>
            <p:nvPr/>
          </p:nvSpPr>
          <p:spPr>
            <a:xfrm>
              <a:off x="2937686" y="4996518"/>
              <a:ext cx="444023" cy="523220"/>
            </a:xfrm>
            <a:prstGeom prst="rect">
              <a:avLst/>
            </a:prstGeom>
            <a:noFill/>
          </p:spPr>
          <p:txBody>
            <a:bodyPr wrap="square" rtlCol="0">
              <a:spAutoFit/>
            </a:bodyPr>
            <a:lstStyle/>
            <a:p>
              <a:r>
                <a:rPr lang="en-US" sz="2800" dirty="0"/>
                <a:t>M</a:t>
              </a:r>
            </a:p>
          </p:txBody>
        </p:sp>
        <p:sp>
          <p:nvSpPr>
            <p:cNvPr id="6" name="TextBox 5"/>
            <p:cNvSpPr txBox="1"/>
            <p:nvPr/>
          </p:nvSpPr>
          <p:spPr>
            <a:xfrm>
              <a:off x="4877428" y="4996518"/>
              <a:ext cx="444023" cy="523220"/>
            </a:xfrm>
            <a:prstGeom prst="rect">
              <a:avLst/>
            </a:prstGeom>
            <a:noFill/>
          </p:spPr>
          <p:txBody>
            <a:bodyPr wrap="square" rtlCol="0">
              <a:spAutoFit/>
            </a:bodyPr>
            <a:lstStyle/>
            <a:p>
              <a:r>
                <a:rPr lang="en-US" sz="2800" dirty="0"/>
                <a:t>Y</a:t>
              </a:r>
            </a:p>
          </p:txBody>
        </p:sp>
        <p:cxnSp>
          <p:nvCxnSpPr>
            <p:cNvPr id="8" name="Straight Arrow Connector 7"/>
            <p:cNvCxnSpPr>
              <a:stCxn id="4" idx="3"/>
              <a:endCxn id="5" idx="1"/>
            </p:cNvCxnSpPr>
            <p:nvPr/>
          </p:nvCxnSpPr>
          <p:spPr>
            <a:xfrm>
              <a:off x="1540757" y="5244171"/>
              <a:ext cx="1396929" cy="1395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3424679" y="5267392"/>
              <a:ext cx="1452749"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1" name="Freeform 30"/>
            <p:cNvSpPr/>
            <p:nvPr/>
          </p:nvSpPr>
          <p:spPr>
            <a:xfrm>
              <a:off x="1484936" y="4521989"/>
              <a:ext cx="3413261" cy="544316"/>
            </a:xfrm>
            <a:custGeom>
              <a:avLst/>
              <a:gdLst>
                <a:gd name="connsiteX0" fmla="*/ 0 w 3558520"/>
                <a:gd name="connsiteY0" fmla="*/ 711794 h 711794"/>
                <a:gd name="connsiteX1" fmla="*/ 1828102 w 3558520"/>
                <a:gd name="connsiteY1" fmla="*/ 0 h 711794"/>
                <a:gd name="connsiteX2" fmla="*/ 3558520 w 3558520"/>
                <a:gd name="connsiteY2" fmla="*/ 711794 h 711794"/>
                <a:gd name="connsiteX3" fmla="*/ 3558520 w 3558520"/>
                <a:gd name="connsiteY3" fmla="*/ 711794 h 711794"/>
              </a:gdLst>
              <a:ahLst/>
              <a:cxnLst>
                <a:cxn ang="0">
                  <a:pos x="connsiteX0" y="connsiteY0"/>
                </a:cxn>
                <a:cxn ang="0">
                  <a:pos x="connsiteX1" y="connsiteY1"/>
                </a:cxn>
                <a:cxn ang="0">
                  <a:pos x="connsiteX2" y="connsiteY2"/>
                </a:cxn>
                <a:cxn ang="0">
                  <a:pos x="connsiteX3" y="connsiteY3"/>
                </a:cxn>
              </a:cxnLst>
              <a:rect l="l" t="t" r="r" b="b"/>
              <a:pathLst>
                <a:path w="3558520" h="711794">
                  <a:moveTo>
                    <a:pt x="0" y="711794"/>
                  </a:moveTo>
                  <a:cubicBezTo>
                    <a:pt x="617507" y="355897"/>
                    <a:pt x="1235015" y="0"/>
                    <a:pt x="1828102" y="0"/>
                  </a:cubicBezTo>
                  <a:cubicBezTo>
                    <a:pt x="2421189" y="0"/>
                    <a:pt x="3558520" y="711794"/>
                    <a:pt x="3558520" y="711794"/>
                  </a:cubicBezTo>
                  <a:lnTo>
                    <a:pt x="3558520" y="711794"/>
                  </a:lnTo>
                </a:path>
              </a:pathLst>
            </a:cu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9122549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373"/>
            <a:ext cx="8229600" cy="1143000"/>
          </a:xfrm>
        </p:spPr>
        <p:txBody>
          <a:bodyPr>
            <a:normAutofit fontScale="90000"/>
          </a:bodyPr>
          <a:lstStyle/>
          <a:p>
            <a:r>
              <a:rPr lang="en-US" sz="3600" dirty="0"/>
              <a:t>Sensitivity Analyses to (A2); correlated errors</a:t>
            </a:r>
            <a:br>
              <a:rPr lang="en-US" sz="3600" dirty="0"/>
            </a:br>
            <a:r>
              <a:rPr lang="en-US" sz="3600" dirty="0"/>
              <a:t>(Imai et al., 2010)</a:t>
            </a:r>
          </a:p>
        </p:txBody>
      </p:sp>
      <p:sp>
        <p:nvSpPr>
          <p:cNvPr id="3" name="Content Placeholder 2"/>
          <p:cNvSpPr>
            <a:spLocks noGrp="1"/>
          </p:cNvSpPr>
          <p:nvPr>
            <p:ph idx="1"/>
          </p:nvPr>
        </p:nvSpPr>
        <p:spPr>
          <a:xfrm>
            <a:off x="457200" y="1018845"/>
            <a:ext cx="8376302" cy="5690109"/>
          </a:xfrm>
        </p:spPr>
        <p:txBody>
          <a:bodyPr>
            <a:normAutofit/>
          </a:bodyPr>
          <a:lstStyle/>
          <a:p>
            <a:r>
              <a:rPr lang="en-US" dirty="0"/>
              <a:t>Assume following linear models:</a:t>
            </a:r>
          </a:p>
          <a:p>
            <a:pPr marL="0" indent="0">
              <a:buNone/>
            </a:pPr>
            <a:r>
              <a:rPr lang="en-US" dirty="0"/>
              <a:t>		Y=</a:t>
            </a:r>
            <a:r>
              <a:rPr lang="en-US" dirty="0">
                <a:latin typeface="Symbol" charset="2"/>
                <a:cs typeface="Symbol" charset="2"/>
              </a:rPr>
              <a:t>a</a:t>
            </a:r>
            <a:r>
              <a:rPr lang="en-US" baseline="-25000" dirty="0"/>
              <a:t>0</a:t>
            </a:r>
            <a:r>
              <a:rPr lang="en-US" dirty="0"/>
              <a:t>+</a:t>
            </a:r>
            <a:r>
              <a:rPr lang="en-US" dirty="0">
                <a:latin typeface="Symbol" charset="2"/>
                <a:cs typeface="Symbol" charset="2"/>
              </a:rPr>
              <a:t>a</a:t>
            </a:r>
            <a:r>
              <a:rPr lang="en-US" baseline="-25000" dirty="0"/>
              <a:t>1</a:t>
            </a:r>
            <a:r>
              <a:rPr lang="en-US" dirty="0"/>
              <a:t>X+</a:t>
            </a:r>
            <a:r>
              <a:rPr lang="en-US" dirty="0">
                <a:latin typeface="Symbol" charset="2"/>
                <a:cs typeface="Symbol" charset="2"/>
              </a:rPr>
              <a:t>a</a:t>
            </a:r>
            <a:r>
              <a:rPr lang="en-US" baseline="-25000" dirty="0"/>
              <a:t>2</a:t>
            </a:r>
            <a:r>
              <a:rPr lang="en-US" dirty="0"/>
              <a:t>Z+</a:t>
            </a:r>
            <a:r>
              <a:rPr lang="en-US" dirty="0">
                <a:latin typeface="Symbol" charset="2"/>
                <a:cs typeface="Symbol" charset="2"/>
              </a:rPr>
              <a:t>e</a:t>
            </a:r>
            <a:r>
              <a:rPr lang="en-US" baseline="-25000" dirty="0">
                <a:latin typeface="Symbol" charset="2"/>
                <a:cs typeface="Symbol" charset="2"/>
              </a:rPr>
              <a:t>1</a:t>
            </a:r>
            <a:endParaRPr lang="en-US" baseline="-25000" dirty="0"/>
          </a:p>
          <a:p>
            <a:pPr marL="0" indent="0">
              <a:buNone/>
            </a:pPr>
            <a:r>
              <a:rPr lang="en-US" dirty="0"/>
              <a:t>		M=</a:t>
            </a:r>
            <a:r>
              <a:rPr lang="en-US" dirty="0">
                <a:latin typeface="Symbol" charset="2"/>
                <a:cs typeface="Symbol" charset="2"/>
              </a:rPr>
              <a:t>b</a:t>
            </a:r>
            <a:r>
              <a:rPr lang="en-US" baseline="-25000" dirty="0"/>
              <a:t>0</a:t>
            </a:r>
            <a:r>
              <a:rPr lang="en-US" dirty="0"/>
              <a:t>+</a:t>
            </a:r>
            <a:r>
              <a:rPr lang="en-US" dirty="0">
                <a:latin typeface="Symbol" charset="2"/>
                <a:cs typeface="Symbol" charset="2"/>
              </a:rPr>
              <a:t>b</a:t>
            </a:r>
            <a:r>
              <a:rPr lang="en-US" baseline="-25000" dirty="0"/>
              <a:t>1</a:t>
            </a:r>
            <a:r>
              <a:rPr lang="en-US" dirty="0"/>
              <a:t>X+</a:t>
            </a:r>
            <a:r>
              <a:rPr lang="en-US" dirty="0">
                <a:latin typeface="Symbol" charset="2"/>
                <a:cs typeface="Symbol" charset="2"/>
              </a:rPr>
              <a:t>b</a:t>
            </a:r>
            <a:r>
              <a:rPr lang="en-US" baseline="-25000" dirty="0"/>
              <a:t>2</a:t>
            </a:r>
            <a:r>
              <a:rPr lang="en-US" dirty="0"/>
              <a:t>Z+</a:t>
            </a:r>
            <a:r>
              <a:rPr lang="en-US" dirty="0">
                <a:latin typeface="Symbol" charset="2"/>
                <a:cs typeface="Symbol" charset="2"/>
              </a:rPr>
              <a:t>e</a:t>
            </a:r>
            <a:r>
              <a:rPr lang="en-US" baseline="-25000" dirty="0">
                <a:latin typeface="Symbol" charset="2"/>
                <a:cs typeface="Symbol" charset="2"/>
              </a:rPr>
              <a:t>2</a:t>
            </a:r>
            <a:endParaRPr lang="en-US" baseline="-25000" dirty="0"/>
          </a:p>
          <a:p>
            <a:pPr marL="0" indent="0">
              <a:buNone/>
            </a:pPr>
            <a:r>
              <a:rPr lang="en-US" dirty="0"/>
              <a:t>		Y=</a:t>
            </a:r>
            <a:r>
              <a:rPr lang="en-US" dirty="0">
                <a:latin typeface="Symbol" charset="2"/>
                <a:cs typeface="Symbol" charset="2"/>
              </a:rPr>
              <a:t>q</a:t>
            </a:r>
            <a:r>
              <a:rPr lang="en-US" baseline="-25000" dirty="0"/>
              <a:t>0</a:t>
            </a:r>
            <a:r>
              <a:rPr lang="en-US" dirty="0"/>
              <a:t>+</a:t>
            </a:r>
            <a:r>
              <a:rPr lang="en-US" dirty="0">
                <a:latin typeface="Symbol" charset="2"/>
                <a:cs typeface="Symbol" charset="2"/>
              </a:rPr>
              <a:t>q</a:t>
            </a:r>
            <a:r>
              <a:rPr lang="en-US" baseline="-25000" dirty="0"/>
              <a:t>1</a:t>
            </a:r>
            <a:r>
              <a:rPr lang="en-US" dirty="0"/>
              <a:t>X+</a:t>
            </a:r>
            <a:r>
              <a:rPr lang="en-US" dirty="0">
                <a:latin typeface="Symbol" charset="2"/>
                <a:cs typeface="Symbol" charset="2"/>
              </a:rPr>
              <a:t>q</a:t>
            </a:r>
            <a:r>
              <a:rPr lang="en-US" baseline="-25000" dirty="0"/>
              <a:t>2</a:t>
            </a:r>
            <a:r>
              <a:rPr lang="en-US" dirty="0"/>
              <a:t>M+</a:t>
            </a:r>
            <a:r>
              <a:rPr lang="en-US" dirty="0">
                <a:latin typeface="Symbol" charset="2"/>
                <a:cs typeface="Symbol" charset="2"/>
              </a:rPr>
              <a:t>q</a:t>
            </a:r>
            <a:r>
              <a:rPr lang="en-US" baseline="-25000" dirty="0"/>
              <a:t>3</a:t>
            </a:r>
            <a:r>
              <a:rPr lang="en-US" dirty="0"/>
              <a:t>Z+</a:t>
            </a:r>
            <a:r>
              <a:rPr lang="en-US" dirty="0">
                <a:latin typeface="Symbol" charset="2"/>
                <a:cs typeface="Symbol" charset="2"/>
              </a:rPr>
              <a:t>e</a:t>
            </a:r>
            <a:r>
              <a:rPr lang="en-US" baseline="-25000" dirty="0">
                <a:latin typeface="Symbol" charset="2"/>
                <a:cs typeface="Symbol" charset="2"/>
              </a:rPr>
              <a:t>3</a:t>
            </a:r>
            <a:endParaRPr lang="en-US" baseline="-25000" dirty="0"/>
          </a:p>
          <a:p>
            <a:r>
              <a:rPr lang="en-US" dirty="0"/>
              <a:t>Specify </a:t>
            </a:r>
            <a:r>
              <a:rPr lang="en-US" dirty="0">
                <a:latin typeface="Symbol" charset="2"/>
                <a:cs typeface="Symbol" charset="2"/>
              </a:rPr>
              <a:t>r</a:t>
            </a:r>
            <a:r>
              <a:rPr lang="en-US" dirty="0"/>
              <a:t>=</a:t>
            </a:r>
            <a:r>
              <a:rPr lang="en-US" dirty="0" err="1"/>
              <a:t>cor</a:t>
            </a:r>
            <a:r>
              <a:rPr lang="en-US" dirty="0"/>
              <a:t>(</a:t>
            </a:r>
            <a:r>
              <a:rPr lang="en-US" dirty="0">
                <a:latin typeface="Symbol" charset="2"/>
                <a:cs typeface="Symbol" charset="2"/>
              </a:rPr>
              <a:t>e</a:t>
            </a:r>
            <a:r>
              <a:rPr lang="en-US" baseline="-25000" dirty="0">
                <a:latin typeface="Symbol" charset="2"/>
                <a:cs typeface="Symbol" charset="2"/>
              </a:rPr>
              <a:t>2</a:t>
            </a:r>
            <a:r>
              <a:rPr lang="en-US" dirty="0">
                <a:latin typeface="Symbol" charset="2"/>
                <a:cs typeface="Symbol" charset="2"/>
              </a:rPr>
              <a:t>, e</a:t>
            </a:r>
            <a:r>
              <a:rPr lang="en-US" baseline="-25000" dirty="0">
                <a:latin typeface="Symbol" charset="2"/>
                <a:cs typeface="Symbol" charset="2"/>
              </a:rPr>
              <a:t>3</a:t>
            </a:r>
            <a:r>
              <a:rPr lang="en-US" dirty="0">
                <a:latin typeface="Symbol" charset="2"/>
                <a:cs typeface="Symbol" charset="2"/>
              </a:rPr>
              <a:t>)</a:t>
            </a:r>
            <a:r>
              <a:rPr lang="en-US" dirty="0"/>
              <a:t> as sensitivity parameter.</a:t>
            </a:r>
          </a:p>
          <a:p>
            <a:pPr lvl="1"/>
            <a:r>
              <a:rPr lang="en-US" dirty="0">
                <a:latin typeface="Symbol" charset="2"/>
                <a:cs typeface="Symbol" charset="2"/>
              </a:rPr>
              <a:t>r</a:t>
            </a:r>
            <a:r>
              <a:rPr lang="en-US" dirty="0"/>
              <a:t>=0 if you try estimating it empirically.</a:t>
            </a:r>
          </a:p>
          <a:p>
            <a:r>
              <a:rPr lang="en-US" dirty="0"/>
              <a:t>NIE=</a:t>
            </a:r>
            <a:r>
              <a:rPr lang="en-US" dirty="0">
                <a:latin typeface="Symbol" charset="2"/>
                <a:cs typeface="Symbol" charset="2"/>
              </a:rPr>
              <a:t>b</a:t>
            </a:r>
            <a:r>
              <a:rPr lang="en-US" baseline="-25000" dirty="0"/>
              <a:t>1</a:t>
            </a:r>
            <a:r>
              <a:rPr lang="en-US" dirty="0">
                <a:latin typeface="Symbol" charset="2"/>
                <a:cs typeface="Symbol" charset="2"/>
              </a:rPr>
              <a:t>s</a:t>
            </a:r>
            <a:r>
              <a:rPr lang="en-US" baseline="-25000" dirty="0">
                <a:latin typeface="Symbol" charset="2"/>
                <a:cs typeface="Symbol" charset="2"/>
              </a:rPr>
              <a:t>1</a:t>
            </a:r>
            <a:r>
              <a:rPr lang="en-US" dirty="0">
                <a:latin typeface="+mj-lt"/>
                <a:cs typeface="Symbol" charset="2"/>
              </a:rPr>
              <a:t>{</a:t>
            </a:r>
            <a:r>
              <a:rPr lang="en-US" dirty="0">
                <a:latin typeface="Symbol" charset="2"/>
                <a:cs typeface="Symbol" charset="2"/>
              </a:rPr>
              <a:t>x</a:t>
            </a:r>
            <a:r>
              <a:rPr lang="en-US" dirty="0"/>
              <a:t> – </a:t>
            </a:r>
            <a:r>
              <a:rPr lang="en-US" dirty="0">
                <a:latin typeface="Symbol" charset="2"/>
                <a:cs typeface="Symbol" charset="2"/>
              </a:rPr>
              <a:t>r [(1-x</a:t>
            </a:r>
            <a:r>
              <a:rPr lang="en-US" baseline="30000" dirty="0">
                <a:latin typeface="Symbol" charset="2"/>
                <a:cs typeface="Symbol" charset="2"/>
              </a:rPr>
              <a:t>2</a:t>
            </a:r>
            <a:r>
              <a:rPr lang="en-US" dirty="0">
                <a:latin typeface="Symbol" charset="2"/>
                <a:cs typeface="Symbol" charset="2"/>
              </a:rPr>
              <a:t>)/(1-r</a:t>
            </a:r>
            <a:r>
              <a:rPr lang="en-US" baseline="30000" dirty="0">
                <a:latin typeface="Symbol" charset="2"/>
                <a:cs typeface="Symbol" charset="2"/>
              </a:rPr>
              <a:t>2</a:t>
            </a:r>
            <a:r>
              <a:rPr lang="en-US" dirty="0">
                <a:latin typeface="Symbol" charset="2"/>
                <a:cs typeface="Symbol" charset="2"/>
              </a:rPr>
              <a:t>)]</a:t>
            </a:r>
            <a:r>
              <a:rPr lang="en-US" baseline="30000" dirty="0"/>
              <a:t>1/2</a:t>
            </a:r>
            <a:r>
              <a:rPr lang="en-US" dirty="0"/>
              <a:t>}/</a:t>
            </a:r>
            <a:r>
              <a:rPr lang="en-US" dirty="0">
                <a:latin typeface="Symbol" charset="2"/>
                <a:cs typeface="Symbol" charset="2"/>
              </a:rPr>
              <a:t>s</a:t>
            </a:r>
            <a:r>
              <a:rPr lang="en-US" baseline="-25000" dirty="0">
                <a:latin typeface="Symbol" charset="2"/>
                <a:cs typeface="Symbol" charset="2"/>
              </a:rPr>
              <a:t>2</a:t>
            </a:r>
            <a:r>
              <a:rPr lang="en-US" dirty="0">
                <a:cs typeface="Symbol" charset="2"/>
              </a:rPr>
              <a:t>, </a:t>
            </a:r>
            <a:endParaRPr lang="en-US" dirty="0"/>
          </a:p>
          <a:p>
            <a:pPr lvl="1"/>
            <a:r>
              <a:rPr lang="en-US" dirty="0"/>
              <a:t>where </a:t>
            </a:r>
            <a:r>
              <a:rPr lang="en-US" dirty="0">
                <a:latin typeface="Symbol" charset="2"/>
                <a:cs typeface="Symbol" charset="2"/>
              </a:rPr>
              <a:t>s</a:t>
            </a:r>
            <a:r>
              <a:rPr lang="en-US" baseline="-25000" dirty="0">
                <a:latin typeface="Symbol" charset="2"/>
                <a:cs typeface="Symbol" charset="2"/>
              </a:rPr>
              <a:t>1</a:t>
            </a:r>
            <a:r>
              <a:rPr lang="en-US" dirty="0"/>
              <a:t>=</a:t>
            </a:r>
            <a:r>
              <a:rPr lang="en-US" dirty="0" err="1"/>
              <a:t>Var</a:t>
            </a:r>
            <a:r>
              <a:rPr lang="en-US" dirty="0"/>
              <a:t>(</a:t>
            </a:r>
            <a:r>
              <a:rPr lang="en-US" dirty="0">
                <a:latin typeface="Symbol" charset="2"/>
                <a:cs typeface="Symbol" charset="2"/>
              </a:rPr>
              <a:t>e</a:t>
            </a:r>
            <a:r>
              <a:rPr lang="en-US" baseline="-25000" dirty="0">
                <a:cs typeface="Symbol" charset="2"/>
              </a:rPr>
              <a:t>1</a:t>
            </a:r>
            <a:r>
              <a:rPr lang="en-US" dirty="0">
                <a:cs typeface="Symbol" charset="2"/>
              </a:rPr>
              <a:t>|X=1), </a:t>
            </a:r>
            <a:r>
              <a:rPr lang="en-US" dirty="0">
                <a:latin typeface="Symbol" charset="2"/>
                <a:cs typeface="Symbol" charset="2"/>
              </a:rPr>
              <a:t>s</a:t>
            </a:r>
            <a:r>
              <a:rPr lang="en-US" baseline="-25000" dirty="0">
                <a:latin typeface="Symbol" charset="2"/>
                <a:cs typeface="Symbol" charset="2"/>
              </a:rPr>
              <a:t>2</a:t>
            </a:r>
            <a:r>
              <a:rPr lang="en-US" dirty="0"/>
              <a:t>=</a:t>
            </a:r>
            <a:r>
              <a:rPr lang="en-US" dirty="0" err="1"/>
              <a:t>Var</a:t>
            </a:r>
            <a:r>
              <a:rPr lang="en-US" dirty="0"/>
              <a:t>(</a:t>
            </a:r>
            <a:r>
              <a:rPr lang="en-US" dirty="0">
                <a:latin typeface="Symbol" charset="2"/>
                <a:cs typeface="Symbol" charset="2"/>
              </a:rPr>
              <a:t>e</a:t>
            </a:r>
            <a:r>
              <a:rPr lang="en-US" baseline="-25000" dirty="0">
                <a:cs typeface="Symbol" charset="2"/>
              </a:rPr>
              <a:t>2</a:t>
            </a:r>
            <a:r>
              <a:rPr lang="en-US" dirty="0">
                <a:cs typeface="Symbol" charset="2"/>
              </a:rPr>
              <a:t>|X=1),</a:t>
            </a:r>
            <a:r>
              <a:rPr lang="en-US" dirty="0"/>
              <a:t> and</a:t>
            </a:r>
          </a:p>
          <a:p>
            <a:pPr marL="457200" lvl="1" indent="0">
              <a:buNone/>
            </a:pPr>
            <a:r>
              <a:rPr lang="en-US" dirty="0">
                <a:latin typeface="Symbol" charset="2"/>
                <a:cs typeface="Symbol" charset="2"/>
              </a:rPr>
              <a:t>x</a:t>
            </a:r>
            <a:r>
              <a:rPr lang="en-US" dirty="0"/>
              <a:t>=</a:t>
            </a:r>
            <a:r>
              <a:rPr lang="en-US" dirty="0" err="1"/>
              <a:t>Cov</a:t>
            </a:r>
            <a:r>
              <a:rPr lang="en-US" dirty="0"/>
              <a:t>(</a:t>
            </a:r>
            <a:r>
              <a:rPr lang="en-US" dirty="0">
                <a:latin typeface="Symbol" charset="2"/>
                <a:cs typeface="Symbol" charset="2"/>
              </a:rPr>
              <a:t>e</a:t>
            </a:r>
            <a:r>
              <a:rPr lang="en-US" baseline="-25000" dirty="0">
                <a:latin typeface="Symbol" charset="2"/>
                <a:cs typeface="Symbol" charset="2"/>
              </a:rPr>
              <a:t>1</a:t>
            </a:r>
            <a:r>
              <a:rPr lang="en-US" dirty="0">
                <a:latin typeface="Symbol" charset="2"/>
                <a:cs typeface="Symbol" charset="2"/>
              </a:rPr>
              <a:t>, e</a:t>
            </a:r>
            <a:r>
              <a:rPr lang="en-US" baseline="-25000" dirty="0">
                <a:latin typeface="Symbol" charset="2"/>
                <a:cs typeface="Symbol" charset="2"/>
              </a:rPr>
              <a:t>2</a:t>
            </a:r>
            <a:r>
              <a:rPr lang="en-US" dirty="0"/>
              <a:t>|X=1), which can all be estimated from the data.</a:t>
            </a:r>
          </a:p>
        </p:txBody>
      </p:sp>
      <p:grpSp>
        <p:nvGrpSpPr>
          <p:cNvPr id="45" name="Group 44"/>
          <p:cNvGrpSpPr/>
          <p:nvPr/>
        </p:nvGrpSpPr>
        <p:grpSpPr>
          <a:xfrm>
            <a:off x="5594918" y="1577122"/>
            <a:ext cx="3383918" cy="1677172"/>
            <a:chOff x="2394549" y="4072642"/>
            <a:chExt cx="4224717" cy="2082344"/>
          </a:xfrm>
        </p:grpSpPr>
        <p:grpSp>
          <p:nvGrpSpPr>
            <p:cNvPr id="4" name="Group 3"/>
            <p:cNvGrpSpPr/>
            <p:nvPr/>
          </p:nvGrpSpPr>
          <p:grpSpPr>
            <a:xfrm>
              <a:off x="2394549" y="4072642"/>
              <a:ext cx="4224717" cy="2082344"/>
              <a:chOff x="2394549" y="3681846"/>
              <a:chExt cx="4224717" cy="2082344"/>
            </a:xfrm>
          </p:grpSpPr>
          <p:grpSp>
            <p:nvGrpSpPr>
              <p:cNvPr id="5" name="Group 4"/>
              <p:cNvGrpSpPr/>
              <p:nvPr/>
            </p:nvGrpSpPr>
            <p:grpSpPr>
              <a:xfrm>
                <a:off x="2394549" y="3681846"/>
                <a:ext cx="4224717" cy="2082344"/>
                <a:chOff x="2394549" y="3681846"/>
                <a:chExt cx="4224717" cy="2082344"/>
              </a:xfrm>
            </p:grpSpPr>
            <p:grpSp>
              <p:nvGrpSpPr>
                <p:cNvPr id="8" name="Group 7"/>
                <p:cNvGrpSpPr/>
                <p:nvPr/>
              </p:nvGrpSpPr>
              <p:grpSpPr>
                <a:xfrm>
                  <a:off x="2394549" y="3681846"/>
                  <a:ext cx="4224717" cy="2082344"/>
                  <a:chOff x="2394549" y="4117236"/>
                  <a:chExt cx="4224717" cy="2082344"/>
                </a:xfrm>
              </p:grpSpPr>
              <p:grpSp>
                <p:nvGrpSpPr>
                  <p:cNvPr id="10" name="Group 9"/>
                  <p:cNvGrpSpPr/>
                  <p:nvPr/>
                </p:nvGrpSpPr>
                <p:grpSpPr>
                  <a:xfrm>
                    <a:off x="2394549" y="4117236"/>
                    <a:ext cx="4224717" cy="849177"/>
                    <a:chOff x="1096734" y="4521989"/>
                    <a:chExt cx="4224717" cy="849177"/>
                  </a:xfrm>
                </p:grpSpPr>
                <p:sp>
                  <p:nvSpPr>
                    <p:cNvPr id="14" name="TextBox 13"/>
                    <p:cNvSpPr txBox="1"/>
                    <p:nvPr/>
                  </p:nvSpPr>
                  <p:spPr>
                    <a:xfrm>
                      <a:off x="1096734" y="4982561"/>
                      <a:ext cx="444023" cy="374648"/>
                    </a:xfrm>
                    <a:prstGeom prst="rect">
                      <a:avLst/>
                    </a:prstGeom>
                    <a:noFill/>
                  </p:spPr>
                  <p:txBody>
                    <a:bodyPr wrap="square" rtlCol="0">
                      <a:spAutoFit/>
                    </a:bodyPr>
                    <a:lstStyle/>
                    <a:p>
                      <a:r>
                        <a:rPr lang="en-US" sz="2000" dirty="0"/>
                        <a:t>X</a:t>
                      </a:r>
                    </a:p>
                  </p:txBody>
                </p:sp>
                <p:sp>
                  <p:nvSpPr>
                    <p:cNvPr id="15" name="TextBox 14"/>
                    <p:cNvSpPr txBox="1"/>
                    <p:nvPr/>
                  </p:nvSpPr>
                  <p:spPr>
                    <a:xfrm>
                      <a:off x="2937686" y="4996518"/>
                      <a:ext cx="444023" cy="374648"/>
                    </a:xfrm>
                    <a:prstGeom prst="rect">
                      <a:avLst/>
                    </a:prstGeom>
                    <a:noFill/>
                  </p:spPr>
                  <p:txBody>
                    <a:bodyPr wrap="square" rtlCol="0">
                      <a:spAutoFit/>
                    </a:bodyPr>
                    <a:lstStyle/>
                    <a:p>
                      <a:r>
                        <a:rPr lang="en-US" sz="2000" dirty="0"/>
                        <a:t>M</a:t>
                      </a:r>
                    </a:p>
                  </p:txBody>
                </p:sp>
                <p:sp>
                  <p:nvSpPr>
                    <p:cNvPr id="16" name="TextBox 15"/>
                    <p:cNvSpPr txBox="1"/>
                    <p:nvPr/>
                  </p:nvSpPr>
                  <p:spPr>
                    <a:xfrm>
                      <a:off x="4877428" y="4996518"/>
                      <a:ext cx="444023" cy="374648"/>
                    </a:xfrm>
                    <a:prstGeom prst="rect">
                      <a:avLst/>
                    </a:prstGeom>
                    <a:noFill/>
                  </p:spPr>
                  <p:txBody>
                    <a:bodyPr wrap="square" rtlCol="0">
                      <a:spAutoFit/>
                    </a:bodyPr>
                    <a:lstStyle/>
                    <a:p>
                      <a:r>
                        <a:rPr lang="en-US" sz="2000" dirty="0"/>
                        <a:t>Y</a:t>
                      </a:r>
                    </a:p>
                  </p:txBody>
                </p:sp>
                <p:cxnSp>
                  <p:nvCxnSpPr>
                    <p:cNvPr id="17" name="Straight Arrow Connector 16"/>
                    <p:cNvCxnSpPr>
                      <a:stCxn id="14" idx="3"/>
                      <a:endCxn id="15" idx="1"/>
                    </p:cNvCxnSpPr>
                    <p:nvPr/>
                  </p:nvCxnSpPr>
                  <p:spPr>
                    <a:xfrm>
                      <a:off x="1540757" y="5169885"/>
                      <a:ext cx="1396929" cy="13956"/>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3424679" y="5267392"/>
                      <a:ext cx="1452749"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1484936" y="4521989"/>
                      <a:ext cx="3413261" cy="544316"/>
                    </a:xfrm>
                    <a:custGeom>
                      <a:avLst/>
                      <a:gdLst>
                        <a:gd name="connsiteX0" fmla="*/ 0 w 3558520"/>
                        <a:gd name="connsiteY0" fmla="*/ 711794 h 711794"/>
                        <a:gd name="connsiteX1" fmla="*/ 1828102 w 3558520"/>
                        <a:gd name="connsiteY1" fmla="*/ 0 h 711794"/>
                        <a:gd name="connsiteX2" fmla="*/ 3558520 w 3558520"/>
                        <a:gd name="connsiteY2" fmla="*/ 711794 h 711794"/>
                        <a:gd name="connsiteX3" fmla="*/ 3558520 w 3558520"/>
                        <a:gd name="connsiteY3" fmla="*/ 711794 h 711794"/>
                      </a:gdLst>
                      <a:ahLst/>
                      <a:cxnLst>
                        <a:cxn ang="0">
                          <a:pos x="connsiteX0" y="connsiteY0"/>
                        </a:cxn>
                        <a:cxn ang="0">
                          <a:pos x="connsiteX1" y="connsiteY1"/>
                        </a:cxn>
                        <a:cxn ang="0">
                          <a:pos x="connsiteX2" y="connsiteY2"/>
                        </a:cxn>
                        <a:cxn ang="0">
                          <a:pos x="connsiteX3" y="connsiteY3"/>
                        </a:cxn>
                      </a:cxnLst>
                      <a:rect l="l" t="t" r="r" b="b"/>
                      <a:pathLst>
                        <a:path w="3558520" h="711794">
                          <a:moveTo>
                            <a:pt x="0" y="711794"/>
                          </a:moveTo>
                          <a:cubicBezTo>
                            <a:pt x="617507" y="355897"/>
                            <a:pt x="1235015" y="0"/>
                            <a:pt x="1828102" y="0"/>
                          </a:cubicBezTo>
                          <a:cubicBezTo>
                            <a:pt x="2421189" y="0"/>
                            <a:pt x="3558520" y="711794"/>
                            <a:pt x="3558520" y="711794"/>
                          </a:cubicBezTo>
                          <a:lnTo>
                            <a:pt x="3558520" y="711794"/>
                          </a:lnTo>
                        </a:path>
                      </a:pathLst>
                    </a:cu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11" name="TextBox 10"/>
                  <p:cNvSpPr txBox="1"/>
                  <p:nvPr/>
                </p:nvSpPr>
                <p:spPr>
                  <a:xfrm>
                    <a:off x="4562830" y="5702811"/>
                    <a:ext cx="486993" cy="496769"/>
                  </a:xfrm>
                  <a:prstGeom prst="rect">
                    <a:avLst/>
                  </a:prstGeom>
                  <a:noFill/>
                </p:spPr>
                <p:txBody>
                  <a:bodyPr wrap="square" rtlCol="0">
                    <a:spAutoFit/>
                  </a:bodyPr>
                  <a:lstStyle/>
                  <a:p>
                    <a:r>
                      <a:rPr lang="en-US" sz="2000" dirty="0">
                        <a:solidFill>
                          <a:srgbClr val="FF0000"/>
                        </a:solidFill>
                      </a:rPr>
                      <a:t>U</a:t>
                    </a:r>
                    <a:endParaRPr lang="en-US" sz="2000" baseline="-25000" dirty="0">
                      <a:solidFill>
                        <a:srgbClr val="FF0000"/>
                      </a:solidFill>
                    </a:endParaRPr>
                  </a:p>
                </p:txBody>
              </p:sp>
              <p:cxnSp>
                <p:nvCxnSpPr>
                  <p:cNvPr id="12" name="Straight Arrow Connector 11"/>
                  <p:cNvCxnSpPr/>
                  <p:nvPr/>
                </p:nvCxnSpPr>
                <p:spPr>
                  <a:xfrm flipV="1">
                    <a:off x="5540127" y="4971334"/>
                    <a:ext cx="635116" cy="35263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cxnSp>
              <p:nvCxnSpPr>
                <p:cNvPr id="9" name="Straight Arrow Connector 8"/>
                <p:cNvCxnSpPr>
                  <a:stCxn id="11" idx="3"/>
                </p:cNvCxnSpPr>
                <p:nvPr/>
              </p:nvCxnSpPr>
              <p:spPr>
                <a:xfrm flipV="1">
                  <a:off x="5049823" y="4640923"/>
                  <a:ext cx="1174099" cy="874882"/>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6" name="TextBox 5"/>
              <p:cNvSpPr txBox="1"/>
              <p:nvPr/>
            </p:nvSpPr>
            <p:spPr>
              <a:xfrm>
                <a:off x="5155425" y="4626964"/>
                <a:ext cx="486993" cy="496769"/>
              </a:xfrm>
              <a:prstGeom prst="rect">
                <a:avLst/>
              </a:prstGeom>
              <a:noFill/>
            </p:spPr>
            <p:txBody>
              <a:bodyPr wrap="square" rtlCol="0">
                <a:spAutoFit/>
              </a:bodyPr>
              <a:lstStyle/>
              <a:p>
                <a:r>
                  <a:rPr lang="en-US" sz="2000" dirty="0"/>
                  <a:t>Z</a:t>
                </a:r>
                <a:endParaRPr lang="en-US" sz="2000" baseline="-25000" dirty="0"/>
              </a:p>
            </p:txBody>
          </p:sp>
          <p:cxnSp>
            <p:nvCxnSpPr>
              <p:cNvPr id="7" name="Straight Arrow Connector 6"/>
              <p:cNvCxnSpPr>
                <a:stCxn id="6" idx="1"/>
              </p:cNvCxnSpPr>
              <p:nvPr/>
            </p:nvCxnSpPr>
            <p:spPr>
              <a:xfrm flipH="1" flipV="1">
                <a:off x="4679526" y="4626966"/>
                <a:ext cx="475899" cy="248383"/>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cxnSp>
          <p:nvCxnSpPr>
            <p:cNvPr id="32" name="Straight Arrow Connector 31"/>
            <p:cNvCxnSpPr/>
            <p:nvPr/>
          </p:nvCxnSpPr>
          <p:spPr>
            <a:xfrm flipH="1" flipV="1">
              <a:off x="4609913" y="5072842"/>
              <a:ext cx="69612" cy="627246"/>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722052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Potential Outcomes as function of M and X </a:t>
            </a:r>
          </a:p>
        </p:txBody>
      </p:sp>
      <p:sp>
        <p:nvSpPr>
          <p:cNvPr id="3" name="Content Placeholder 2"/>
          <p:cNvSpPr>
            <a:spLocks noGrp="1"/>
          </p:cNvSpPr>
          <p:nvPr>
            <p:ph idx="1"/>
          </p:nvPr>
        </p:nvSpPr>
        <p:spPr>
          <a:xfrm>
            <a:off x="457200" y="1600199"/>
            <a:ext cx="8229600" cy="3186967"/>
          </a:xfrm>
        </p:spPr>
        <p:txBody>
          <a:bodyPr>
            <a:normAutofit/>
          </a:bodyPr>
          <a:lstStyle/>
          <a:p>
            <a:r>
              <a:rPr lang="en-US" dirty="0"/>
              <a:t>Y(</a:t>
            </a:r>
            <a:r>
              <a:rPr lang="en-US" dirty="0" err="1"/>
              <a:t>x,m</a:t>
            </a:r>
            <a:r>
              <a:rPr lang="en-US" dirty="0"/>
              <a:t>)=Value for Y if X were set to x and M were set to m.</a:t>
            </a:r>
          </a:p>
          <a:p>
            <a:r>
              <a:rPr lang="en-US" dirty="0"/>
              <a:t>Assume Y(x)=Y(</a:t>
            </a:r>
            <a:r>
              <a:rPr lang="en-US" dirty="0" err="1"/>
              <a:t>x,M</a:t>
            </a:r>
            <a:r>
              <a:rPr lang="en-US" dirty="0"/>
              <a:t>(x)).</a:t>
            </a:r>
          </a:p>
          <a:p>
            <a:r>
              <a:rPr lang="en-US" dirty="0"/>
              <a:t>Assume consistency (If X=x and M=m, then Y(</a:t>
            </a:r>
            <a:r>
              <a:rPr lang="en-US" dirty="0" err="1"/>
              <a:t>x,m</a:t>
            </a:r>
            <a:r>
              <a:rPr lang="en-US" dirty="0"/>
              <a:t>)=Y; similar assumption for M).</a:t>
            </a:r>
          </a:p>
        </p:txBody>
      </p:sp>
      <p:grpSp>
        <p:nvGrpSpPr>
          <p:cNvPr id="32" name="Group 31"/>
          <p:cNvGrpSpPr/>
          <p:nvPr/>
        </p:nvGrpSpPr>
        <p:grpSpPr>
          <a:xfrm>
            <a:off x="2394549" y="5275667"/>
            <a:ext cx="4224717" cy="997749"/>
            <a:chOff x="1096734" y="4521989"/>
            <a:chExt cx="4224717" cy="997749"/>
          </a:xfrm>
        </p:grpSpPr>
        <p:sp>
          <p:nvSpPr>
            <p:cNvPr id="4" name="TextBox 3"/>
            <p:cNvSpPr txBox="1"/>
            <p:nvPr/>
          </p:nvSpPr>
          <p:spPr>
            <a:xfrm>
              <a:off x="1096734" y="4982561"/>
              <a:ext cx="444023" cy="523220"/>
            </a:xfrm>
            <a:prstGeom prst="rect">
              <a:avLst/>
            </a:prstGeom>
            <a:noFill/>
          </p:spPr>
          <p:txBody>
            <a:bodyPr wrap="square" rtlCol="0">
              <a:spAutoFit/>
            </a:bodyPr>
            <a:lstStyle/>
            <a:p>
              <a:r>
                <a:rPr lang="en-US" sz="2800" dirty="0"/>
                <a:t>X</a:t>
              </a:r>
            </a:p>
          </p:txBody>
        </p:sp>
        <p:sp>
          <p:nvSpPr>
            <p:cNvPr id="5" name="TextBox 4"/>
            <p:cNvSpPr txBox="1"/>
            <p:nvPr/>
          </p:nvSpPr>
          <p:spPr>
            <a:xfrm>
              <a:off x="2937686" y="4996518"/>
              <a:ext cx="444023" cy="523220"/>
            </a:xfrm>
            <a:prstGeom prst="rect">
              <a:avLst/>
            </a:prstGeom>
            <a:noFill/>
          </p:spPr>
          <p:txBody>
            <a:bodyPr wrap="square" rtlCol="0">
              <a:spAutoFit/>
            </a:bodyPr>
            <a:lstStyle/>
            <a:p>
              <a:r>
                <a:rPr lang="en-US" sz="2800" dirty="0"/>
                <a:t>M</a:t>
              </a:r>
            </a:p>
          </p:txBody>
        </p:sp>
        <p:sp>
          <p:nvSpPr>
            <p:cNvPr id="6" name="TextBox 5"/>
            <p:cNvSpPr txBox="1"/>
            <p:nvPr/>
          </p:nvSpPr>
          <p:spPr>
            <a:xfrm>
              <a:off x="4877428" y="4996518"/>
              <a:ext cx="444023" cy="523220"/>
            </a:xfrm>
            <a:prstGeom prst="rect">
              <a:avLst/>
            </a:prstGeom>
            <a:noFill/>
          </p:spPr>
          <p:txBody>
            <a:bodyPr wrap="square" rtlCol="0">
              <a:spAutoFit/>
            </a:bodyPr>
            <a:lstStyle/>
            <a:p>
              <a:r>
                <a:rPr lang="en-US" sz="2800" dirty="0"/>
                <a:t>Y</a:t>
              </a:r>
            </a:p>
          </p:txBody>
        </p:sp>
        <p:cxnSp>
          <p:nvCxnSpPr>
            <p:cNvPr id="8" name="Straight Arrow Connector 7"/>
            <p:cNvCxnSpPr>
              <a:stCxn id="4" idx="3"/>
              <a:endCxn id="5" idx="1"/>
            </p:cNvCxnSpPr>
            <p:nvPr/>
          </p:nvCxnSpPr>
          <p:spPr>
            <a:xfrm>
              <a:off x="1540757" y="5244171"/>
              <a:ext cx="1396929" cy="1395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3424679" y="5267392"/>
              <a:ext cx="1452749"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1" name="Freeform 30"/>
            <p:cNvSpPr/>
            <p:nvPr/>
          </p:nvSpPr>
          <p:spPr>
            <a:xfrm>
              <a:off x="1484936" y="4521989"/>
              <a:ext cx="3413261" cy="544316"/>
            </a:xfrm>
            <a:custGeom>
              <a:avLst/>
              <a:gdLst>
                <a:gd name="connsiteX0" fmla="*/ 0 w 3558520"/>
                <a:gd name="connsiteY0" fmla="*/ 711794 h 711794"/>
                <a:gd name="connsiteX1" fmla="*/ 1828102 w 3558520"/>
                <a:gd name="connsiteY1" fmla="*/ 0 h 711794"/>
                <a:gd name="connsiteX2" fmla="*/ 3558520 w 3558520"/>
                <a:gd name="connsiteY2" fmla="*/ 711794 h 711794"/>
                <a:gd name="connsiteX3" fmla="*/ 3558520 w 3558520"/>
                <a:gd name="connsiteY3" fmla="*/ 711794 h 711794"/>
              </a:gdLst>
              <a:ahLst/>
              <a:cxnLst>
                <a:cxn ang="0">
                  <a:pos x="connsiteX0" y="connsiteY0"/>
                </a:cxn>
                <a:cxn ang="0">
                  <a:pos x="connsiteX1" y="connsiteY1"/>
                </a:cxn>
                <a:cxn ang="0">
                  <a:pos x="connsiteX2" y="connsiteY2"/>
                </a:cxn>
                <a:cxn ang="0">
                  <a:pos x="connsiteX3" y="connsiteY3"/>
                </a:cxn>
              </a:cxnLst>
              <a:rect l="l" t="t" r="r" b="b"/>
              <a:pathLst>
                <a:path w="3558520" h="711794">
                  <a:moveTo>
                    <a:pt x="0" y="711794"/>
                  </a:moveTo>
                  <a:cubicBezTo>
                    <a:pt x="617507" y="355897"/>
                    <a:pt x="1235015" y="0"/>
                    <a:pt x="1828102" y="0"/>
                  </a:cubicBezTo>
                  <a:cubicBezTo>
                    <a:pt x="2421189" y="0"/>
                    <a:pt x="3558520" y="711794"/>
                    <a:pt x="3558520" y="711794"/>
                  </a:cubicBezTo>
                  <a:lnTo>
                    <a:pt x="3558520" y="711794"/>
                  </a:lnTo>
                </a:path>
              </a:pathLst>
            </a:cu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933959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326"/>
            <a:ext cx="8229600" cy="1143000"/>
          </a:xfrm>
        </p:spPr>
        <p:txBody>
          <a:bodyPr>
            <a:normAutofit/>
          </a:bodyPr>
          <a:lstStyle/>
          <a:p>
            <a:r>
              <a:rPr lang="en-US" dirty="0"/>
              <a:t>Definitions</a:t>
            </a:r>
          </a:p>
        </p:txBody>
      </p:sp>
      <p:sp>
        <p:nvSpPr>
          <p:cNvPr id="3" name="Content Placeholder 2"/>
          <p:cNvSpPr>
            <a:spLocks noGrp="1"/>
          </p:cNvSpPr>
          <p:nvPr>
            <p:ph idx="1"/>
          </p:nvPr>
        </p:nvSpPr>
        <p:spPr>
          <a:xfrm>
            <a:off x="457200" y="1194326"/>
            <a:ext cx="8229600" cy="4290696"/>
          </a:xfrm>
        </p:spPr>
        <p:txBody>
          <a:bodyPr>
            <a:normAutofit fontScale="77500" lnSpcReduction="20000"/>
          </a:bodyPr>
          <a:lstStyle/>
          <a:p>
            <a:r>
              <a:rPr lang="en-US" dirty="0"/>
              <a:t>Controlled direct effect:</a:t>
            </a:r>
          </a:p>
          <a:p>
            <a:pPr marL="0" indent="0">
              <a:buNone/>
            </a:pPr>
            <a:r>
              <a:rPr lang="en-US" dirty="0"/>
              <a:t>		Y(</a:t>
            </a:r>
            <a:r>
              <a:rPr lang="en-US" dirty="0" err="1"/>
              <a:t>x,m</a:t>
            </a:r>
            <a:r>
              <a:rPr lang="en-US" dirty="0"/>
              <a:t>) – Y(x*,m)</a:t>
            </a:r>
          </a:p>
          <a:p>
            <a:r>
              <a:rPr lang="en-US" dirty="0"/>
              <a:t>Natural direct effect:</a:t>
            </a:r>
          </a:p>
          <a:p>
            <a:pPr marL="0" indent="0">
              <a:buNone/>
            </a:pPr>
            <a:r>
              <a:rPr lang="en-US" dirty="0"/>
              <a:t>		Y(</a:t>
            </a:r>
            <a:r>
              <a:rPr lang="en-US" dirty="0" err="1"/>
              <a:t>x,M</a:t>
            </a:r>
            <a:r>
              <a:rPr lang="en-US" dirty="0"/>
              <a:t>(x*)) – Y(x*,M(x*))</a:t>
            </a:r>
          </a:p>
          <a:p>
            <a:r>
              <a:rPr lang="en-US" dirty="0"/>
              <a:t>Natural indirect effect:</a:t>
            </a:r>
          </a:p>
          <a:p>
            <a:pPr marL="0" indent="0">
              <a:buNone/>
            </a:pPr>
            <a:r>
              <a:rPr lang="en-US" dirty="0"/>
              <a:t>		Y(</a:t>
            </a:r>
            <a:r>
              <a:rPr lang="en-US" dirty="0" err="1"/>
              <a:t>x,M</a:t>
            </a:r>
            <a:r>
              <a:rPr lang="en-US" dirty="0"/>
              <a:t>(x)) – Y(</a:t>
            </a:r>
            <a:r>
              <a:rPr lang="en-US" dirty="0" err="1"/>
              <a:t>x,M</a:t>
            </a:r>
            <a:r>
              <a:rPr lang="en-US" dirty="0"/>
              <a:t>(x*))</a:t>
            </a:r>
          </a:p>
          <a:p>
            <a:r>
              <a:rPr lang="en-US" dirty="0"/>
              <a:t>Total Effect:</a:t>
            </a:r>
          </a:p>
          <a:p>
            <a:pPr marL="0" indent="0">
              <a:buNone/>
            </a:pPr>
            <a:r>
              <a:rPr lang="en-US" dirty="0"/>
              <a:t>		Y(x) – Y(x*)</a:t>
            </a:r>
          </a:p>
          <a:p>
            <a:pPr marL="0" indent="0">
              <a:buNone/>
            </a:pPr>
            <a:r>
              <a:rPr lang="en-US" dirty="0"/>
              <a:t>			= Y(</a:t>
            </a:r>
            <a:r>
              <a:rPr lang="en-US" dirty="0" err="1"/>
              <a:t>x,M</a:t>
            </a:r>
            <a:r>
              <a:rPr lang="en-US" dirty="0"/>
              <a:t>(x)) – Y(x*,M(x*))</a:t>
            </a:r>
          </a:p>
          <a:p>
            <a:pPr marL="0" indent="0">
              <a:buNone/>
            </a:pPr>
            <a:r>
              <a:rPr lang="en-US" dirty="0"/>
              <a:t>			= {Y(</a:t>
            </a:r>
            <a:r>
              <a:rPr lang="en-US" dirty="0" err="1"/>
              <a:t>x,M</a:t>
            </a:r>
            <a:r>
              <a:rPr lang="en-US" dirty="0"/>
              <a:t>(x)) – Y(</a:t>
            </a:r>
            <a:r>
              <a:rPr lang="en-US" dirty="0" err="1"/>
              <a:t>x,M</a:t>
            </a:r>
            <a:r>
              <a:rPr lang="en-US" dirty="0"/>
              <a:t>(x*))} – {Y(</a:t>
            </a:r>
            <a:r>
              <a:rPr lang="en-US" dirty="0" err="1"/>
              <a:t>x,M</a:t>
            </a:r>
            <a:r>
              <a:rPr lang="en-US" dirty="0"/>
              <a:t>(x*)) – Y(x*,M(x*))}</a:t>
            </a:r>
          </a:p>
          <a:p>
            <a:pPr marL="0" indent="0">
              <a:buNone/>
            </a:pPr>
            <a:r>
              <a:rPr lang="en-US" dirty="0"/>
              <a:t>			= Natural indirect effect + Natural direct effect</a:t>
            </a:r>
          </a:p>
        </p:txBody>
      </p:sp>
      <p:grpSp>
        <p:nvGrpSpPr>
          <p:cNvPr id="32" name="Group 31"/>
          <p:cNvGrpSpPr/>
          <p:nvPr/>
        </p:nvGrpSpPr>
        <p:grpSpPr>
          <a:xfrm>
            <a:off x="2562009" y="5568764"/>
            <a:ext cx="4224717" cy="997749"/>
            <a:chOff x="1096734" y="4521989"/>
            <a:chExt cx="4224717" cy="997749"/>
          </a:xfrm>
        </p:grpSpPr>
        <p:sp>
          <p:nvSpPr>
            <p:cNvPr id="4" name="TextBox 3"/>
            <p:cNvSpPr txBox="1"/>
            <p:nvPr/>
          </p:nvSpPr>
          <p:spPr>
            <a:xfrm>
              <a:off x="1096734" y="4982561"/>
              <a:ext cx="444023" cy="523220"/>
            </a:xfrm>
            <a:prstGeom prst="rect">
              <a:avLst/>
            </a:prstGeom>
            <a:noFill/>
          </p:spPr>
          <p:txBody>
            <a:bodyPr wrap="square" rtlCol="0">
              <a:spAutoFit/>
            </a:bodyPr>
            <a:lstStyle/>
            <a:p>
              <a:r>
                <a:rPr lang="en-US" sz="2800" dirty="0"/>
                <a:t>X</a:t>
              </a:r>
            </a:p>
          </p:txBody>
        </p:sp>
        <p:sp>
          <p:nvSpPr>
            <p:cNvPr id="5" name="TextBox 4"/>
            <p:cNvSpPr txBox="1"/>
            <p:nvPr/>
          </p:nvSpPr>
          <p:spPr>
            <a:xfrm>
              <a:off x="2937686" y="4996518"/>
              <a:ext cx="444023" cy="523220"/>
            </a:xfrm>
            <a:prstGeom prst="rect">
              <a:avLst/>
            </a:prstGeom>
            <a:noFill/>
          </p:spPr>
          <p:txBody>
            <a:bodyPr wrap="square" rtlCol="0">
              <a:spAutoFit/>
            </a:bodyPr>
            <a:lstStyle/>
            <a:p>
              <a:r>
                <a:rPr lang="en-US" sz="2800" dirty="0"/>
                <a:t>M</a:t>
              </a:r>
            </a:p>
          </p:txBody>
        </p:sp>
        <p:sp>
          <p:nvSpPr>
            <p:cNvPr id="6" name="TextBox 5"/>
            <p:cNvSpPr txBox="1"/>
            <p:nvPr/>
          </p:nvSpPr>
          <p:spPr>
            <a:xfrm>
              <a:off x="4877428" y="4996518"/>
              <a:ext cx="444023" cy="523220"/>
            </a:xfrm>
            <a:prstGeom prst="rect">
              <a:avLst/>
            </a:prstGeom>
            <a:noFill/>
          </p:spPr>
          <p:txBody>
            <a:bodyPr wrap="square" rtlCol="0">
              <a:spAutoFit/>
            </a:bodyPr>
            <a:lstStyle/>
            <a:p>
              <a:r>
                <a:rPr lang="en-US" sz="2800" dirty="0"/>
                <a:t>Y</a:t>
              </a:r>
            </a:p>
          </p:txBody>
        </p:sp>
        <p:cxnSp>
          <p:nvCxnSpPr>
            <p:cNvPr id="8" name="Straight Arrow Connector 7"/>
            <p:cNvCxnSpPr>
              <a:stCxn id="4" idx="3"/>
              <a:endCxn id="5" idx="1"/>
            </p:cNvCxnSpPr>
            <p:nvPr/>
          </p:nvCxnSpPr>
          <p:spPr>
            <a:xfrm>
              <a:off x="1540757" y="5244171"/>
              <a:ext cx="1396929" cy="1395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3424679" y="5267392"/>
              <a:ext cx="1452749"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1" name="Freeform 30"/>
            <p:cNvSpPr/>
            <p:nvPr/>
          </p:nvSpPr>
          <p:spPr>
            <a:xfrm>
              <a:off x="1484936" y="4521989"/>
              <a:ext cx="3413261" cy="544316"/>
            </a:xfrm>
            <a:custGeom>
              <a:avLst/>
              <a:gdLst>
                <a:gd name="connsiteX0" fmla="*/ 0 w 3558520"/>
                <a:gd name="connsiteY0" fmla="*/ 711794 h 711794"/>
                <a:gd name="connsiteX1" fmla="*/ 1828102 w 3558520"/>
                <a:gd name="connsiteY1" fmla="*/ 0 h 711794"/>
                <a:gd name="connsiteX2" fmla="*/ 3558520 w 3558520"/>
                <a:gd name="connsiteY2" fmla="*/ 711794 h 711794"/>
                <a:gd name="connsiteX3" fmla="*/ 3558520 w 3558520"/>
                <a:gd name="connsiteY3" fmla="*/ 711794 h 711794"/>
              </a:gdLst>
              <a:ahLst/>
              <a:cxnLst>
                <a:cxn ang="0">
                  <a:pos x="connsiteX0" y="connsiteY0"/>
                </a:cxn>
                <a:cxn ang="0">
                  <a:pos x="connsiteX1" y="connsiteY1"/>
                </a:cxn>
                <a:cxn ang="0">
                  <a:pos x="connsiteX2" y="connsiteY2"/>
                </a:cxn>
                <a:cxn ang="0">
                  <a:pos x="connsiteX3" y="connsiteY3"/>
                </a:cxn>
              </a:cxnLst>
              <a:rect l="l" t="t" r="r" b="b"/>
              <a:pathLst>
                <a:path w="3558520" h="711794">
                  <a:moveTo>
                    <a:pt x="0" y="711794"/>
                  </a:moveTo>
                  <a:cubicBezTo>
                    <a:pt x="617507" y="355897"/>
                    <a:pt x="1235015" y="0"/>
                    <a:pt x="1828102" y="0"/>
                  </a:cubicBezTo>
                  <a:cubicBezTo>
                    <a:pt x="2421189" y="0"/>
                    <a:pt x="3558520" y="711794"/>
                    <a:pt x="3558520" y="711794"/>
                  </a:cubicBezTo>
                  <a:lnTo>
                    <a:pt x="3558520" y="711794"/>
                  </a:lnTo>
                </a:path>
              </a:pathLst>
            </a:cu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537287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326"/>
            <a:ext cx="8229600" cy="1143000"/>
          </a:xfrm>
        </p:spPr>
        <p:txBody>
          <a:bodyPr>
            <a:normAutofit/>
          </a:bodyPr>
          <a:lstStyle/>
          <a:p>
            <a:r>
              <a:rPr lang="en-US" dirty="0"/>
              <a:t>Comments on Definitions</a:t>
            </a:r>
          </a:p>
        </p:txBody>
      </p:sp>
      <p:sp>
        <p:nvSpPr>
          <p:cNvPr id="3" name="Content Placeholder 2"/>
          <p:cNvSpPr>
            <a:spLocks noGrp="1"/>
          </p:cNvSpPr>
          <p:nvPr>
            <p:ph idx="1"/>
          </p:nvPr>
        </p:nvSpPr>
        <p:spPr>
          <a:xfrm>
            <a:off x="457200" y="1194326"/>
            <a:ext cx="8229600" cy="4290696"/>
          </a:xfrm>
        </p:spPr>
        <p:txBody>
          <a:bodyPr>
            <a:normAutofit fontScale="70000" lnSpcReduction="20000"/>
          </a:bodyPr>
          <a:lstStyle/>
          <a:p>
            <a:r>
              <a:rPr lang="en-US" dirty="0"/>
              <a:t>“Natural” because mediator is set to value it would take under natural conditions (e.g., no intervention of X, x*).</a:t>
            </a:r>
          </a:p>
          <a:p>
            <a:r>
              <a:rPr lang="en-US" dirty="0"/>
              <a:t> Controlled direct effect is easier to identify:</a:t>
            </a:r>
          </a:p>
          <a:p>
            <a:pPr marL="0" indent="0">
              <a:buNone/>
            </a:pPr>
            <a:r>
              <a:rPr lang="en-US" dirty="0"/>
              <a:t>		Y(</a:t>
            </a:r>
            <a:r>
              <a:rPr lang="en-US" dirty="0" err="1"/>
              <a:t>x,m</a:t>
            </a:r>
            <a:r>
              <a:rPr lang="en-US" dirty="0"/>
              <a:t>) – Y(x*,m)</a:t>
            </a:r>
          </a:p>
          <a:p>
            <a:r>
              <a:rPr lang="en-US" dirty="0"/>
              <a:t>Natural direct and indirect effects involve a quantity that can never be observed:   Y(</a:t>
            </a:r>
            <a:r>
              <a:rPr lang="en-US" dirty="0" err="1"/>
              <a:t>x,M</a:t>
            </a:r>
            <a:r>
              <a:rPr lang="en-US" dirty="0"/>
              <a:t>(x*)) </a:t>
            </a:r>
          </a:p>
          <a:p>
            <a:r>
              <a:rPr lang="en-US" dirty="0"/>
              <a:t>Total effect can be decomposed other ways:</a:t>
            </a:r>
          </a:p>
          <a:p>
            <a:pPr marL="0" indent="0">
              <a:buNone/>
            </a:pPr>
            <a:r>
              <a:rPr lang="en-US" dirty="0"/>
              <a:t>		Y(x) – Y(x*)</a:t>
            </a:r>
          </a:p>
          <a:p>
            <a:pPr marL="0" indent="0">
              <a:buNone/>
            </a:pPr>
            <a:r>
              <a:rPr lang="en-US" dirty="0"/>
              <a:t>			= Y(</a:t>
            </a:r>
            <a:r>
              <a:rPr lang="en-US" dirty="0" err="1"/>
              <a:t>x,M</a:t>
            </a:r>
            <a:r>
              <a:rPr lang="en-US" dirty="0"/>
              <a:t>(x)) – Y(x*,M(x*))</a:t>
            </a:r>
          </a:p>
          <a:p>
            <a:pPr marL="0" indent="0">
              <a:buNone/>
            </a:pPr>
            <a:r>
              <a:rPr lang="en-US" dirty="0"/>
              <a:t>			= {Y(</a:t>
            </a:r>
            <a:r>
              <a:rPr lang="en-US" dirty="0" err="1"/>
              <a:t>x,M</a:t>
            </a:r>
            <a:r>
              <a:rPr lang="en-US" dirty="0"/>
              <a:t>(x)) – Y(x*,M(x))} – {Y(x*,M(x)) – Y(x*,M(x*))}</a:t>
            </a:r>
          </a:p>
          <a:p>
            <a:pPr marL="0" indent="0">
              <a:buNone/>
            </a:pPr>
            <a:r>
              <a:rPr lang="en-US" dirty="0"/>
              <a:t>			= “total” direct effect + “pure” indirect effect</a:t>
            </a:r>
          </a:p>
          <a:p>
            <a:pPr marL="0" indent="0">
              <a:buNone/>
            </a:pPr>
            <a:r>
              <a:rPr lang="en-US" dirty="0"/>
              <a:t>	Terminology in literature is awful; just remember the definitions on 	previous slide.</a:t>
            </a:r>
          </a:p>
        </p:txBody>
      </p:sp>
      <p:grpSp>
        <p:nvGrpSpPr>
          <p:cNvPr id="32" name="Group 31"/>
          <p:cNvGrpSpPr/>
          <p:nvPr/>
        </p:nvGrpSpPr>
        <p:grpSpPr>
          <a:xfrm>
            <a:off x="2562009" y="5568764"/>
            <a:ext cx="4224717" cy="997749"/>
            <a:chOff x="1096734" y="4521989"/>
            <a:chExt cx="4224717" cy="997749"/>
          </a:xfrm>
        </p:grpSpPr>
        <p:sp>
          <p:nvSpPr>
            <p:cNvPr id="4" name="TextBox 3"/>
            <p:cNvSpPr txBox="1"/>
            <p:nvPr/>
          </p:nvSpPr>
          <p:spPr>
            <a:xfrm>
              <a:off x="1096734" y="4982561"/>
              <a:ext cx="444023" cy="523220"/>
            </a:xfrm>
            <a:prstGeom prst="rect">
              <a:avLst/>
            </a:prstGeom>
            <a:noFill/>
          </p:spPr>
          <p:txBody>
            <a:bodyPr wrap="square" rtlCol="0">
              <a:spAutoFit/>
            </a:bodyPr>
            <a:lstStyle/>
            <a:p>
              <a:r>
                <a:rPr lang="en-US" sz="2800" dirty="0"/>
                <a:t>X</a:t>
              </a:r>
            </a:p>
          </p:txBody>
        </p:sp>
        <p:sp>
          <p:nvSpPr>
            <p:cNvPr id="5" name="TextBox 4"/>
            <p:cNvSpPr txBox="1"/>
            <p:nvPr/>
          </p:nvSpPr>
          <p:spPr>
            <a:xfrm>
              <a:off x="2937686" y="4996518"/>
              <a:ext cx="444023" cy="523220"/>
            </a:xfrm>
            <a:prstGeom prst="rect">
              <a:avLst/>
            </a:prstGeom>
            <a:noFill/>
          </p:spPr>
          <p:txBody>
            <a:bodyPr wrap="square" rtlCol="0">
              <a:spAutoFit/>
            </a:bodyPr>
            <a:lstStyle/>
            <a:p>
              <a:r>
                <a:rPr lang="en-US" sz="2800" dirty="0"/>
                <a:t>M</a:t>
              </a:r>
            </a:p>
          </p:txBody>
        </p:sp>
        <p:sp>
          <p:nvSpPr>
            <p:cNvPr id="6" name="TextBox 5"/>
            <p:cNvSpPr txBox="1"/>
            <p:nvPr/>
          </p:nvSpPr>
          <p:spPr>
            <a:xfrm>
              <a:off x="4877428" y="4996518"/>
              <a:ext cx="444023" cy="523220"/>
            </a:xfrm>
            <a:prstGeom prst="rect">
              <a:avLst/>
            </a:prstGeom>
            <a:noFill/>
          </p:spPr>
          <p:txBody>
            <a:bodyPr wrap="square" rtlCol="0">
              <a:spAutoFit/>
            </a:bodyPr>
            <a:lstStyle/>
            <a:p>
              <a:r>
                <a:rPr lang="en-US" sz="2800" dirty="0"/>
                <a:t>Y</a:t>
              </a:r>
            </a:p>
          </p:txBody>
        </p:sp>
        <p:cxnSp>
          <p:nvCxnSpPr>
            <p:cNvPr id="8" name="Straight Arrow Connector 7"/>
            <p:cNvCxnSpPr>
              <a:stCxn id="4" idx="3"/>
              <a:endCxn id="5" idx="1"/>
            </p:cNvCxnSpPr>
            <p:nvPr/>
          </p:nvCxnSpPr>
          <p:spPr>
            <a:xfrm>
              <a:off x="1540757" y="5244171"/>
              <a:ext cx="1396929" cy="1395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3424679" y="5267392"/>
              <a:ext cx="1452749"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1" name="Freeform 30"/>
            <p:cNvSpPr/>
            <p:nvPr/>
          </p:nvSpPr>
          <p:spPr>
            <a:xfrm>
              <a:off x="1484936" y="4521989"/>
              <a:ext cx="3413261" cy="544316"/>
            </a:xfrm>
            <a:custGeom>
              <a:avLst/>
              <a:gdLst>
                <a:gd name="connsiteX0" fmla="*/ 0 w 3558520"/>
                <a:gd name="connsiteY0" fmla="*/ 711794 h 711794"/>
                <a:gd name="connsiteX1" fmla="*/ 1828102 w 3558520"/>
                <a:gd name="connsiteY1" fmla="*/ 0 h 711794"/>
                <a:gd name="connsiteX2" fmla="*/ 3558520 w 3558520"/>
                <a:gd name="connsiteY2" fmla="*/ 711794 h 711794"/>
                <a:gd name="connsiteX3" fmla="*/ 3558520 w 3558520"/>
                <a:gd name="connsiteY3" fmla="*/ 711794 h 711794"/>
              </a:gdLst>
              <a:ahLst/>
              <a:cxnLst>
                <a:cxn ang="0">
                  <a:pos x="connsiteX0" y="connsiteY0"/>
                </a:cxn>
                <a:cxn ang="0">
                  <a:pos x="connsiteX1" y="connsiteY1"/>
                </a:cxn>
                <a:cxn ang="0">
                  <a:pos x="connsiteX2" y="connsiteY2"/>
                </a:cxn>
                <a:cxn ang="0">
                  <a:pos x="connsiteX3" y="connsiteY3"/>
                </a:cxn>
              </a:cxnLst>
              <a:rect l="l" t="t" r="r" b="b"/>
              <a:pathLst>
                <a:path w="3558520" h="711794">
                  <a:moveTo>
                    <a:pt x="0" y="711794"/>
                  </a:moveTo>
                  <a:cubicBezTo>
                    <a:pt x="617507" y="355897"/>
                    <a:pt x="1235015" y="0"/>
                    <a:pt x="1828102" y="0"/>
                  </a:cubicBezTo>
                  <a:cubicBezTo>
                    <a:pt x="2421189" y="0"/>
                    <a:pt x="3558520" y="711794"/>
                    <a:pt x="3558520" y="711794"/>
                  </a:cubicBezTo>
                  <a:lnTo>
                    <a:pt x="3558520" y="711794"/>
                  </a:lnTo>
                </a:path>
              </a:pathLst>
            </a:cu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255491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Assumptions to Identify Average Controlled Direct Effect</a:t>
            </a:r>
          </a:p>
        </p:txBody>
      </p:sp>
      <p:sp>
        <p:nvSpPr>
          <p:cNvPr id="3" name="Content Placeholder 2"/>
          <p:cNvSpPr>
            <a:spLocks noGrp="1"/>
          </p:cNvSpPr>
          <p:nvPr>
            <p:ph idx="1"/>
          </p:nvPr>
        </p:nvSpPr>
        <p:spPr>
          <a:xfrm>
            <a:off x="457200" y="1417638"/>
            <a:ext cx="8229600" cy="2476295"/>
          </a:xfrm>
        </p:spPr>
        <p:txBody>
          <a:bodyPr>
            <a:normAutofit fontScale="85000" lnSpcReduction="20000"/>
          </a:bodyPr>
          <a:lstStyle/>
          <a:p>
            <a:r>
              <a:rPr lang="en-US" dirty="0"/>
              <a:t>Y(</a:t>
            </a:r>
            <a:r>
              <a:rPr lang="en-US" dirty="0" err="1"/>
              <a:t>x,m</a:t>
            </a:r>
            <a:r>
              <a:rPr lang="en-US" dirty="0"/>
              <a:t>) </a:t>
            </a:r>
            <a:r>
              <a:rPr lang="en-US" dirty="0" err="1"/>
              <a:t>ind.</a:t>
            </a:r>
            <a:r>
              <a:rPr lang="en-US" dirty="0"/>
              <a:t> X | Z							(A1)</a:t>
            </a:r>
          </a:p>
          <a:p>
            <a:pPr lvl="1"/>
            <a:r>
              <a:rPr lang="en-US" dirty="0"/>
              <a:t>No confounders of the exposure-outcome relationship</a:t>
            </a:r>
          </a:p>
          <a:p>
            <a:pPr lvl="1"/>
            <a:r>
              <a:rPr lang="en-US" dirty="0"/>
              <a:t>Z contains Z</a:t>
            </a:r>
            <a:r>
              <a:rPr lang="en-US" baseline="-25000" dirty="0"/>
              <a:t>1</a:t>
            </a:r>
          </a:p>
          <a:p>
            <a:r>
              <a:rPr lang="en-US" dirty="0"/>
              <a:t>Y(</a:t>
            </a:r>
            <a:r>
              <a:rPr lang="en-US" dirty="0" err="1"/>
              <a:t>x,m</a:t>
            </a:r>
            <a:r>
              <a:rPr lang="en-US" dirty="0"/>
              <a:t>) </a:t>
            </a:r>
            <a:r>
              <a:rPr lang="en-US" dirty="0" err="1"/>
              <a:t>ind.</a:t>
            </a:r>
            <a:r>
              <a:rPr lang="en-US" dirty="0"/>
              <a:t> M | X, Z						(A2) </a:t>
            </a:r>
          </a:p>
          <a:p>
            <a:pPr lvl="1"/>
            <a:r>
              <a:rPr lang="en-US" dirty="0"/>
              <a:t>No confounders of the mediator-outcome relationship</a:t>
            </a:r>
          </a:p>
          <a:p>
            <a:pPr lvl="1"/>
            <a:r>
              <a:rPr lang="en-US" dirty="0"/>
              <a:t>Z contains Z</a:t>
            </a:r>
            <a:r>
              <a:rPr lang="en-US" baseline="-25000" dirty="0"/>
              <a:t>2</a:t>
            </a:r>
          </a:p>
          <a:p>
            <a:endParaRPr lang="en-US" dirty="0"/>
          </a:p>
        </p:txBody>
      </p:sp>
      <p:grpSp>
        <p:nvGrpSpPr>
          <p:cNvPr id="27" name="Group 26"/>
          <p:cNvGrpSpPr/>
          <p:nvPr/>
        </p:nvGrpSpPr>
        <p:grpSpPr>
          <a:xfrm>
            <a:off x="2394549" y="4016814"/>
            <a:ext cx="4224717" cy="2632015"/>
            <a:chOff x="2394549" y="4072642"/>
            <a:chExt cx="4224717" cy="2632015"/>
          </a:xfrm>
        </p:grpSpPr>
        <p:grpSp>
          <p:nvGrpSpPr>
            <p:cNvPr id="28" name="Group 27"/>
            <p:cNvGrpSpPr/>
            <p:nvPr/>
          </p:nvGrpSpPr>
          <p:grpSpPr>
            <a:xfrm>
              <a:off x="2394549" y="4072642"/>
              <a:ext cx="4224717" cy="1468338"/>
              <a:chOff x="2394549" y="3681846"/>
              <a:chExt cx="4224717" cy="1468338"/>
            </a:xfrm>
          </p:grpSpPr>
          <p:grpSp>
            <p:nvGrpSpPr>
              <p:cNvPr id="39" name="Group 38"/>
              <p:cNvGrpSpPr/>
              <p:nvPr/>
            </p:nvGrpSpPr>
            <p:grpSpPr>
              <a:xfrm>
                <a:off x="2394549" y="3681846"/>
                <a:ext cx="4224717" cy="1206730"/>
                <a:chOff x="2394549" y="4117236"/>
                <a:chExt cx="4224717" cy="1206730"/>
              </a:xfrm>
            </p:grpSpPr>
            <p:grpSp>
              <p:nvGrpSpPr>
                <p:cNvPr id="41" name="Group 40"/>
                <p:cNvGrpSpPr/>
                <p:nvPr/>
              </p:nvGrpSpPr>
              <p:grpSpPr>
                <a:xfrm>
                  <a:off x="2394549" y="4117236"/>
                  <a:ext cx="4224717" cy="997749"/>
                  <a:chOff x="1096734" y="4521989"/>
                  <a:chExt cx="4224717" cy="997749"/>
                </a:xfrm>
              </p:grpSpPr>
              <p:sp>
                <p:nvSpPr>
                  <p:cNvPr id="45" name="TextBox 44"/>
                  <p:cNvSpPr txBox="1"/>
                  <p:nvPr/>
                </p:nvSpPr>
                <p:spPr>
                  <a:xfrm>
                    <a:off x="1096734" y="4982561"/>
                    <a:ext cx="444023" cy="523220"/>
                  </a:xfrm>
                  <a:prstGeom prst="rect">
                    <a:avLst/>
                  </a:prstGeom>
                  <a:noFill/>
                </p:spPr>
                <p:txBody>
                  <a:bodyPr wrap="square" rtlCol="0">
                    <a:spAutoFit/>
                  </a:bodyPr>
                  <a:lstStyle/>
                  <a:p>
                    <a:r>
                      <a:rPr lang="en-US" sz="2800" dirty="0"/>
                      <a:t>X</a:t>
                    </a:r>
                  </a:p>
                </p:txBody>
              </p:sp>
              <p:sp>
                <p:nvSpPr>
                  <p:cNvPr id="46" name="TextBox 45"/>
                  <p:cNvSpPr txBox="1"/>
                  <p:nvPr/>
                </p:nvSpPr>
                <p:spPr>
                  <a:xfrm>
                    <a:off x="2937686" y="4996518"/>
                    <a:ext cx="444023" cy="523220"/>
                  </a:xfrm>
                  <a:prstGeom prst="rect">
                    <a:avLst/>
                  </a:prstGeom>
                  <a:noFill/>
                </p:spPr>
                <p:txBody>
                  <a:bodyPr wrap="square" rtlCol="0">
                    <a:spAutoFit/>
                  </a:bodyPr>
                  <a:lstStyle/>
                  <a:p>
                    <a:r>
                      <a:rPr lang="en-US" sz="2800" dirty="0"/>
                      <a:t>M</a:t>
                    </a:r>
                  </a:p>
                </p:txBody>
              </p:sp>
              <p:sp>
                <p:nvSpPr>
                  <p:cNvPr id="47" name="TextBox 46"/>
                  <p:cNvSpPr txBox="1"/>
                  <p:nvPr/>
                </p:nvSpPr>
                <p:spPr>
                  <a:xfrm>
                    <a:off x="4877428" y="4996518"/>
                    <a:ext cx="444023" cy="523220"/>
                  </a:xfrm>
                  <a:prstGeom prst="rect">
                    <a:avLst/>
                  </a:prstGeom>
                  <a:noFill/>
                </p:spPr>
                <p:txBody>
                  <a:bodyPr wrap="square" rtlCol="0">
                    <a:spAutoFit/>
                  </a:bodyPr>
                  <a:lstStyle/>
                  <a:p>
                    <a:r>
                      <a:rPr lang="en-US" sz="2800" dirty="0"/>
                      <a:t>Y</a:t>
                    </a:r>
                  </a:p>
                </p:txBody>
              </p:sp>
              <p:cxnSp>
                <p:nvCxnSpPr>
                  <p:cNvPr id="48" name="Straight Arrow Connector 47"/>
                  <p:cNvCxnSpPr>
                    <a:stCxn id="45" idx="3"/>
                    <a:endCxn id="46" idx="1"/>
                  </p:cNvCxnSpPr>
                  <p:nvPr/>
                </p:nvCxnSpPr>
                <p:spPr>
                  <a:xfrm>
                    <a:off x="1540757" y="5244171"/>
                    <a:ext cx="1396929" cy="1395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a:off x="3424679" y="5267392"/>
                    <a:ext cx="1452749"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50" name="Freeform 49"/>
                  <p:cNvSpPr/>
                  <p:nvPr/>
                </p:nvSpPr>
                <p:spPr>
                  <a:xfrm>
                    <a:off x="1484936" y="4521989"/>
                    <a:ext cx="3413261" cy="544316"/>
                  </a:xfrm>
                  <a:custGeom>
                    <a:avLst/>
                    <a:gdLst>
                      <a:gd name="connsiteX0" fmla="*/ 0 w 3558520"/>
                      <a:gd name="connsiteY0" fmla="*/ 711794 h 711794"/>
                      <a:gd name="connsiteX1" fmla="*/ 1828102 w 3558520"/>
                      <a:gd name="connsiteY1" fmla="*/ 0 h 711794"/>
                      <a:gd name="connsiteX2" fmla="*/ 3558520 w 3558520"/>
                      <a:gd name="connsiteY2" fmla="*/ 711794 h 711794"/>
                      <a:gd name="connsiteX3" fmla="*/ 3558520 w 3558520"/>
                      <a:gd name="connsiteY3" fmla="*/ 711794 h 711794"/>
                    </a:gdLst>
                    <a:ahLst/>
                    <a:cxnLst>
                      <a:cxn ang="0">
                        <a:pos x="connsiteX0" y="connsiteY0"/>
                      </a:cxn>
                      <a:cxn ang="0">
                        <a:pos x="connsiteX1" y="connsiteY1"/>
                      </a:cxn>
                      <a:cxn ang="0">
                        <a:pos x="connsiteX2" y="connsiteY2"/>
                      </a:cxn>
                      <a:cxn ang="0">
                        <a:pos x="connsiteX3" y="connsiteY3"/>
                      </a:cxn>
                    </a:cxnLst>
                    <a:rect l="l" t="t" r="r" b="b"/>
                    <a:pathLst>
                      <a:path w="3558520" h="711794">
                        <a:moveTo>
                          <a:pt x="0" y="711794"/>
                        </a:moveTo>
                        <a:cubicBezTo>
                          <a:pt x="617507" y="355897"/>
                          <a:pt x="1235015" y="0"/>
                          <a:pt x="1828102" y="0"/>
                        </a:cubicBezTo>
                        <a:cubicBezTo>
                          <a:pt x="2421189" y="0"/>
                          <a:pt x="3558520" y="711794"/>
                          <a:pt x="3558520" y="711794"/>
                        </a:cubicBezTo>
                        <a:lnTo>
                          <a:pt x="3558520" y="711794"/>
                        </a:lnTo>
                      </a:path>
                    </a:pathLst>
                  </a:cu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cxnSp>
              <p:nvCxnSpPr>
                <p:cNvPr id="43" name="Straight Arrow Connector 42"/>
                <p:cNvCxnSpPr/>
                <p:nvPr/>
              </p:nvCxnSpPr>
              <p:spPr>
                <a:xfrm flipV="1">
                  <a:off x="5540127" y="4971334"/>
                  <a:ext cx="635116" cy="35263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37" name="TextBox 36"/>
              <p:cNvSpPr txBox="1"/>
              <p:nvPr/>
            </p:nvSpPr>
            <p:spPr>
              <a:xfrm>
                <a:off x="5155425" y="4626964"/>
                <a:ext cx="486993" cy="523220"/>
              </a:xfrm>
              <a:prstGeom prst="rect">
                <a:avLst/>
              </a:prstGeom>
              <a:noFill/>
            </p:spPr>
            <p:txBody>
              <a:bodyPr wrap="square" rtlCol="0">
                <a:spAutoFit/>
              </a:bodyPr>
              <a:lstStyle/>
              <a:p>
                <a:r>
                  <a:rPr lang="en-US" sz="2800" dirty="0"/>
                  <a:t>Z</a:t>
                </a:r>
                <a:r>
                  <a:rPr lang="en-US" sz="2800" baseline="-25000" dirty="0"/>
                  <a:t>2</a:t>
                </a:r>
              </a:p>
            </p:txBody>
          </p:sp>
          <p:cxnSp>
            <p:nvCxnSpPr>
              <p:cNvPr id="38" name="Straight Arrow Connector 37"/>
              <p:cNvCxnSpPr>
                <a:stCxn id="37" idx="1"/>
              </p:cNvCxnSpPr>
              <p:nvPr/>
            </p:nvCxnSpPr>
            <p:spPr>
              <a:xfrm flipH="1" flipV="1">
                <a:off x="4679524" y="4626964"/>
                <a:ext cx="475901" cy="26161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33" name="TextBox 32"/>
            <p:cNvSpPr txBox="1"/>
            <p:nvPr/>
          </p:nvSpPr>
          <p:spPr>
            <a:xfrm>
              <a:off x="4539527" y="6181437"/>
              <a:ext cx="486993" cy="523220"/>
            </a:xfrm>
            <a:prstGeom prst="rect">
              <a:avLst/>
            </a:prstGeom>
            <a:noFill/>
          </p:spPr>
          <p:txBody>
            <a:bodyPr wrap="square" rtlCol="0">
              <a:spAutoFit/>
            </a:bodyPr>
            <a:lstStyle/>
            <a:p>
              <a:r>
                <a:rPr lang="en-US" sz="2800" dirty="0"/>
                <a:t>Z</a:t>
              </a:r>
              <a:r>
                <a:rPr lang="en-US" sz="2800" baseline="-25000" dirty="0"/>
                <a:t>1</a:t>
              </a:r>
            </a:p>
          </p:txBody>
        </p:sp>
        <p:cxnSp>
          <p:nvCxnSpPr>
            <p:cNvPr id="34" name="Straight Arrow Connector 33"/>
            <p:cNvCxnSpPr>
              <a:endCxn id="47" idx="2"/>
            </p:cNvCxnSpPr>
            <p:nvPr/>
          </p:nvCxnSpPr>
          <p:spPr>
            <a:xfrm flipV="1">
              <a:off x="4905011" y="5070391"/>
              <a:ext cx="1492244" cy="136241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flipH="1" flipV="1">
              <a:off x="2782751" y="5072842"/>
              <a:ext cx="1700300" cy="138647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825839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326"/>
            <a:ext cx="8229600" cy="1143000"/>
          </a:xfrm>
        </p:spPr>
        <p:txBody>
          <a:bodyPr>
            <a:normAutofit fontScale="90000"/>
          </a:bodyPr>
          <a:lstStyle/>
          <a:p>
            <a:r>
              <a:rPr lang="en-US" dirty="0"/>
              <a:t>Identifying Average Controlled Direct Effects</a:t>
            </a:r>
          </a:p>
        </p:txBody>
      </p:sp>
      <p:sp>
        <p:nvSpPr>
          <p:cNvPr id="3" name="Content Placeholder 2"/>
          <p:cNvSpPr>
            <a:spLocks noGrp="1"/>
          </p:cNvSpPr>
          <p:nvPr>
            <p:ph idx="1"/>
          </p:nvPr>
        </p:nvSpPr>
        <p:spPr>
          <a:xfrm>
            <a:off x="457200" y="1194326"/>
            <a:ext cx="8229600" cy="4290696"/>
          </a:xfrm>
        </p:spPr>
        <p:txBody>
          <a:bodyPr>
            <a:normAutofit fontScale="77500" lnSpcReduction="20000"/>
          </a:bodyPr>
          <a:lstStyle/>
          <a:p>
            <a:r>
              <a:rPr lang="en-US" dirty="0"/>
              <a:t>Assumptions:</a:t>
            </a:r>
          </a:p>
          <a:p>
            <a:pPr marL="0" indent="0">
              <a:buNone/>
            </a:pPr>
            <a:r>
              <a:rPr lang="en-US" dirty="0"/>
              <a:t>			Y(</a:t>
            </a:r>
            <a:r>
              <a:rPr lang="en-US" dirty="0" err="1"/>
              <a:t>x,m</a:t>
            </a:r>
            <a:r>
              <a:rPr lang="en-US" dirty="0"/>
              <a:t>) </a:t>
            </a:r>
            <a:r>
              <a:rPr lang="en-US" dirty="0" err="1"/>
              <a:t>ind.</a:t>
            </a:r>
            <a:r>
              <a:rPr lang="en-US" dirty="0"/>
              <a:t> X							(A1)</a:t>
            </a:r>
          </a:p>
          <a:p>
            <a:pPr marL="0" indent="0">
              <a:buNone/>
            </a:pPr>
            <a:r>
              <a:rPr lang="en-US" dirty="0"/>
              <a:t>			Y(</a:t>
            </a:r>
            <a:r>
              <a:rPr lang="en-US" dirty="0" err="1"/>
              <a:t>x,m</a:t>
            </a:r>
            <a:r>
              <a:rPr lang="en-US" dirty="0"/>
              <a:t>) </a:t>
            </a:r>
            <a:r>
              <a:rPr lang="en-US" dirty="0" err="1"/>
              <a:t>ind.</a:t>
            </a:r>
            <a:r>
              <a:rPr lang="en-US" dirty="0"/>
              <a:t> M | X						(A2) </a:t>
            </a:r>
          </a:p>
          <a:p>
            <a:endParaRPr lang="en-US" dirty="0"/>
          </a:p>
          <a:p>
            <a:r>
              <a:rPr lang="en-US" dirty="0"/>
              <a:t>E[Y(</a:t>
            </a:r>
            <a:r>
              <a:rPr lang="en-US" dirty="0" err="1"/>
              <a:t>x,m</a:t>
            </a:r>
            <a:r>
              <a:rPr lang="en-US" dirty="0"/>
              <a:t>) – Y(x*,m)]</a:t>
            </a:r>
          </a:p>
          <a:p>
            <a:pPr marL="0" indent="0">
              <a:buNone/>
            </a:pPr>
            <a:r>
              <a:rPr lang="en-US" dirty="0"/>
              <a:t>		=E[Y(</a:t>
            </a:r>
            <a:r>
              <a:rPr lang="en-US" dirty="0" err="1"/>
              <a:t>x,m</a:t>
            </a:r>
            <a:r>
              <a:rPr lang="en-US" dirty="0"/>
              <a:t>)|x] – E[Y(x*,m)|x*]				by (A1)</a:t>
            </a:r>
          </a:p>
          <a:p>
            <a:pPr marL="0" indent="0">
              <a:buNone/>
            </a:pPr>
            <a:r>
              <a:rPr lang="en-US" dirty="0"/>
              <a:t>		=E[Y(</a:t>
            </a:r>
            <a:r>
              <a:rPr lang="en-US" dirty="0" err="1"/>
              <a:t>x,m</a:t>
            </a:r>
            <a:r>
              <a:rPr lang="en-US" dirty="0"/>
              <a:t>)|</a:t>
            </a:r>
            <a:r>
              <a:rPr lang="en-US" dirty="0" err="1"/>
              <a:t>x,m</a:t>
            </a:r>
            <a:r>
              <a:rPr lang="en-US" dirty="0"/>
              <a:t>] – E[Y(x*,m)|x*,m] 		by (A2)</a:t>
            </a:r>
          </a:p>
          <a:p>
            <a:pPr marL="0" indent="0">
              <a:buNone/>
            </a:pPr>
            <a:r>
              <a:rPr lang="en-US" dirty="0"/>
              <a:t>		=E[</a:t>
            </a:r>
            <a:r>
              <a:rPr lang="en-US" dirty="0" err="1"/>
              <a:t>Y|x,m</a:t>
            </a:r>
            <a:r>
              <a:rPr lang="en-US" dirty="0"/>
              <a:t>] – E[</a:t>
            </a:r>
            <a:r>
              <a:rPr lang="en-US" dirty="0" err="1"/>
              <a:t>Y|x</a:t>
            </a:r>
            <a:r>
              <a:rPr lang="en-US" dirty="0"/>
              <a:t>*,m]			by consistency</a:t>
            </a:r>
          </a:p>
          <a:p>
            <a:endParaRPr lang="en-US" dirty="0"/>
          </a:p>
          <a:p>
            <a:r>
              <a:rPr lang="en-US" dirty="0"/>
              <a:t>Assumptions are usually made conditional on covariates; the math is the same.</a:t>
            </a:r>
          </a:p>
        </p:txBody>
      </p:sp>
      <p:grpSp>
        <p:nvGrpSpPr>
          <p:cNvPr id="32" name="Group 31"/>
          <p:cNvGrpSpPr/>
          <p:nvPr/>
        </p:nvGrpSpPr>
        <p:grpSpPr>
          <a:xfrm>
            <a:off x="2562009" y="5568764"/>
            <a:ext cx="4224717" cy="997749"/>
            <a:chOff x="1096734" y="4521989"/>
            <a:chExt cx="4224717" cy="997749"/>
          </a:xfrm>
        </p:grpSpPr>
        <p:sp>
          <p:nvSpPr>
            <p:cNvPr id="4" name="TextBox 3"/>
            <p:cNvSpPr txBox="1"/>
            <p:nvPr/>
          </p:nvSpPr>
          <p:spPr>
            <a:xfrm>
              <a:off x="1096734" y="4982561"/>
              <a:ext cx="444023" cy="523220"/>
            </a:xfrm>
            <a:prstGeom prst="rect">
              <a:avLst/>
            </a:prstGeom>
            <a:noFill/>
          </p:spPr>
          <p:txBody>
            <a:bodyPr wrap="square" rtlCol="0">
              <a:spAutoFit/>
            </a:bodyPr>
            <a:lstStyle/>
            <a:p>
              <a:r>
                <a:rPr lang="en-US" sz="2800" dirty="0"/>
                <a:t>X</a:t>
              </a:r>
            </a:p>
          </p:txBody>
        </p:sp>
        <p:sp>
          <p:nvSpPr>
            <p:cNvPr id="5" name="TextBox 4"/>
            <p:cNvSpPr txBox="1"/>
            <p:nvPr/>
          </p:nvSpPr>
          <p:spPr>
            <a:xfrm>
              <a:off x="2937686" y="4996518"/>
              <a:ext cx="444023" cy="523220"/>
            </a:xfrm>
            <a:prstGeom prst="rect">
              <a:avLst/>
            </a:prstGeom>
            <a:noFill/>
          </p:spPr>
          <p:txBody>
            <a:bodyPr wrap="square" rtlCol="0">
              <a:spAutoFit/>
            </a:bodyPr>
            <a:lstStyle/>
            <a:p>
              <a:r>
                <a:rPr lang="en-US" sz="2800" dirty="0"/>
                <a:t>M</a:t>
              </a:r>
            </a:p>
          </p:txBody>
        </p:sp>
        <p:sp>
          <p:nvSpPr>
            <p:cNvPr id="6" name="TextBox 5"/>
            <p:cNvSpPr txBox="1"/>
            <p:nvPr/>
          </p:nvSpPr>
          <p:spPr>
            <a:xfrm>
              <a:off x="4877428" y="4996518"/>
              <a:ext cx="444023" cy="523220"/>
            </a:xfrm>
            <a:prstGeom prst="rect">
              <a:avLst/>
            </a:prstGeom>
            <a:noFill/>
          </p:spPr>
          <p:txBody>
            <a:bodyPr wrap="square" rtlCol="0">
              <a:spAutoFit/>
            </a:bodyPr>
            <a:lstStyle/>
            <a:p>
              <a:r>
                <a:rPr lang="en-US" sz="2800" dirty="0"/>
                <a:t>Y</a:t>
              </a:r>
            </a:p>
          </p:txBody>
        </p:sp>
        <p:cxnSp>
          <p:nvCxnSpPr>
            <p:cNvPr id="8" name="Straight Arrow Connector 7"/>
            <p:cNvCxnSpPr>
              <a:stCxn id="4" idx="3"/>
              <a:endCxn id="5" idx="1"/>
            </p:cNvCxnSpPr>
            <p:nvPr/>
          </p:nvCxnSpPr>
          <p:spPr>
            <a:xfrm>
              <a:off x="1540757" y="5244171"/>
              <a:ext cx="1396929" cy="1395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3424679" y="5267392"/>
              <a:ext cx="1452749"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1" name="Freeform 30"/>
            <p:cNvSpPr/>
            <p:nvPr/>
          </p:nvSpPr>
          <p:spPr>
            <a:xfrm>
              <a:off x="1484936" y="4521989"/>
              <a:ext cx="3413261" cy="544316"/>
            </a:xfrm>
            <a:custGeom>
              <a:avLst/>
              <a:gdLst>
                <a:gd name="connsiteX0" fmla="*/ 0 w 3558520"/>
                <a:gd name="connsiteY0" fmla="*/ 711794 h 711794"/>
                <a:gd name="connsiteX1" fmla="*/ 1828102 w 3558520"/>
                <a:gd name="connsiteY1" fmla="*/ 0 h 711794"/>
                <a:gd name="connsiteX2" fmla="*/ 3558520 w 3558520"/>
                <a:gd name="connsiteY2" fmla="*/ 711794 h 711794"/>
                <a:gd name="connsiteX3" fmla="*/ 3558520 w 3558520"/>
                <a:gd name="connsiteY3" fmla="*/ 711794 h 711794"/>
              </a:gdLst>
              <a:ahLst/>
              <a:cxnLst>
                <a:cxn ang="0">
                  <a:pos x="connsiteX0" y="connsiteY0"/>
                </a:cxn>
                <a:cxn ang="0">
                  <a:pos x="connsiteX1" y="connsiteY1"/>
                </a:cxn>
                <a:cxn ang="0">
                  <a:pos x="connsiteX2" y="connsiteY2"/>
                </a:cxn>
                <a:cxn ang="0">
                  <a:pos x="connsiteX3" y="connsiteY3"/>
                </a:cxn>
              </a:cxnLst>
              <a:rect l="l" t="t" r="r" b="b"/>
              <a:pathLst>
                <a:path w="3558520" h="711794">
                  <a:moveTo>
                    <a:pt x="0" y="711794"/>
                  </a:moveTo>
                  <a:cubicBezTo>
                    <a:pt x="617507" y="355897"/>
                    <a:pt x="1235015" y="0"/>
                    <a:pt x="1828102" y="0"/>
                  </a:cubicBezTo>
                  <a:cubicBezTo>
                    <a:pt x="2421189" y="0"/>
                    <a:pt x="3558520" y="711794"/>
                    <a:pt x="3558520" y="711794"/>
                  </a:cubicBezTo>
                  <a:lnTo>
                    <a:pt x="3558520" y="711794"/>
                  </a:lnTo>
                </a:path>
              </a:pathLst>
            </a:cu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988807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26183</TotalTime>
  <Words>1764</Words>
  <Application>Microsoft Macintosh PowerPoint</Application>
  <PresentationFormat>On-screen Show (4:3)</PresentationFormat>
  <Paragraphs>508</Paragraphs>
  <Slides>40</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8" baseType="lpstr">
      <vt:lpstr>宋体</vt:lpstr>
      <vt:lpstr>Arial</vt:lpstr>
      <vt:lpstr>Calibri</vt:lpstr>
      <vt:lpstr>Symbol</vt:lpstr>
      <vt:lpstr>Tw Cen MT</vt:lpstr>
      <vt:lpstr>Wingdings</vt:lpstr>
      <vt:lpstr>Office Theme</vt:lpstr>
      <vt:lpstr>Equation</vt:lpstr>
      <vt:lpstr>Mediation Analyses</vt:lpstr>
      <vt:lpstr>Direct and Indirect Effects</vt:lpstr>
      <vt:lpstr>Example (Heslow, 1976)</vt:lpstr>
      <vt:lpstr>Example 2 (VanderWeele)</vt:lpstr>
      <vt:lpstr>Potential Outcomes as function of M and X </vt:lpstr>
      <vt:lpstr>Definitions</vt:lpstr>
      <vt:lpstr>Comments on Definitions</vt:lpstr>
      <vt:lpstr>Assumptions to Identify Average Controlled Direct Effect</vt:lpstr>
      <vt:lpstr>Identifying Average Controlled Direct Effects</vt:lpstr>
      <vt:lpstr>Assumptions to Identify Natural Direct and Indirect Effects</vt:lpstr>
      <vt:lpstr>Identifying Average Natural Direct and Indirect Effects</vt:lpstr>
      <vt:lpstr>Estimating Effects</vt:lpstr>
      <vt:lpstr>Linear Models with no interaction</vt:lpstr>
      <vt:lpstr>Linear Models with no interaction</vt:lpstr>
      <vt:lpstr>Linear Models with no interaction</vt:lpstr>
      <vt:lpstr>Quantitative Psych Literature</vt:lpstr>
      <vt:lpstr>Quantitative Psych Literature (my humble and biased opinion)</vt:lpstr>
      <vt:lpstr>Linear Models with an interaction (VanderWeele recommends including interaction terms as default)</vt:lpstr>
      <vt:lpstr>Other Outcome Types  (VanderWeele, 2015)</vt:lpstr>
      <vt:lpstr>Other Outcome Types  (Imai, Keele, and Tingley, 2010)</vt:lpstr>
      <vt:lpstr>Proportion Mediated/Eliminated (on difference scale)</vt:lpstr>
      <vt:lpstr>Controlled vs. Natural Direct Effects VanderWeele (2015), Pearl (2001)</vt:lpstr>
      <vt:lpstr>DAGS and do-Calculus</vt:lpstr>
      <vt:lpstr>Going Back to Rules of do Calculus</vt:lpstr>
      <vt:lpstr>Identifying controlled direct effect</vt:lpstr>
      <vt:lpstr>Identifying controlled direct effect (continued)</vt:lpstr>
      <vt:lpstr>Identifying controlled direct effect (continued)</vt:lpstr>
      <vt:lpstr>Identifying Natural Direct Effects</vt:lpstr>
      <vt:lpstr>DAGs and do-Calculus</vt:lpstr>
      <vt:lpstr>DAGs and do-Calculus</vt:lpstr>
      <vt:lpstr>DAGs and do-Calculus</vt:lpstr>
      <vt:lpstr>DAGs and do-Calculus</vt:lpstr>
      <vt:lpstr>DAGs and do-Calculus</vt:lpstr>
      <vt:lpstr>DAGs and do-Calculus</vt:lpstr>
      <vt:lpstr>Multiple Mediators</vt:lpstr>
      <vt:lpstr>Multiple Mediators, Linear Models,  No Interaction</vt:lpstr>
      <vt:lpstr>Multiple Mediators</vt:lpstr>
      <vt:lpstr>Sensitivity Analyses to Assumptions</vt:lpstr>
      <vt:lpstr>Sensitivity Analyses to (A2)</vt:lpstr>
      <vt:lpstr>Sensitivity Analyses to (A2); correlated errors (Imai et al., 2010)</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Mediation Analysis pictures</dc:title>
  <dc:creator>Bryan Shepherd</dc:creator>
  <cp:lastModifiedBy>Bryan Shepherd</cp:lastModifiedBy>
  <cp:revision>103</cp:revision>
  <dcterms:created xsi:type="dcterms:W3CDTF">2017-07-17T20:14:57Z</dcterms:created>
  <dcterms:modified xsi:type="dcterms:W3CDTF">2020-02-13T18:33:41Z</dcterms:modified>
</cp:coreProperties>
</file>