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24"/>
  </p:notesMasterIdLst>
  <p:handoutMasterIdLst>
    <p:handoutMasterId r:id="rId125"/>
  </p:handoutMasterIdLst>
  <p:sldIdLst>
    <p:sldId id="420" r:id="rId2"/>
    <p:sldId id="256" r:id="rId3"/>
    <p:sldId id="257" r:id="rId4"/>
    <p:sldId id="258" r:id="rId5"/>
    <p:sldId id="326" r:id="rId6"/>
    <p:sldId id="259" r:id="rId7"/>
    <p:sldId id="260" r:id="rId8"/>
    <p:sldId id="261" r:id="rId9"/>
    <p:sldId id="262" r:id="rId10"/>
    <p:sldId id="345" r:id="rId11"/>
    <p:sldId id="269" r:id="rId12"/>
    <p:sldId id="372" r:id="rId13"/>
    <p:sldId id="373" r:id="rId14"/>
    <p:sldId id="374" r:id="rId15"/>
    <p:sldId id="375" r:id="rId16"/>
    <p:sldId id="270" r:id="rId17"/>
    <p:sldId id="271" r:id="rId18"/>
    <p:sldId id="272" r:id="rId19"/>
    <p:sldId id="327" r:id="rId20"/>
    <p:sldId id="346" r:id="rId21"/>
    <p:sldId id="268" r:id="rId22"/>
    <p:sldId id="274" r:id="rId23"/>
    <p:sldId id="277" r:id="rId24"/>
    <p:sldId id="276" r:id="rId25"/>
    <p:sldId id="275" r:id="rId26"/>
    <p:sldId id="328" r:id="rId27"/>
    <p:sldId id="278" r:id="rId28"/>
    <p:sldId id="279" r:id="rId29"/>
    <p:sldId id="350" r:id="rId30"/>
    <p:sldId id="423" r:id="rId31"/>
    <p:sldId id="281" r:id="rId32"/>
    <p:sldId id="425" r:id="rId33"/>
    <p:sldId id="424" r:id="rId34"/>
    <p:sldId id="456" r:id="rId35"/>
    <p:sldId id="357" r:id="rId36"/>
    <p:sldId id="417" r:id="rId37"/>
    <p:sldId id="457" r:id="rId38"/>
    <p:sldId id="458" r:id="rId39"/>
    <p:sldId id="365" r:id="rId40"/>
    <p:sldId id="421" r:id="rId41"/>
    <p:sldId id="364" r:id="rId42"/>
    <p:sldId id="288" r:id="rId43"/>
    <p:sldId id="428" r:id="rId44"/>
    <p:sldId id="427" r:id="rId45"/>
    <p:sldId id="452" r:id="rId46"/>
    <p:sldId id="367" r:id="rId47"/>
    <p:sldId id="429" r:id="rId48"/>
    <p:sldId id="430" r:id="rId49"/>
    <p:sldId id="453" r:id="rId50"/>
    <p:sldId id="290" r:id="rId51"/>
    <p:sldId id="451" r:id="rId52"/>
    <p:sldId id="329" r:id="rId53"/>
    <p:sldId id="331" r:id="rId54"/>
    <p:sldId id="368" r:id="rId55"/>
    <p:sldId id="418" r:id="rId56"/>
    <p:sldId id="433" r:id="rId57"/>
    <p:sldId id="434" r:id="rId58"/>
    <p:sldId id="435" r:id="rId59"/>
    <p:sldId id="436" r:id="rId60"/>
    <p:sldId id="369" r:id="rId61"/>
    <p:sldId id="437" r:id="rId62"/>
    <p:sldId id="336" r:id="rId63"/>
    <p:sldId id="337" r:id="rId64"/>
    <p:sldId id="338" r:id="rId65"/>
    <p:sldId id="339" r:id="rId66"/>
    <p:sldId id="340" r:id="rId67"/>
    <p:sldId id="376" r:id="rId68"/>
    <p:sldId id="377" r:id="rId69"/>
    <p:sldId id="438" r:id="rId70"/>
    <p:sldId id="439" r:id="rId71"/>
    <p:sldId id="378" r:id="rId72"/>
    <p:sldId id="379" r:id="rId73"/>
    <p:sldId id="380" r:id="rId74"/>
    <p:sldId id="454" r:id="rId75"/>
    <p:sldId id="440" r:id="rId76"/>
    <p:sldId id="381"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42" r:id="rId99"/>
    <p:sldId id="403" r:id="rId100"/>
    <p:sldId id="443" r:id="rId101"/>
    <p:sldId id="404" r:id="rId102"/>
    <p:sldId id="405" r:id="rId103"/>
    <p:sldId id="406" r:id="rId104"/>
    <p:sldId id="444" r:id="rId105"/>
    <p:sldId id="445" r:id="rId106"/>
    <p:sldId id="407" r:id="rId107"/>
    <p:sldId id="408" r:id="rId108"/>
    <p:sldId id="446" r:id="rId109"/>
    <p:sldId id="447" r:id="rId110"/>
    <p:sldId id="450" r:id="rId111"/>
    <p:sldId id="448" r:id="rId112"/>
    <p:sldId id="449" r:id="rId113"/>
    <p:sldId id="410" r:id="rId114"/>
    <p:sldId id="411" r:id="rId115"/>
    <p:sldId id="412" r:id="rId116"/>
    <p:sldId id="413" r:id="rId117"/>
    <p:sldId id="414" r:id="rId118"/>
    <p:sldId id="415" r:id="rId119"/>
    <p:sldId id="419" r:id="rId120"/>
    <p:sldId id="422" r:id="rId121"/>
    <p:sldId id="416" r:id="rId122"/>
    <p:sldId id="455" r:id="rId123"/>
  </p:sldIdLst>
  <p:sldSz cx="9144000" cy="6858000" type="screen4x3"/>
  <p:notesSz cx="7315200" cy="9601200"/>
  <p:defaultTextStyle>
    <a:defPPr>
      <a:defRPr lang="en-US"/>
    </a:defPPr>
    <a:lvl1pPr algn="l" rtl="0" eaLnBrk="0" fontAlgn="base" hangingPunct="0">
      <a:spcBef>
        <a:spcPct val="50000"/>
      </a:spcBef>
      <a:spcAft>
        <a:spcPct val="0"/>
      </a:spcAft>
      <a:defRPr sz="1400" kern="1200">
        <a:solidFill>
          <a:srgbClr val="FF0000"/>
        </a:solidFill>
        <a:latin typeface="SAS Monospace" pitchFamily="49" charset="0"/>
        <a:ea typeface="+mn-ea"/>
        <a:cs typeface="+mn-cs"/>
      </a:defRPr>
    </a:lvl1pPr>
    <a:lvl2pPr marL="457200" algn="l" rtl="0" eaLnBrk="0" fontAlgn="base" hangingPunct="0">
      <a:spcBef>
        <a:spcPct val="50000"/>
      </a:spcBef>
      <a:spcAft>
        <a:spcPct val="0"/>
      </a:spcAft>
      <a:defRPr sz="1400" kern="1200">
        <a:solidFill>
          <a:srgbClr val="FF0000"/>
        </a:solidFill>
        <a:latin typeface="SAS Monospace" pitchFamily="49" charset="0"/>
        <a:ea typeface="+mn-ea"/>
        <a:cs typeface="+mn-cs"/>
      </a:defRPr>
    </a:lvl2pPr>
    <a:lvl3pPr marL="914400" algn="l" rtl="0" eaLnBrk="0" fontAlgn="base" hangingPunct="0">
      <a:spcBef>
        <a:spcPct val="50000"/>
      </a:spcBef>
      <a:spcAft>
        <a:spcPct val="0"/>
      </a:spcAft>
      <a:defRPr sz="1400" kern="1200">
        <a:solidFill>
          <a:srgbClr val="FF0000"/>
        </a:solidFill>
        <a:latin typeface="SAS Monospace" pitchFamily="49" charset="0"/>
        <a:ea typeface="+mn-ea"/>
        <a:cs typeface="+mn-cs"/>
      </a:defRPr>
    </a:lvl3pPr>
    <a:lvl4pPr marL="1371600" algn="l" rtl="0" eaLnBrk="0" fontAlgn="base" hangingPunct="0">
      <a:spcBef>
        <a:spcPct val="50000"/>
      </a:spcBef>
      <a:spcAft>
        <a:spcPct val="0"/>
      </a:spcAft>
      <a:defRPr sz="1400" kern="1200">
        <a:solidFill>
          <a:srgbClr val="FF0000"/>
        </a:solidFill>
        <a:latin typeface="SAS Monospace" pitchFamily="49" charset="0"/>
        <a:ea typeface="+mn-ea"/>
        <a:cs typeface="+mn-cs"/>
      </a:defRPr>
    </a:lvl4pPr>
    <a:lvl5pPr marL="1828800" algn="l" rtl="0" eaLnBrk="0" fontAlgn="base" hangingPunct="0">
      <a:spcBef>
        <a:spcPct val="50000"/>
      </a:spcBef>
      <a:spcAft>
        <a:spcPct val="0"/>
      </a:spcAft>
      <a:defRPr sz="1400" kern="1200">
        <a:solidFill>
          <a:srgbClr val="FF0000"/>
        </a:solidFill>
        <a:latin typeface="SAS Monospace" pitchFamily="49" charset="0"/>
        <a:ea typeface="+mn-ea"/>
        <a:cs typeface="+mn-cs"/>
      </a:defRPr>
    </a:lvl5pPr>
    <a:lvl6pPr marL="2286000" algn="l" defTabSz="914400" rtl="0" eaLnBrk="1" latinLnBrk="0" hangingPunct="1">
      <a:defRPr sz="1400" kern="1200">
        <a:solidFill>
          <a:srgbClr val="FF0000"/>
        </a:solidFill>
        <a:latin typeface="SAS Monospace" pitchFamily="49" charset="0"/>
        <a:ea typeface="+mn-ea"/>
        <a:cs typeface="+mn-cs"/>
      </a:defRPr>
    </a:lvl6pPr>
    <a:lvl7pPr marL="2743200" algn="l" defTabSz="914400" rtl="0" eaLnBrk="1" latinLnBrk="0" hangingPunct="1">
      <a:defRPr sz="1400" kern="1200">
        <a:solidFill>
          <a:srgbClr val="FF0000"/>
        </a:solidFill>
        <a:latin typeface="SAS Monospace" pitchFamily="49" charset="0"/>
        <a:ea typeface="+mn-ea"/>
        <a:cs typeface="+mn-cs"/>
      </a:defRPr>
    </a:lvl7pPr>
    <a:lvl8pPr marL="3200400" algn="l" defTabSz="914400" rtl="0" eaLnBrk="1" latinLnBrk="0" hangingPunct="1">
      <a:defRPr sz="1400" kern="1200">
        <a:solidFill>
          <a:srgbClr val="FF0000"/>
        </a:solidFill>
        <a:latin typeface="SAS Monospace" pitchFamily="49" charset="0"/>
        <a:ea typeface="+mn-ea"/>
        <a:cs typeface="+mn-cs"/>
      </a:defRPr>
    </a:lvl8pPr>
    <a:lvl9pPr marL="3657600" algn="l" defTabSz="914400" rtl="0" eaLnBrk="1" latinLnBrk="0" hangingPunct="1">
      <a:defRPr sz="1400" kern="1200">
        <a:solidFill>
          <a:srgbClr val="FF0000"/>
        </a:solidFill>
        <a:latin typeface="SAS Monospac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009900"/>
    <a:srgbClr val="FFFFCC"/>
    <a:srgbClr val="FFFF66"/>
    <a:srgbClr val="00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05" autoAdjust="0"/>
  </p:normalViewPr>
  <p:slideViewPr>
    <p:cSldViewPr snapToGrid="0" showGuides="1">
      <p:cViewPr varScale="1">
        <p:scale>
          <a:sx n="124" d="100"/>
          <a:sy n="124" d="100"/>
        </p:scale>
        <p:origin x="-336" y="-102"/>
      </p:cViewPr>
      <p:guideLst>
        <p:guide orient="horz" pos="2063"/>
        <p:guide pos="23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notesViewPr>
    <p:cSldViewPr snapToGrid="0" showGuides="1">
      <p:cViewPr varScale="1">
        <p:scale>
          <a:sx n="95" d="100"/>
          <a:sy n="95" d="100"/>
        </p:scale>
        <p:origin x="-2484" y="-90"/>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7.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9.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33.wmf"/><Relationship Id="rId5" Type="http://schemas.openxmlformats.org/officeDocument/2006/relationships/image" Target="../media/image40.wmf"/><Relationship Id="rId4"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7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7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11" Type="http://schemas.openxmlformats.org/officeDocument/2006/relationships/image" Target="../media/image122.wmf"/><Relationship Id="rId5" Type="http://schemas.openxmlformats.org/officeDocument/2006/relationships/image" Target="../media/image116.wmf"/><Relationship Id="rId10" Type="http://schemas.openxmlformats.org/officeDocument/2006/relationships/image" Target="../media/image121.wmf"/><Relationship Id="rId4" Type="http://schemas.openxmlformats.org/officeDocument/2006/relationships/image" Target="../media/image115.wmf"/><Relationship Id="rId9"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4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3" Type="http://schemas.openxmlformats.org/officeDocument/2006/relationships/image" Target="../media/image147.wmf"/><Relationship Id="rId7" Type="http://schemas.openxmlformats.org/officeDocument/2006/relationships/image" Target="../media/image151.wmf"/><Relationship Id="rId12" Type="http://schemas.openxmlformats.org/officeDocument/2006/relationships/image" Target="../media/image156.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0" Type="http://schemas.openxmlformats.org/officeDocument/2006/relationships/image" Target="../media/image154.wmf"/><Relationship Id="rId4" Type="http://schemas.openxmlformats.org/officeDocument/2006/relationships/image" Target="../media/image148.wmf"/><Relationship Id="rId9" Type="http://schemas.openxmlformats.org/officeDocument/2006/relationships/image" Target="../media/image153.wmf"/><Relationship Id="rId14" Type="http://schemas.openxmlformats.org/officeDocument/2006/relationships/image" Target="../media/image15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1" y="2"/>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14" tIns="48157" rIns="96314" bIns="48157" numCol="1" anchor="t" anchorCtr="0" compatLnSpc="1">
            <a:prstTxWarp prst="textNoShape">
              <a:avLst/>
            </a:prstTxWarp>
          </a:bodyPr>
          <a:lstStyle>
            <a:lvl1pPr defTabSz="963564">
              <a:defRPr sz="1300">
                <a:solidFill>
                  <a:schemeClr val="tx1"/>
                </a:solidFill>
                <a:latin typeface="Century Schoolbook" pitchFamily="18" charset="0"/>
              </a:defRPr>
            </a:lvl1pPr>
          </a:lstStyle>
          <a:p>
            <a:r>
              <a:rPr lang="en-US" dirty="0" smtClean="0"/>
              <a:t>MPH Program,  Biostatistics </a:t>
            </a:r>
            <a:r>
              <a:rPr lang="en-US" dirty="0" smtClean="0"/>
              <a:t>II     </a:t>
            </a:r>
            <a:r>
              <a:rPr lang="en-US" dirty="0" smtClean="0"/>
              <a:t>W.D. Dupont</a:t>
            </a:r>
            <a:endParaRPr lang="en-US" dirty="0"/>
          </a:p>
        </p:txBody>
      </p:sp>
      <p:sp>
        <p:nvSpPr>
          <p:cNvPr id="167939" name="Rectangle 3"/>
          <p:cNvSpPr>
            <a:spLocks noGrp="1" noChangeArrowheads="1"/>
          </p:cNvSpPr>
          <p:nvPr>
            <p:ph type="dt" sz="quarter" idx="1"/>
          </p:nvPr>
        </p:nvSpPr>
        <p:spPr bwMode="auto">
          <a:xfrm>
            <a:off x="4144964" y="2"/>
            <a:ext cx="3170236"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14" tIns="48157" rIns="96314" bIns="48157" numCol="1" anchor="t" anchorCtr="0" compatLnSpc="1">
            <a:prstTxWarp prst="textNoShape">
              <a:avLst/>
            </a:prstTxWarp>
          </a:bodyPr>
          <a:lstStyle>
            <a:lvl1pPr algn="r" defTabSz="963564">
              <a:defRPr sz="1300">
                <a:solidFill>
                  <a:schemeClr val="tx1"/>
                </a:solidFill>
                <a:latin typeface="Century Schoolbook" pitchFamily="18" charset="0"/>
              </a:defRPr>
            </a:lvl1pPr>
          </a:lstStyle>
          <a:p>
            <a:r>
              <a:rPr lang="en-US" dirty="0" smtClean="0"/>
              <a:t>February 15, 2011</a:t>
            </a:r>
            <a:endParaRPr lang="en-US" dirty="0"/>
          </a:p>
        </p:txBody>
      </p:sp>
      <p:sp>
        <p:nvSpPr>
          <p:cNvPr id="167940" name="Rectangle 4"/>
          <p:cNvSpPr>
            <a:spLocks noGrp="1" noChangeArrowheads="1"/>
          </p:cNvSpPr>
          <p:nvPr>
            <p:ph type="ftr" sz="quarter" idx="2"/>
          </p:nvPr>
        </p:nvSpPr>
        <p:spPr bwMode="auto">
          <a:xfrm>
            <a:off x="1" y="9120189"/>
            <a:ext cx="3170238" cy="48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14" tIns="48157" rIns="96314" bIns="48157" numCol="1" anchor="b" anchorCtr="0" compatLnSpc="1">
            <a:prstTxWarp prst="textNoShape">
              <a:avLst/>
            </a:prstTxWarp>
          </a:bodyPr>
          <a:lstStyle>
            <a:lvl1pPr defTabSz="963564">
              <a:defRPr sz="1300">
                <a:solidFill>
                  <a:schemeClr val="tx1"/>
                </a:solidFill>
                <a:latin typeface="Century Schoolbook" pitchFamily="18" charset="0"/>
              </a:defRPr>
            </a:lvl1pPr>
          </a:lstStyle>
          <a:p>
            <a:r>
              <a:rPr lang="en-US"/>
              <a:t>1: Simple Linear Regression</a:t>
            </a:r>
          </a:p>
        </p:txBody>
      </p:sp>
      <p:sp>
        <p:nvSpPr>
          <p:cNvPr id="167941" name="Rectangle 5"/>
          <p:cNvSpPr>
            <a:spLocks noGrp="1" noChangeArrowheads="1"/>
          </p:cNvSpPr>
          <p:nvPr>
            <p:ph type="sldNum" sz="quarter" idx="3"/>
          </p:nvPr>
        </p:nvSpPr>
        <p:spPr bwMode="auto">
          <a:xfrm>
            <a:off x="4144964" y="9120189"/>
            <a:ext cx="3170236" cy="48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14" tIns="48157" rIns="96314" bIns="48157" numCol="1" anchor="b" anchorCtr="0" compatLnSpc="1">
            <a:prstTxWarp prst="textNoShape">
              <a:avLst/>
            </a:prstTxWarp>
          </a:bodyPr>
          <a:lstStyle>
            <a:lvl1pPr algn="r" defTabSz="963564">
              <a:defRPr sz="1300">
                <a:solidFill>
                  <a:schemeClr val="tx1"/>
                </a:solidFill>
                <a:latin typeface="Century Schoolbook" pitchFamily="18" charset="0"/>
              </a:defRPr>
            </a:lvl1pPr>
          </a:lstStyle>
          <a:p>
            <a:r>
              <a:rPr lang="en-US" dirty="0" smtClean="0"/>
              <a:t>1.</a:t>
            </a:r>
            <a:fld id="{B3F7BFBA-DB10-400A-9276-ECE791A1F91B}" type="slidenum">
              <a:rPr lang="en-US" smtClean="0"/>
              <a:pPr/>
              <a:t>‹#›</a:t>
            </a:fld>
            <a:endParaRPr lang="en-US" dirty="0"/>
          </a:p>
        </p:txBody>
      </p:sp>
    </p:spTree>
    <p:extLst>
      <p:ext uri="{BB962C8B-B14F-4D97-AF65-F5344CB8AC3E}">
        <p14:creationId xmlns:p14="http://schemas.microsoft.com/office/powerpoint/2010/main" val="899771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2"/>
            <a:ext cx="3170238"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314" tIns="48157" rIns="96314" bIns="48157" numCol="1" anchor="t" anchorCtr="0" compatLnSpc="1">
            <a:prstTxWarp prst="textNoShape">
              <a:avLst/>
            </a:prstTxWarp>
          </a:bodyPr>
          <a:lstStyle>
            <a:lvl1pPr defTabSz="963564">
              <a:defRPr sz="1300" b="1">
                <a:solidFill>
                  <a:schemeClr val="tx1"/>
                </a:solidFill>
                <a:latin typeface="Century Schoolbook" pitchFamily="18" charset="0"/>
              </a:defRPr>
            </a:lvl1pPr>
          </a:lstStyle>
          <a:p>
            <a:r>
              <a:rPr lang="en-US" smtClean="0"/>
              <a:t>MPH Program,  Biostatistics II,      February 4, 2011;  W.D. Dupont</a:t>
            </a:r>
            <a:endParaRPr lang="en-US"/>
          </a:p>
        </p:txBody>
      </p:sp>
      <p:sp>
        <p:nvSpPr>
          <p:cNvPr id="41987" name="Rectangle 3"/>
          <p:cNvSpPr>
            <a:spLocks noGrp="1" noChangeArrowheads="1"/>
          </p:cNvSpPr>
          <p:nvPr>
            <p:ph type="dt" idx="1"/>
          </p:nvPr>
        </p:nvSpPr>
        <p:spPr bwMode="auto">
          <a:xfrm>
            <a:off x="4144964" y="2"/>
            <a:ext cx="3170236"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314" tIns="48157" rIns="96314" bIns="48157" numCol="1" anchor="t" anchorCtr="0" compatLnSpc="1">
            <a:prstTxWarp prst="textNoShape">
              <a:avLst/>
            </a:prstTxWarp>
          </a:bodyPr>
          <a:lstStyle>
            <a:lvl1pPr algn="r" defTabSz="963564">
              <a:defRPr sz="1300" b="1">
                <a:solidFill>
                  <a:schemeClr val="tx1"/>
                </a:solidFill>
                <a:latin typeface="Century Schoolbook" pitchFamily="18" charset="0"/>
              </a:defRPr>
            </a:lvl1pPr>
          </a:lstStyle>
          <a:p>
            <a:endParaRPr lang="en-US"/>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974727" y="4560889"/>
            <a:ext cx="5365749"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314" tIns="48157" rIns="96314" bIns="481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1" y="9120189"/>
            <a:ext cx="3170238" cy="481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314" tIns="48157" rIns="96314" bIns="48157" numCol="1" anchor="b" anchorCtr="0" compatLnSpc="1">
            <a:prstTxWarp prst="textNoShape">
              <a:avLst/>
            </a:prstTxWarp>
          </a:bodyPr>
          <a:lstStyle>
            <a:lvl1pPr defTabSz="963564">
              <a:defRPr sz="1300" b="1">
                <a:solidFill>
                  <a:schemeClr val="tx1"/>
                </a:solidFill>
                <a:latin typeface="Century Schoolbook" pitchFamily="18" charset="0"/>
              </a:defRPr>
            </a:lvl1pPr>
          </a:lstStyle>
          <a:p>
            <a:r>
              <a:rPr lang="en-US"/>
              <a:t>1: Simple Linear Regression</a:t>
            </a:r>
          </a:p>
        </p:txBody>
      </p:sp>
      <p:sp>
        <p:nvSpPr>
          <p:cNvPr id="41991" name="Rectangle 7"/>
          <p:cNvSpPr>
            <a:spLocks noGrp="1" noChangeArrowheads="1"/>
          </p:cNvSpPr>
          <p:nvPr>
            <p:ph type="sldNum" sz="quarter" idx="5"/>
          </p:nvPr>
        </p:nvSpPr>
        <p:spPr bwMode="auto">
          <a:xfrm>
            <a:off x="4144964" y="9120189"/>
            <a:ext cx="3170236" cy="481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314" tIns="48157" rIns="96314" bIns="48157" numCol="1" anchor="b" anchorCtr="0" compatLnSpc="1">
            <a:prstTxWarp prst="textNoShape">
              <a:avLst/>
            </a:prstTxWarp>
          </a:bodyPr>
          <a:lstStyle>
            <a:lvl1pPr algn="r" defTabSz="963564">
              <a:defRPr sz="1300" b="1">
                <a:solidFill>
                  <a:schemeClr val="tx1"/>
                </a:solidFill>
                <a:latin typeface="Century Schoolbook" pitchFamily="18" charset="0"/>
              </a:defRPr>
            </a:lvl1pPr>
          </a:lstStyle>
          <a:p>
            <a:fld id="{3040E1C1-DDBB-4AC9-9208-AE0472C951C5}" type="slidenum">
              <a:rPr lang="en-US"/>
              <a:pPr/>
              <a:t>‹#›</a:t>
            </a:fld>
            <a:endParaRPr lang="en-US"/>
          </a:p>
        </p:txBody>
      </p:sp>
    </p:spTree>
    <p:extLst>
      <p:ext uri="{BB962C8B-B14F-4D97-AF65-F5344CB8AC3E}">
        <p14:creationId xmlns:p14="http://schemas.microsoft.com/office/powerpoint/2010/main" val="7133898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FA9BE2E-E962-4D27-96CD-85CA15EF48E0}" type="slidenum">
              <a:rPr lang="en-US"/>
              <a:pPr/>
              <a:t>1</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F9069F5-EAAF-40F8-A1DF-54E2A335DEAD}" type="slidenum">
              <a:rPr lang="en-US"/>
              <a:pPr/>
              <a:t>10</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57D8980-A800-4E2D-BD7E-B053B1CB0673}" type="slidenum">
              <a:rPr lang="en-US"/>
              <a:pPr/>
              <a:t>100</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3290B71-1700-40D3-9C42-FA21E7BEAF7F}" type="slidenum">
              <a:rPr lang="en-US"/>
              <a:pPr/>
              <a:t>101</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E592CE8-84C7-43DB-8A18-DB69850F6E93}" type="slidenum">
              <a:rPr lang="en-US"/>
              <a:pPr/>
              <a:t>102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49BDD18-5E1B-4F21-9142-E29F630B74B2}" type="slidenum">
              <a:rPr lang="en-US"/>
              <a:pPr/>
              <a:t>103</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7206E58-C5E3-49AF-9E27-884EA027C981}" type="slidenum">
              <a:rPr lang="en-US"/>
              <a:pPr/>
              <a:t>104</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2160A32-868A-40C7-B372-E2B1B5E14083}" type="slidenum">
              <a:rPr lang="en-US"/>
              <a:pPr/>
              <a:t>105</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8FC631E-E7E6-4A55-9A75-E99939C7BE4D}" type="slidenum">
              <a:rPr lang="en-US"/>
              <a:pPr/>
              <a:t>106</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395B431-5638-4C52-B782-CDFBAD60F4F6}" type="slidenum">
              <a:rPr lang="en-US"/>
              <a:pPr/>
              <a:t>107</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F5FD46F-4856-4202-B0FA-A6FE1F988CB0}" type="slidenum">
              <a:rPr lang="en-US"/>
              <a:pPr/>
              <a:t>108</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6717728-1A84-47B2-A5C6-9EB62D63E8A8}" type="slidenum">
              <a:rPr lang="en-US"/>
              <a:pPr/>
              <a:t>109</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F43D9B1-1885-43AD-9BB4-6C8DA2E0DC9F}" type="slidenum">
              <a:rPr lang="en-US"/>
              <a:pPr/>
              <a:t>11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8CAB434-CF4A-47AA-A3D5-8D015559B6D1}" type="slidenum">
              <a:rPr lang="en-US"/>
              <a:pPr/>
              <a:t>110</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46A23FE-8018-4DDA-A695-5E79DC4758BE}" type="slidenum">
              <a:rPr lang="en-US"/>
              <a:pPr/>
              <a:t>111</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73E9D56-1A4A-4C47-86D3-1D8BDB41504A}" type="slidenum">
              <a:rPr lang="en-US"/>
              <a:pPr/>
              <a:t>112</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1EF690A-3C5D-43A7-92A4-81785FE31087}" type="slidenum">
              <a:rPr lang="en-US"/>
              <a:pPr/>
              <a:t>113</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AA3D2CC-EA5B-44FE-9566-02F44002C565}" type="slidenum">
              <a:rPr lang="en-US"/>
              <a:pPr/>
              <a:t>114</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1AEE43C-0CEF-4781-84CD-5CB78D68D01C}" type="slidenum">
              <a:rPr lang="en-US"/>
              <a:pPr/>
              <a:t>115</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B533A6E-DED0-4254-8A50-C70DFC03BABE}" type="slidenum">
              <a:rPr lang="en-US"/>
              <a:pPr/>
              <a:t>116</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F7F7049C-FF4D-41B0-BEFB-8C3840DE691B}" type="slidenum">
              <a:rPr lang="en-US"/>
              <a:pPr/>
              <a:t>117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B56F4581-8E4B-4718-BD45-45020CF41A3D}" type="slidenum">
              <a:rPr lang="en-US"/>
              <a:pPr/>
              <a:t>118</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00C86F6-BB8F-44E6-BA90-DD06C08A7F94}" type="slidenum">
              <a:rPr lang="en-US"/>
              <a:pPr/>
              <a:t>119</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E58E300-D203-4826-8C49-53AA63EF639A}" type="slidenum">
              <a:rPr lang="en-US"/>
              <a:pPr/>
              <a:t>12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2F2C6E4F-F08C-496E-8100-B8941E55F012}" type="slidenum">
              <a:rPr lang="en-US"/>
              <a:pPr/>
              <a:t>120</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37D14B8-36C7-4234-A378-B817648CE94C}" type="slidenum">
              <a:rPr lang="en-US"/>
              <a:pPr/>
              <a:t>121</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F0A2261-3062-40DB-B8A9-A014D72B4BF1}" type="slidenum">
              <a:rPr lang="en-US"/>
              <a:pPr/>
              <a:t>122</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FEE0E146-8EC1-4B19-959E-889E359DFFF7}" type="slidenum">
              <a:rPr lang="en-US"/>
              <a:pPr/>
              <a:t>13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B036C2B-248B-4311-BAC8-49332B30D7E7}" type="slidenum">
              <a:rPr lang="en-US"/>
              <a:pPr/>
              <a:t>14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1A275F9F-4ACA-424C-AE96-875CED7B541A}" type="slidenum">
              <a:rPr lang="en-US"/>
              <a:pPr/>
              <a:t>15</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6AF4AB7-94B4-4CC2-8890-D29EDCC14653}" type="slidenum">
              <a:rPr lang="en-US"/>
              <a:pPr/>
              <a:t>16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8D47D57-6D06-4FDC-A770-85B4275FDC2E}" type="slidenum">
              <a:rPr lang="en-US"/>
              <a:pPr/>
              <a:t>17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956EA7F-0282-4BA5-AD60-EA41F6E65062}" type="slidenum">
              <a:rPr lang="en-US"/>
              <a:pPr/>
              <a:t>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EF214FF-E1BD-4C66-9FD3-8049B858A333}" type="slidenum">
              <a:rPr lang="en-US"/>
              <a:pPr/>
              <a:t>19</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ACBE32D-0B95-4470-B9D0-308EB26F0E08}" type="slidenum">
              <a:rPr lang="en-US"/>
              <a:pPr/>
              <a:t>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CB8DFB2-6A35-47F4-8F5F-7D200481FE5E}" type="slidenum">
              <a:rPr lang="en-US"/>
              <a:pPr/>
              <a:t>20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9FC7B53-FE5E-490E-A4DA-74C1A389FCA0}"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4B8755E-A666-4E0C-A1CD-923AD6F8CBAF}" type="slidenum">
              <a:rPr lang="en-US"/>
              <a:pPr/>
              <a:t>22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1B0A1CFB-6FB5-4477-9EE0-AC81E40843B8}" type="slidenum">
              <a:rPr lang="en-US"/>
              <a:pPr/>
              <a:t>23</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ED48505-8281-4E98-8310-DE115E0108F1}" type="slidenum">
              <a:rPr lang="en-US"/>
              <a:pPr/>
              <a:t>24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855F48D-EC6D-465F-9E11-DD0DE492E9FC}" type="slidenum">
              <a:rPr lang="en-US"/>
              <a:pPr/>
              <a:t>25</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F7E3AE9D-BAD2-4716-ABDB-F8C9B9D9A9F4}" type="slidenum">
              <a:rPr lang="en-US"/>
              <a:pPr/>
              <a:t>26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37E7743-CDDA-4E9E-8FB7-69EA81F50919}" type="slidenum">
              <a:rPr lang="en-US"/>
              <a:pPr/>
              <a:t>27</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7AAAD51-3C9A-4963-A8A6-E6F3F22EDDFA}" type="slidenum">
              <a:rPr lang="en-US"/>
              <a:pPr/>
              <a:t>28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A4F2E9F-13E1-43CD-A070-5727CAC25302}" type="slidenum">
              <a:rPr lang="en-US"/>
              <a:pPr/>
              <a:t>29</a:t>
            </a:fld>
            <a:endParaRPr lang="en-US"/>
          </a:p>
        </p:txBody>
      </p:sp>
      <p:sp>
        <p:nvSpPr>
          <p:cNvPr id="13619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74727" y="4560889"/>
            <a:ext cx="5365749" cy="4319587"/>
          </a:xfrm>
          <a:prstGeom prst="rect">
            <a:avLst/>
          </a:prstGeom>
          <a:solidFill>
            <a:srgbClr val="FFFFFF"/>
          </a:solidFill>
          <a:ln>
            <a:solidFill>
              <a:srgbClr val="000000"/>
            </a:solidFill>
            <a:miter lim="800000"/>
            <a:headEnd/>
            <a:tailEnd/>
          </a:ln>
        </p:spPr>
        <p:txBody>
          <a:bodyPr lIns="96314" tIns="48157" rIns="96314" bIns="4815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DCB2E96-E0B2-4625-91C3-9F80E6AC2434}" type="slidenum">
              <a:rPr lang="en-US"/>
              <a:pPr/>
              <a:t>3</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B138CE8-9D51-4920-8E3E-91F6F7B7B3F0}" type="slidenum">
              <a:rPr lang="en-US"/>
              <a:pPr/>
              <a:t>30</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1644365-8BB7-4659-BB0F-09FBFC871920}" type="slidenum">
              <a:rPr lang="en-US"/>
              <a:pPr/>
              <a:t>31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FEA7E40-C63D-45DC-AB1C-94D1EAC889C0}" type="slidenum">
              <a:rPr lang="en-US"/>
              <a:pPr/>
              <a:t>32</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C4FB9C8-164D-484B-802F-A6F0FEBA4CAF}" type="slidenum">
              <a:rPr lang="en-US"/>
              <a:pPr/>
              <a:t>33</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MPH Program,  Biostatistics II,      February 4, 2011;  W.D. Dupont</a:t>
            </a:r>
            <a:endParaRPr lang="en-US"/>
          </a:p>
        </p:txBody>
      </p:sp>
      <p:sp>
        <p:nvSpPr>
          <p:cNvPr id="5" name="Footer Placeholder 4"/>
          <p:cNvSpPr>
            <a:spLocks noGrp="1"/>
          </p:cNvSpPr>
          <p:nvPr>
            <p:ph type="ftr" sz="quarter" idx="11"/>
          </p:nvPr>
        </p:nvSpPr>
        <p:spPr/>
        <p:txBody>
          <a:bodyPr/>
          <a:lstStyle/>
          <a:p>
            <a:r>
              <a:rPr lang="en-US" smtClean="0"/>
              <a:t>1: Simple Linear Regression</a:t>
            </a:r>
            <a:endParaRPr lang="en-US"/>
          </a:p>
        </p:txBody>
      </p:sp>
      <p:sp>
        <p:nvSpPr>
          <p:cNvPr id="6" name="Slide Number Placeholder 5"/>
          <p:cNvSpPr>
            <a:spLocks noGrp="1"/>
          </p:cNvSpPr>
          <p:nvPr>
            <p:ph type="sldNum" sz="quarter" idx="12"/>
          </p:nvPr>
        </p:nvSpPr>
        <p:spPr/>
        <p:txBody>
          <a:bodyPr/>
          <a:lstStyle/>
          <a:p>
            <a:fld id="{3040E1C1-DDBB-4AC9-9208-AE0472C951C5}" type="slidenum">
              <a:rPr lang="en-US" smtClean="0"/>
              <a:pPr/>
              <a:t>34</a:t>
            </a:fld>
            <a:endParaRPr lang="en-US"/>
          </a:p>
        </p:txBody>
      </p:sp>
    </p:spTree>
    <p:extLst>
      <p:ext uri="{BB962C8B-B14F-4D97-AF65-F5344CB8AC3E}">
        <p14:creationId xmlns:p14="http://schemas.microsoft.com/office/powerpoint/2010/main" val="3506413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86B1389-A725-4971-8178-3A93DB64077C}" type="slidenum">
              <a:rPr lang="en-US"/>
              <a:pPr/>
              <a:t>35</a:t>
            </a:fld>
            <a:endParaRPr lang="en-US"/>
          </a:p>
        </p:txBody>
      </p:sp>
      <p:sp>
        <p:nvSpPr>
          <p:cNvPr id="150530"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74727" y="4560889"/>
            <a:ext cx="5365749" cy="4319587"/>
          </a:xfrm>
          <a:prstGeom prst="rect">
            <a:avLst/>
          </a:prstGeom>
          <a:solidFill>
            <a:srgbClr val="FFFFFF"/>
          </a:solidFill>
          <a:ln>
            <a:solidFill>
              <a:srgbClr val="000000"/>
            </a:solidFill>
            <a:miter lim="800000"/>
            <a:headEnd/>
            <a:tailEnd/>
          </a:ln>
        </p:spPr>
        <p:txBody>
          <a:bodyPr lIns="96314" tIns="48157" rIns="96314" bIns="48157"/>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B53C774-EF72-4B6D-9082-8F432E788624}" type="slidenum">
              <a:rPr lang="en-US"/>
              <a:pPr/>
              <a:t>36</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MPH Program,  Biostatistics II,      February 4, 2011;  W.D. Dupont</a:t>
            </a:r>
            <a:endParaRPr lang="en-US"/>
          </a:p>
        </p:txBody>
      </p:sp>
      <p:sp>
        <p:nvSpPr>
          <p:cNvPr id="5" name="Footer Placeholder 4"/>
          <p:cNvSpPr>
            <a:spLocks noGrp="1"/>
          </p:cNvSpPr>
          <p:nvPr>
            <p:ph type="ftr" sz="quarter" idx="11"/>
          </p:nvPr>
        </p:nvSpPr>
        <p:spPr/>
        <p:txBody>
          <a:bodyPr/>
          <a:lstStyle/>
          <a:p>
            <a:r>
              <a:rPr lang="en-US" smtClean="0"/>
              <a:t>1: Simple Linear Regression</a:t>
            </a:r>
            <a:endParaRPr lang="en-US"/>
          </a:p>
        </p:txBody>
      </p:sp>
      <p:sp>
        <p:nvSpPr>
          <p:cNvPr id="6" name="Slide Number Placeholder 5"/>
          <p:cNvSpPr>
            <a:spLocks noGrp="1"/>
          </p:cNvSpPr>
          <p:nvPr>
            <p:ph type="sldNum" sz="quarter" idx="12"/>
          </p:nvPr>
        </p:nvSpPr>
        <p:spPr/>
        <p:txBody>
          <a:bodyPr/>
          <a:lstStyle/>
          <a:p>
            <a:fld id="{3040E1C1-DDBB-4AC9-9208-AE0472C951C5}" type="slidenum">
              <a:rPr lang="en-US" smtClean="0"/>
              <a:pPr/>
              <a:t>37</a:t>
            </a:fld>
            <a:endParaRPr lang="en-US"/>
          </a:p>
        </p:txBody>
      </p:sp>
    </p:spTree>
    <p:extLst>
      <p:ext uri="{BB962C8B-B14F-4D97-AF65-F5344CB8AC3E}">
        <p14:creationId xmlns:p14="http://schemas.microsoft.com/office/powerpoint/2010/main" val="1915769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MPH Program,  Biostatistics II,      February 4, 2011;  W.D. Dupont</a:t>
            </a:r>
            <a:endParaRPr lang="en-US"/>
          </a:p>
        </p:txBody>
      </p:sp>
      <p:sp>
        <p:nvSpPr>
          <p:cNvPr id="5" name="Footer Placeholder 4"/>
          <p:cNvSpPr>
            <a:spLocks noGrp="1"/>
          </p:cNvSpPr>
          <p:nvPr>
            <p:ph type="ftr" sz="quarter" idx="11"/>
          </p:nvPr>
        </p:nvSpPr>
        <p:spPr/>
        <p:txBody>
          <a:bodyPr/>
          <a:lstStyle/>
          <a:p>
            <a:r>
              <a:rPr lang="en-US" smtClean="0"/>
              <a:t>1: Simple Linear Regression</a:t>
            </a:r>
            <a:endParaRPr lang="en-US"/>
          </a:p>
        </p:txBody>
      </p:sp>
      <p:sp>
        <p:nvSpPr>
          <p:cNvPr id="6" name="Slide Number Placeholder 5"/>
          <p:cNvSpPr>
            <a:spLocks noGrp="1"/>
          </p:cNvSpPr>
          <p:nvPr>
            <p:ph type="sldNum" sz="quarter" idx="12"/>
          </p:nvPr>
        </p:nvSpPr>
        <p:spPr/>
        <p:txBody>
          <a:bodyPr/>
          <a:lstStyle/>
          <a:p>
            <a:fld id="{3040E1C1-DDBB-4AC9-9208-AE0472C951C5}" type="slidenum">
              <a:rPr lang="en-US" smtClean="0"/>
              <a:pPr/>
              <a:t>38</a:t>
            </a:fld>
            <a:endParaRPr lang="en-US"/>
          </a:p>
        </p:txBody>
      </p:sp>
    </p:spTree>
    <p:extLst>
      <p:ext uri="{BB962C8B-B14F-4D97-AF65-F5344CB8AC3E}">
        <p14:creationId xmlns:p14="http://schemas.microsoft.com/office/powerpoint/2010/main" val="2800060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2E41445-1951-44EA-89FC-D8324A2DBA12}" type="slidenum">
              <a:rPr lang="en-US"/>
              <a:pPr/>
              <a:t>39</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0AE19B8-4AE5-4640-B3B8-8C51E858F9A1}" type="slidenum">
              <a:rPr lang="en-US"/>
              <a:pPr/>
              <a:t>4</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21A7543-06CE-4606-8C20-1C9A144EA6DC}" type="slidenum">
              <a:rPr lang="en-US"/>
              <a:pPr/>
              <a:t>40</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555CCBB-FC6C-4F91-BDCB-5EDA8B8D4673}" type="slidenum">
              <a:rPr lang="en-US"/>
              <a:pPr/>
              <a:t>41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813C676-B107-4EC5-BF0F-ABF4AC368A30}" type="slidenum">
              <a:rPr lang="en-US"/>
              <a:pPr/>
              <a:t>42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FE4D24F3-2509-4390-BBC9-E02312C4DA6E}" type="slidenum">
              <a:rPr lang="en-US"/>
              <a:pPr/>
              <a:t>43</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9C0D2B4-FF6B-441E-8F4E-610850CC09D8}" type="slidenum">
              <a:rPr lang="en-US"/>
              <a:pPr/>
              <a:t>44</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2C94A00-2D69-47AE-8D97-C12F6663C4EF}" type="slidenum">
              <a:rPr lang="en-US"/>
              <a:pPr/>
              <a:t>45</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7DD05A2-77A2-4846-8277-A6D7334D8AE2}" type="slidenum">
              <a:rPr lang="en-US"/>
              <a:pPr/>
              <a:t>46</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6475ACD-209E-4EE5-B828-C433800D8CB4}" type="slidenum">
              <a:rPr lang="en-US"/>
              <a:pPr/>
              <a:t>47</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2D81D769-518F-48B9-8A2B-D039A9AF7F3A}" type="slidenum">
              <a:rPr lang="en-US"/>
              <a:pPr/>
              <a:t>48</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624FF1D-FB80-40BD-8B4A-5320CA0D4833}" type="slidenum">
              <a:rPr lang="en-US"/>
              <a:pPr/>
              <a:t>49</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E403F30-7BF7-472A-805A-D10952058773}" type="slidenum">
              <a:rPr lang="en-US"/>
              <a:pPr/>
              <a:t>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BABB214-D742-4187-AEC2-83F2D9645C89}" type="slidenum">
              <a:rPr lang="en-US"/>
              <a:pPr/>
              <a:t>50</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1093C0C4-67F1-43FA-91DD-FD46119998FD}" type="slidenum">
              <a:rPr lang="en-US"/>
              <a:pPr/>
              <a:t>51</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C2FF7C6-4314-40BE-AB4E-4CE2BAEC460C}" type="slidenum">
              <a:rPr lang="en-US"/>
              <a:pPr/>
              <a:t>52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0B8AE3E-05D4-47FB-99D4-6CA571A8F781}" type="slidenum">
              <a:rPr lang="en-US"/>
              <a:pPr/>
              <a:t>53</a:t>
            </a:fld>
            <a:endParaRPr lang="en-US"/>
          </a:p>
        </p:txBody>
      </p:sp>
      <p:sp>
        <p:nvSpPr>
          <p:cNvPr id="11366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74727" y="4560889"/>
            <a:ext cx="5365749" cy="4319587"/>
          </a:xfrm>
          <a:prstGeom prst="rect">
            <a:avLst/>
          </a:prstGeom>
          <a:solidFill>
            <a:srgbClr val="FFFFFF"/>
          </a:solidFill>
          <a:ln>
            <a:solidFill>
              <a:srgbClr val="000000"/>
            </a:solidFill>
            <a:miter lim="800000"/>
            <a:headEnd/>
            <a:tailEnd/>
          </a:ln>
        </p:spPr>
        <p:txBody>
          <a:bodyPr lIns="96314" tIns="48157" rIns="96314" bIns="48157"/>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1DD257D-2087-4055-B7DB-4670AAE56A86}" type="slidenum">
              <a:rPr lang="en-US"/>
              <a:pPr/>
              <a:t>54</a:t>
            </a:fld>
            <a:endParaRPr lang="en-US"/>
          </a:p>
        </p:txBody>
      </p:sp>
      <p:sp>
        <p:nvSpPr>
          <p:cNvPr id="16384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63843" name="Rectangle 3"/>
          <p:cNvSpPr>
            <a:spLocks noGrp="1" noChangeArrowheads="1"/>
          </p:cNvSpPr>
          <p:nvPr>
            <p:ph type="body" idx="1"/>
          </p:nvPr>
        </p:nvSpPr>
        <p:spPr bwMode="auto">
          <a:xfrm>
            <a:off x="974727" y="4560889"/>
            <a:ext cx="5365749" cy="4319587"/>
          </a:xfrm>
          <a:prstGeom prst="rect">
            <a:avLst/>
          </a:prstGeom>
          <a:solidFill>
            <a:srgbClr val="FFFFFF"/>
          </a:solidFill>
          <a:ln>
            <a:solidFill>
              <a:srgbClr val="000000"/>
            </a:solidFill>
            <a:miter lim="800000"/>
            <a:headEnd/>
            <a:tailEnd/>
          </a:ln>
        </p:spPr>
        <p:txBody>
          <a:bodyPr lIns="96314" tIns="48157" rIns="96314" bIns="48157"/>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9D8E383-5A15-4851-9051-9BA7C954A3E9}" type="slidenum">
              <a:rPr lang="en-US"/>
              <a:pPr/>
              <a:t>55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C9A10D9-2475-4239-9F06-32D03DF36609}" type="slidenum">
              <a:rPr lang="en-US"/>
              <a:pPr/>
              <a:t>56</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0EC8A8F-2BDF-49B6-A3DE-672199FE5074}" type="slidenum">
              <a:rPr lang="en-US"/>
              <a:pPr/>
              <a:t>57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C0D3B66-B007-4D35-A2CD-C6C74C6E6CB5}" type="slidenum">
              <a:rPr lang="en-US"/>
              <a:pPr/>
              <a:t>58</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0AC60D2-D165-43F3-AFD2-95E27B4F19EB}" type="slidenum">
              <a:rPr lang="en-US"/>
              <a:pPr/>
              <a:t>59</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DD36E3A-F6F7-411B-B8E2-E0006FE9E036}" type="slidenum">
              <a:rPr lang="en-US"/>
              <a:pPr/>
              <a:t>6</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CE8F41F-CF11-4FC3-8986-83A94DC37612}" type="slidenum">
              <a:rPr lang="en-US"/>
              <a:pPr/>
              <a:t>60</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1241C56-85AE-4A0F-BF11-3CD5978D64C5}" type="slidenum">
              <a:rPr lang="en-US"/>
              <a:pPr/>
              <a:t>61</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FAB6D18-62B8-40F6-9B4F-B97B9D361CA1}" type="slidenum">
              <a:rPr lang="en-US"/>
              <a:pPr/>
              <a:t>62</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2C64517-9377-4B72-860F-F1323EC06150}" type="slidenum">
              <a:rPr lang="en-US"/>
              <a:pPr/>
              <a:t>63</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A92D036F-104C-4939-AAC5-B67C2833189F}" type="slidenum">
              <a:rPr lang="en-US"/>
              <a:pPr/>
              <a:t>64</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0A1E010-FD28-4CB5-83BD-6AA04EDC8778}" type="slidenum">
              <a:rPr lang="en-US"/>
              <a:pPr/>
              <a:t>65</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DD3D853-0039-4BB4-A0B4-037FAC588B53}" type="slidenum">
              <a:rPr lang="en-US"/>
              <a:pPr/>
              <a:t>66</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3D2EBAD-3D6F-465A-A93C-4D5F413F9B25}" type="slidenum">
              <a:rPr lang="en-US"/>
              <a:pPr/>
              <a:t>67</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4F39D85-F959-48B5-82E3-DEA20B63F8A4}" type="slidenum">
              <a:rPr lang="en-US"/>
              <a:pPr/>
              <a:t>68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EBD9868-5FD6-42FB-A85B-B1871D230F99}" type="slidenum">
              <a:rPr lang="en-US"/>
              <a:pPr/>
              <a:t>69</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BA74632-E5FC-4BC9-9EED-C9C99A802B17}" type="slidenum">
              <a:rPr lang="en-US"/>
              <a:pPr/>
              <a:t>7</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0863016-7950-40F5-8D10-BCDFD7EE75BD}" type="slidenum">
              <a:rPr lang="en-US"/>
              <a:pPr/>
              <a:t>70</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7EDFAD3-5921-46FB-AFF0-57DE1568EAEF}" type="slidenum">
              <a:rPr lang="en-US"/>
              <a:pPr/>
              <a:t>71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9288D30-0406-43FC-852A-A15EB02C8B1D}" type="slidenum">
              <a:rPr lang="en-US"/>
              <a:pPr/>
              <a:t>72</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4D228587-8E91-4AE2-AA8E-0DB989AD4966}" type="slidenum">
              <a:rPr lang="en-US"/>
              <a:pPr/>
              <a:t>73</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4018104-9B3A-4737-AB27-7D3C4C7DE79C}" type="slidenum">
              <a:rPr lang="en-US"/>
              <a:pPr/>
              <a:t>74</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9F0F538-4174-44DE-89EC-D5589E0C8FBC}" type="slidenum">
              <a:rPr lang="en-US"/>
              <a:pPr/>
              <a:t>75</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34F37C98-3CB4-4A68-938C-24AC5A1CBDA4}" type="slidenum">
              <a:rPr lang="en-US"/>
              <a:pPr/>
              <a:t>76</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92BC0AA-EBA7-4153-A751-1239406A8E98}" type="slidenum">
              <a:rPr lang="en-US"/>
              <a:pPr/>
              <a:t>77</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6D0C2B7B-8245-4812-B216-8F50CC7FCA2B}" type="slidenum">
              <a:rPr lang="en-US"/>
              <a:pPr/>
              <a:t>78</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71A73B4-8943-4358-A093-D9430FCEFDDE}" type="slidenum">
              <a:rPr lang="en-US"/>
              <a:pPr/>
              <a:t>79</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6E375C5-5A65-41A2-8524-00218D9ED0C0}" type="slidenum">
              <a:rPr lang="en-US"/>
              <a:pPr/>
              <a:t>8</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062F8D2-06C4-44D3-9018-A5972E43151E}" type="slidenum">
              <a:rPr lang="en-US"/>
              <a:pPr/>
              <a:t>80</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4C839A4-8104-4F1A-B644-59FD35C6AD12}" type="slidenum">
              <a:rPr lang="en-US"/>
              <a:pPr/>
              <a:t>81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07277408-D409-452D-A504-DAA4AFFABC3A}" type="slidenum">
              <a:rPr lang="en-US"/>
              <a:pPr/>
              <a:t>82</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24379663-A26B-471C-92EA-178DC7E9C232}" type="slidenum">
              <a:rPr lang="en-US"/>
              <a:pPr/>
              <a:t>83</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B6B2F45-0C3B-4E35-8FAF-40D237D7D5F9}" type="slidenum">
              <a:rPr lang="en-US"/>
              <a:pPr/>
              <a:t>84</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206EDAFB-9AF5-432A-8CB7-8797A04E7A47}" type="slidenum">
              <a:rPr lang="en-US"/>
              <a:pPr/>
              <a:t>85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704FB27-AE60-4AB3-AE61-FF0DC818A100}" type="slidenum">
              <a:rPr lang="en-US"/>
              <a:pPr/>
              <a:t>86</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BEDC089B-40E8-4F17-A23B-CB3B36924487}" type="slidenum">
              <a:rPr lang="en-US"/>
              <a:pPr/>
              <a:t>87</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E0C6149C-F4A6-496D-A15C-52D282237C9C}" type="slidenum">
              <a:rPr lang="en-US"/>
              <a:pPr/>
              <a:t>88</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CBA2AA0-AEF0-42AF-9E38-E72B000A1E76}" type="slidenum">
              <a:rPr lang="en-US"/>
              <a:pPr/>
              <a:t>89</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B2F4986A-8270-4F9E-8E4B-FBA4D380FFEE}" type="slidenum">
              <a:rPr lang="en-US"/>
              <a:pPr/>
              <a:t>9</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1B23DC88-AFFB-43BB-B9BA-ACA6A3013496}" type="slidenum">
              <a:rPr lang="en-US"/>
              <a:pPr/>
              <a:t>90</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56187A20-1561-4BEF-AE51-FD274C6F83D1}" type="slidenum">
              <a:rPr lang="en-US"/>
              <a:pPr/>
              <a:t>91</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DFCCEE5-1998-41D5-9D31-4431CE2243AB}" type="slidenum">
              <a:rPr lang="en-US"/>
              <a:pPr/>
              <a:t>92</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F102FFF8-8270-4972-BCF9-374368E2E7A2}" type="slidenum">
              <a:rPr lang="en-US"/>
              <a:pPr/>
              <a:t>93</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957FB958-7027-4704-B752-BAA023A45F79}" type="slidenum">
              <a:rPr lang="en-US"/>
              <a:pPr/>
              <a:t>94</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BD167F65-2D08-4C9E-AFA4-0883FC19E56A}" type="slidenum">
              <a:rPr lang="en-US"/>
              <a:pPr/>
              <a:t>95</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8FDD92CD-AD5B-4C4E-96AD-BC5AB18384C4}" type="slidenum">
              <a:rPr lang="en-US"/>
              <a:pPr/>
              <a:t>96</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73833756-2959-4244-AF90-3EE164BFFD91}" type="slidenum">
              <a:rPr lang="en-US"/>
              <a:pPr/>
              <a:t>97</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C21DC68F-0D3A-43C8-9BE4-2F26037C2D40}" type="slidenum">
              <a:rPr lang="en-US"/>
              <a:pPr/>
              <a:t>98</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MPH Program,  Biostatistics II,      February 4, 2011;  W.D. Dupont</a:t>
            </a:r>
            <a:endParaRPr lang="en-US"/>
          </a:p>
        </p:txBody>
      </p:sp>
      <p:sp>
        <p:nvSpPr>
          <p:cNvPr id="5" name="Rectangle 6"/>
          <p:cNvSpPr>
            <a:spLocks noGrp="1" noChangeArrowheads="1"/>
          </p:cNvSpPr>
          <p:nvPr>
            <p:ph type="ftr" sz="quarter" idx="4"/>
          </p:nvPr>
        </p:nvSpPr>
        <p:spPr>
          <a:ln/>
        </p:spPr>
        <p:txBody>
          <a:bodyPr/>
          <a:lstStyle/>
          <a:p>
            <a:r>
              <a:rPr lang="en-US"/>
              <a:t>1: Simple Linear Regression</a:t>
            </a:r>
          </a:p>
        </p:txBody>
      </p:sp>
      <p:sp>
        <p:nvSpPr>
          <p:cNvPr id="6" name="Rectangle 7"/>
          <p:cNvSpPr>
            <a:spLocks noGrp="1" noChangeArrowheads="1"/>
          </p:cNvSpPr>
          <p:nvPr>
            <p:ph type="sldNum" sz="quarter" idx="5"/>
          </p:nvPr>
        </p:nvSpPr>
        <p:spPr>
          <a:ln/>
        </p:spPr>
        <p:txBody>
          <a:bodyPr/>
          <a:lstStyle/>
          <a:p>
            <a:fld id="{D1AE3BE2-3463-4D1E-A658-AB3FDF58D9D9}" type="slidenum">
              <a:rPr lang="en-US"/>
              <a:pPr/>
              <a:t>99</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268100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162467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264886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54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25136" y="6503830"/>
            <a:ext cx="2133600" cy="365125"/>
          </a:xfrm>
        </p:spPr>
        <p:txBody>
          <a:bodyPr/>
          <a:lstStyle>
            <a:lvl1pPr>
              <a:defRPr>
                <a:solidFill>
                  <a:schemeClr val="tx1"/>
                </a:solidFill>
                <a:latin typeface="Arial" pitchFamily="34" charset="0"/>
                <a:cs typeface="Arial" pitchFamily="34" charset="0"/>
              </a:defRPr>
            </a:lvl1pPr>
          </a:lstStyle>
          <a:p>
            <a:r>
              <a:rPr lang="en-US" dirty="0" smtClean="0"/>
              <a:t>1.</a:t>
            </a:r>
            <a:fld id="{4DD5BFDA-A855-496C-AC36-C5E5129A5CD7}" type="slidenum">
              <a:rPr lang="en-US" smtClean="0"/>
              <a:pPr/>
              <a:t>‹#›</a:t>
            </a:fld>
            <a:endParaRPr lang="en-US" dirty="0"/>
          </a:p>
        </p:txBody>
      </p:sp>
    </p:spTree>
    <p:extLst>
      <p:ext uri="{BB962C8B-B14F-4D97-AF65-F5344CB8AC3E}">
        <p14:creationId xmlns:p14="http://schemas.microsoft.com/office/powerpoint/2010/main" val="18881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353078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15453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59915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33187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5313" y="6493998"/>
            <a:ext cx="2133600" cy="365125"/>
          </a:xfrm>
        </p:spPr>
        <p:txBody>
          <a:bodyPr/>
          <a:lstStyle>
            <a:lvl1pPr>
              <a:defRPr>
                <a:solidFill>
                  <a:schemeClr val="tx1"/>
                </a:solidFill>
                <a:latin typeface="Arial" pitchFamily="34" charset="0"/>
                <a:cs typeface="Arial" pitchFamily="34" charset="0"/>
              </a:defRPr>
            </a:lvl1pPr>
          </a:lstStyle>
          <a:p>
            <a:r>
              <a:rPr lang="en-US" dirty="0" smtClean="0"/>
              <a:t>1.</a:t>
            </a:r>
            <a:fld id="{4DD5BFDA-A855-496C-AC36-C5E5129A5CD7}" type="slidenum">
              <a:rPr lang="en-US" smtClean="0"/>
              <a:pPr/>
              <a:t>‹#›</a:t>
            </a:fld>
            <a:endParaRPr lang="en-US" dirty="0"/>
          </a:p>
        </p:txBody>
      </p:sp>
    </p:spTree>
    <p:extLst>
      <p:ext uri="{BB962C8B-B14F-4D97-AF65-F5344CB8AC3E}">
        <p14:creationId xmlns:p14="http://schemas.microsoft.com/office/powerpoint/2010/main" val="360751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46825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5BFDA-A855-496C-AC36-C5E5129A5CD7}" type="slidenum">
              <a:rPr lang="en-US" smtClean="0"/>
              <a:t>‹#›</a:t>
            </a:fld>
            <a:endParaRPr lang="en-US"/>
          </a:p>
        </p:txBody>
      </p:sp>
    </p:spTree>
    <p:extLst>
      <p:ext uri="{BB962C8B-B14F-4D97-AF65-F5344CB8AC3E}">
        <p14:creationId xmlns:p14="http://schemas.microsoft.com/office/powerpoint/2010/main" val="403738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5BFDA-A855-496C-AC36-C5E5129A5CD7}" type="slidenum">
              <a:rPr lang="en-US" smtClean="0"/>
              <a:t>‹#›</a:t>
            </a:fld>
            <a:endParaRPr lang="en-US"/>
          </a:p>
        </p:txBody>
      </p:sp>
    </p:spTree>
    <p:extLst>
      <p:ext uri="{BB962C8B-B14F-4D97-AF65-F5344CB8AC3E}">
        <p14:creationId xmlns:p14="http://schemas.microsoft.com/office/powerpoint/2010/main" val="1359742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162.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165.png"/><Relationship Id="rId4" Type="http://schemas.openxmlformats.org/officeDocument/2006/relationships/image" Target="../media/image164.png"/></Relationships>
</file>

<file path=ppt/slides/_rels/slide10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105.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173.png"/><Relationship Id="rId4" Type="http://schemas.openxmlformats.org/officeDocument/2006/relationships/image" Target="../media/image172.png"/></Relationships>
</file>

<file path=ppt/slides/_rels/slide109.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18.wmf"/><Relationship Id="rId4" Type="http://schemas.openxmlformats.org/officeDocument/2006/relationships/oleObject" Target="../embeddings/oleObject19.bin"/><Relationship Id="rId9" Type="http://schemas.openxmlformats.org/officeDocument/2006/relationships/image" Target="../media/image20.wmf"/></Relationships>
</file>

<file path=ppt/slides/_rels/slide11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9.png"/></Relationships>
</file>

<file path=ppt/slides/_rels/slide11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183.png"/><Relationship Id="rId4" Type="http://schemas.openxmlformats.org/officeDocument/2006/relationships/image" Target="../media/image182.png"/></Relationships>
</file>

<file path=ppt/slides/_rels/slide11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185.png"/><Relationship Id="rId4" Type="http://schemas.openxmlformats.org/officeDocument/2006/relationships/image" Target="../media/image184.png"/></Relationships>
</file>

<file path=ppt/slides/_rels/slide113.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187.wmf"/><Relationship Id="rId4" Type="http://schemas.openxmlformats.org/officeDocument/2006/relationships/oleObject" Target="../embeddings/oleObject141.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187.wmf"/><Relationship Id="rId4" Type="http://schemas.openxmlformats.org/officeDocument/2006/relationships/oleObject" Target="../embeddings/oleObject142.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7" Type="http://schemas.openxmlformats.org/officeDocument/2006/relationships/image" Target="../media/image189.wmf"/><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144.bin"/><Relationship Id="rId5" Type="http://schemas.openxmlformats.org/officeDocument/2006/relationships/image" Target="../media/image188.wmf"/><Relationship Id="rId4" Type="http://schemas.openxmlformats.org/officeDocument/2006/relationships/oleObject" Target="../embeddings/oleObject143.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notesSlide" Target="../notesSlides/notesSlide117.xml"/><Relationship Id="rId7" Type="http://schemas.openxmlformats.org/officeDocument/2006/relationships/image" Target="../media/image191.wmf"/><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146.bin"/><Relationship Id="rId5" Type="http://schemas.openxmlformats.org/officeDocument/2006/relationships/image" Target="../media/image190.wmf"/><Relationship Id="rId4" Type="http://schemas.openxmlformats.org/officeDocument/2006/relationships/oleObject" Target="../embeddings/oleObject145.bin"/><Relationship Id="rId9" Type="http://schemas.openxmlformats.org/officeDocument/2006/relationships/image" Target="../media/image192.wmf"/></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193.wmf"/><Relationship Id="rId4" Type="http://schemas.openxmlformats.org/officeDocument/2006/relationships/oleObject" Target="../embeddings/oleObject148.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2.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22.bin"/><Relationship Id="rId10" Type="http://schemas.openxmlformats.org/officeDocument/2006/relationships/image" Target="../media/image23.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3.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oleObject25.bin"/><Relationship Id="rId10" Type="http://schemas.openxmlformats.org/officeDocument/2006/relationships/image" Target="../media/image23.wmf"/><Relationship Id="rId4" Type="http://schemas.openxmlformats.org/officeDocument/2006/relationships/image" Target="../media/image26.emf"/><Relationship Id="rId9"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4.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28.bin"/><Relationship Id="rId10" Type="http://schemas.openxmlformats.org/officeDocument/2006/relationships/image" Target="../media/image23.wmf"/><Relationship Id="rId4" Type="http://schemas.openxmlformats.org/officeDocument/2006/relationships/image" Target="../media/image28.emf"/><Relationship Id="rId9"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5.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31.bin"/><Relationship Id="rId10" Type="http://schemas.openxmlformats.org/officeDocument/2006/relationships/image" Target="../media/image23.wmf"/><Relationship Id="rId4" Type="http://schemas.openxmlformats.org/officeDocument/2006/relationships/image" Target="../media/image30.emf"/><Relationship Id="rId9"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8.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31.wmf"/><Relationship Id="rId4" Type="http://schemas.openxmlformats.org/officeDocument/2006/relationships/oleObject" Target="../embeddings/oleObject34.bin"/><Relationship Id="rId9"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image" Target="../media/image34.wmf"/><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35.wmf"/><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0.wmf"/><Relationship Id="rId3" Type="http://schemas.openxmlformats.org/officeDocument/2006/relationships/notesSlide" Target="../notesSlides/notesSlide21.xml"/><Relationship Id="rId7" Type="http://schemas.openxmlformats.org/officeDocument/2006/relationships/image" Target="../media/image37.wmf"/><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2.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33.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38.wmf"/><Relationship Id="rId14"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2.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8.bin"/><Relationship Id="rId5" Type="http://schemas.openxmlformats.org/officeDocument/2006/relationships/image" Target="../media/image41.wmf"/><Relationship Id="rId4" Type="http://schemas.openxmlformats.org/officeDocument/2006/relationships/oleObject" Target="../embeddings/oleObject47.bin"/><Relationship Id="rId9" Type="http://schemas.openxmlformats.org/officeDocument/2006/relationships/image" Target="../media/image4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37.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51.bin"/><Relationship Id="rId5" Type="http://schemas.openxmlformats.org/officeDocument/2006/relationships/image" Target="../media/image51.wmf"/><Relationship Id="rId4" Type="http://schemas.openxmlformats.org/officeDocument/2006/relationships/oleObject" Target="../embeddings/oleObject50.bin"/><Relationship Id="rId9"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54.bin"/><Relationship Id="rId5" Type="http://schemas.openxmlformats.org/officeDocument/2006/relationships/image" Target="../media/image54.wmf"/><Relationship Id="rId4" Type="http://schemas.openxmlformats.org/officeDocument/2006/relationships/oleObject" Target="../embeddings/oleObject5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56.wmf"/><Relationship Id="rId4"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57.wmf"/><Relationship Id="rId4" Type="http://schemas.openxmlformats.org/officeDocument/2006/relationships/oleObject" Target="../embeddings/oleObject5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58.wmf"/><Relationship Id="rId4" Type="http://schemas.openxmlformats.org/officeDocument/2006/relationships/oleObject" Target="../embeddings/oleObject5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9.wmf"/><Relationship Id="rId4" Type="http://schemas.openxmlformats.org/officeDocument/2006/relationships/oleObject" Target="../embeddings/oleObject58.bin"/></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69.wmf"/><Relationship Id="rId4" Type="http://schemas.openxmlformats.org/officeDocument/2006/relationships/oleObject" Target="../embeddings/oleObject59.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4.wmf"/><Relationship Id="rId3" Type="http://schemas.openxmlformats.org/officeDocument/2006/relationships/notesSlide" Target="../notesSlides/notesSlide52.xml"/><Relationship Id="rId7" Type="http://schemas.openxmlformats.org/officeDocument/2006/relationships/image" Target="../media/image71.wmf"/><Relationship Id="rId12"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61.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72.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75.wmf"/><Relationship Id="rId4" Type="http://schemas.openxmlformats.org/officeDocument/2006/relationships/oleObject" Target="../embeddings/oleObject6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69.wmf"/><Relationship Id="rId4" Type="http://schemas.openxmlformats.org/officeDocument/2006/relationships/oleObject" Target="../embeddings/oleObject66.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notesSlide" Target="../notesSlides/notesSlide59.xml"/><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68.bin"/><Relationship Id="rId5" Type="http://schemas.openxmlformats.org/officeDocument/2006/relationships/image" Target="../media/image82.wmf"/><Relationship Id="rId4" Type="http://schemas.openxmlformats.org/officeDocument/2006/relationships/oleObject" Target="../embeddings/oleObject6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62.xml"/><Relationship Id="rId7" Type="http://schemas.openxmlformats.org/officeDocument/2006/relationships/image" Target="../media/image72.wmf"/><Relationship Id="rId12" Type="http://schemas.openxmlformats.org/officeDocument/2006/relationships/image" Target="../media/image85.e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70.bin"/><Relationship Id="rId11" Type="http://schemas.openxmlformats.org/officeDocument/2006/relationships/image" Target="../media/image86.wmf"/><Relationship Id="rId5" Type="http://schemas.openxmlformats.org/officeDocument/2006/relationships/image" Target="../media/image71.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3.wmf"/></Relationships>
</file>

<file path=ppt/slides/_rels/slide63.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notesSlide" Target="../notesSlides/notesSlide63.xml"/><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74.bin"/><Relationship Id="rId5" Type="http://schemas.openxmlformats.org/officeDocument/2006/relationships/image" Target="../media/image71.wmf"/><Relationship Id="rId4" Type="http://schemas.openxmlformats.org/officeDocument/2006/relationships/oleObject" Target="../embeddings/oleObject73.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64.xml"/><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76.bin"/><Relationship Id="rId5" Type="http://schemas.openxmlformats.org/officeDocument/2006/relationships/image" Target="../media/image88.wmf"/><Relationship Id="rId4" Type="http://schemas.openxmlformats.org/officeDocument/2006/relationships/oleObject" Target="../embeddings/oleObject75.bin"/><Relationship Id="rId9" Type="http://schemas.openxmlformats.org/officeDocument/2006/relationships/image" Target="../media/image90.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65.xml"/><Relationship Id="rId7" Type="http://schemas.openxmlformats.org/officeDocument/2006/relationships/image" Target="../media/image92.wmf"/><Relationship Id="rId12"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79.bin"/><Relationship Id="rId11" Type="http://schemas.openxmlformats.org/officeDocument/2006/relationships/oleObject" Target="../embeddings/oleObject82.bin"/><Relationship Id="rId5" Type="http://schemas.openxmlformats.org/officeDocument/2006/relationships/image" Target="../media/image91.wmf"/><Relationship Id="rId10" Type="http://schemas.openxmlformats.org/officeDocument/2006/relationships/image" Target="../media/image93.wmf"/><Relationship Id="rId4" Type="http://schemas.openxmlformats.org/officeDocument/2006/relationships/oleObject" Target="../embeddings/oleObject78.bin"/><Relationship Id="rId9" Type="http://schemas.openxmlformats.org/officeDocument/2006/relationships/oleObject" Target="../embeddings/oleObject8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66.xml"/><Relationship Id="rId7"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84.bin"/><Relationship Id="rId11" Type="http://schemas.openxmlformats.org/officeDocument/2006/relationships/image" Target="../media/image95.wmf"/><Relationship Id="rId5" Type="http://schemas.openxmlformats.org/officeDocument/2006/relationships/image" Target="../media/image91.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94.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96.wmf"/><Relationship Id="rId4" Type="http://schemas.openxmlformats.org/officeDocument/2006/relationships/oleObject" Target="../embeddings/oleObject87.bin"/></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8.wmf"/><Relationship Id="rId5" Type="http://schemas.openxmlformats.org/officeDocument/2006/relationships/image" Target="../media/image1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s>
</file>

<file path=ppt/slides/_rels/slide7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89.bin"/><Relationship Id="rId5" Type="http://schemas.openxmlformats.org/officeDocument/2006/relationships/image" Target="../media/image103.wmf"/><Relationship Id="rId4" Type="http://schemas.openxmlformats.org/officeDocument/2006/relationships/oleObject" Target="../embeddings/oleObject88.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75.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76.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91.bin"/><Relationship Id="rId5" Type="http://schemas.openxmlformats.org/officeDocument/2006/relationships/image" Target="../media/image109.wmf"/><Relationship Id="rId4" Type="http://schemas.openxmlformats.org/officeDocument/2006/relationships/oleObject" Target="../embeddings/oleObject90.bin"/><Relationship Id="rId9" Type="http://schemas.openxmlformats.org/officeDocument/2006/relationships/image" Target="../media/image111.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16.wmf"/><Relationship Id="rId18" Type="http://schemas.openxmlformats.org/officeDocument/2006/relationships/oleObject" Target="../embeddings/oleObject100.bin"/><Relationship Id="rId3" Type="http://schemas.openxmlformats.org/officeDocument/2006/relationships/notesSlide" Target="../notesSlides/notesSlide77.xml"/><Relationship Id="rId21" Type="http://schemas.openxmlformats.org/officeDocument/2006/relationships/image" Target="../media/image120.wmf"/><Relationship Id="rId7" Type="http://schemas.openxmlformats.org/officeDocument/2006/relationships/image" Target="../media/image113.wmf"/><Relationship Id="rId12" Type="http://schemas.openxmlformats.org/officeDocument/2006/relationships/oleObject" Target="../embeddings/oleObject97.bin"/><Relationship Id="rId17" Type="http://schemas.openxmlformats.org/officeDocument/2006/relationships/image" Target="../media/image118.wmf"/><Relationship Id="rId25" Type="http://schemas.openxmlformats.org/officeDocument/2006/relationships/image" Target="../media/image122.wmf"/><Relationship Id="rId2" Type="http://schemas.openxmlformats.org/officeDocument/2006/relationships/slideLayout" Target="../slideLayouts/slideLayout7.xml"/><Relationship Id="rId16" Type="http://schemas.openxmlformats.org/officeDocument/2006/relationships/oleObject" Target="../embeddings/oleObject99.bin"/><Relationship Id="rId20" Type="http://schemas.openxmlformats.org/officeDocument/2006/relationships/oleObject" Target="../embeddings/oleObject101.bin"/><Relationship Id="rId1" Type="http://schemas.openxmlformats.org/officeDocument/2006/relationships/vmlDrawing" Target="../drawings/vmlDrawing38.vml"/><Relationship Id="rId6" Type="http://schemas.openxmlformats.org/officeDocument/2006/relationships/oleObject" Target="../embeddings/oleObject94.bin"/><Relationship Id="rId11" Type="http://schemas.openxmlformats.org/officeDocument/2006/relationships/image" Target="../media/image115.wmf"/><Relationship Id="rId24" Type="http://schemas.openxmlformats.org/officeDocument/2006/relationships/oleObject" Target="../embeddings/oleObject103.bin"/><Relationship Id="rId5" Type="http://schemas.openxmlformats.org/officeDocument/2006/relationships/image" Target="../media/image112.wmf"/><Relationship Id="rId15" Type="http://schemas.openxmlformats.org/officeDocument/2006/relationships/image" Target="../media/image117.wmf"/><Relationship Id="rId23" Type="http://schemas.openxmlformats.org/officeDocument/2006/relationships/image" Target="../media/image121.wmf"/><Relationship Id="rId10" Type="http://schemas.openxmlformats.org/officeDocument/2006/relationships/oleObject" Target="../embeddings/oleObject96.bin"/><Relationship Id="rId19" Type="http://schemas.openxmlformats.org/officeDocument/2006/relationships/image" Target="../media/image119.wmf"/><Relationship Id="rId4" Type="http://schemas.openxmlformats.org/officeDocument/2006/relationships/oleObject" Target="../embeddings/oleObject93.bin"/><Relationship Id="rId9" Type="http://schemas.openxmlformats.org/officeDocument/2006/relationships/image" Target="../media/image114.wmf"/><Relationship Id="rId14" Type="http://schemas.openxmlformats.org/officeDocument/2006/relationships/oleObject" Target="../embeddings/oleObject98.bin"/><Relationship Id="rId22" Type="http://schemas.openxmlformats.org/officeDocument/2006/relationships/oleObject" Target="../embeddings/oleObject102.bin"/></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80.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128.wmf"/><Relationship Id="rId4" Type="http://schemas.openxmlformats.org/officeDocument/2006/relationships/oleObject" Target="../embeddings/oleObject104.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notesSlide" Target="../notesSlides/notesSlide83.xml"/><Relationship Id="rId7" Type="http://schemas.openxmlformats.org/officeDocument/2006/relationships/image" Target="../media/image130.wmf"/><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106.bin"/><Relationship Id="rId5" Type="http://schemas.openxmlformats.org/officeDocument/2006/relationships/image" Target="../media/image129.wmf"/><Relationship Id="rId4" Type="http://schemas.openxmlformats.org/officeDocument/2006/relationships/oleObject" Target="../embeddings/oleObject105.bin"/><Relationship Id="rId9" Type="http://schemas.openxmlformats.org/officeDocument/2006/relationships/image" Target="../media/image131.wmf"/></Relationships>
</file>

<file path=ppt/slides/_rels/slide84.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image" Target="../media/image130.wmf"/><Relationship Id="rId3" Type="http://schemas.openxmlformats.org/officeDocument/2006/relationships/notesSlide" Target="../notesSlides/notesSlide84.xml"/><Relationship Id="rId7" Type="http://schemas.openxmlformats.org/officeDocument/2006/relationships/oleObject" Target="../embeddings/oleObject110.bin"/><Relationship Id="rId12"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109.bin"/><Relationship Id="rId11" Type="http://schemas.openxmlformats.org/officeDocument/2006/relationships/image" Target="../media/image129.wmf"/><Relationship Id="rId5" Type="http://schemas.openxmlformats.org/officeDocument/2006/relationships/image" Target="../media/image132.wmf"/><Relationship Id="rId15" Type="http://schemas.openxmlformats.org/officeDocument/2006/relationships/image" Target="../media/image131.wmf"/><Relationship Id="rId10" Type="http://schemas.openxmlformats.org/officeDocument/2006/relationships/oleObject" Target="../embeddings/oleObject112.bin"/><Relationship Id="rId4" Type="http://schemas.openxmlformats.org/officeDocument/2006/relationships/oleObject" Target="../embeddings/oleObject108.bin"/><Relationship Id="rId9" Type="http://schemas.openxmlformats.org/officeDocument/2006/relationships/oleObject" Target="../embeddings/oleObject111.bin"/><Relationship Id="rId14" Type="http://schemas.openxmlformats.org/officeDocument/2006/relationships/oleObject" Target="../embeddings/oleObject11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135.w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116.bin"/><Relationship Id="rId5" Type="http://schemas.openxmlformats.org/officeDocument/2006/relationships/image" Target="../media/image134.wmf"/><Relationship Id="rId4" Type="http://schemas.openxmlformats.org/officeDocument/2006/relationships/oleObject" Target="../embeddings/oleObject11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136.wmf"/><Relationship Id="rId4" Type="http://schemas.openxmlformats.org/officeDocument/2006/relationships/oleObject" Target="../embeddings/oleObject117.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137.wmf"/><Relationship Id="rId4" Type="http://schemas.openxmlformats.org/officeDocument/2006/relationships/oleObject" Target="../embeddings/oleObject118.bin"/></Relationships>
</file>

<file path=ppt/slides/_rels/slide88.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139.wmf"/><Relationship Id="rId4" Type="http://schemas.openxmlformats.org/officeDocument/2006/relationships/oleObject" Target="../embeddings/oleObject11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5.wmf"/><Relationship Id="rId4" Type="http://schemas.openxmlformats.org/officeDocument/2006/relationships/oleObject" Target="../embeddings/oleObject16.bin"/><Relationship Id="rId9" Type="http://schemas.openxmlformats.org/officeDocument/2006/relationships/image" Target="../media/image17.wmf"/></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140.wmf"/><Relationship Id="rId4" Type="http://schemas.openxmlformats.org/officeDocument/2006/relationships/oleObject" Target="../embeddings/oleObject120.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140.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122.bin"/><Relationship Id="rId5" Type="http://schemas.openxmlformats.org/officeDocument/2006/relationships/image" Target="../media/image141.wmf"/><Relationship Id="rId4" Type="http://schemas.openxmlformats.org/officeDocument/2006/relationships/oleObject" Target="../embeddings/oleObject121.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140.wmf"/><Relationship Id="rId4" Type="http://schemas.openxmlformats.org/officeDocument/2006/relationships/oleObject" Target="../embeddings/oleObject123.bin"/></Relationships>
</file>

<file path=ppt/slides/_rels/slide93.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notesSlide" Target="../notesSlides/notesSlide93.xml"/><Relationship Id="rId7"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125.bin"/><Relationship Id="rId5" Type="http://schemas.openxmlformats.org/officeDocument/2006/relationships/image" Target="../media/image142.wmf"/><Relationship Id="rId4" Type="http://schemas.openxmlformats.org/officeDocument/2006/relationships/oleObject" Target="../embeddings/oleObject124.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49.wmf"/><Relationship Id="rId18" Type="http://schemas.openxmlformats.org/officeDocument/2006/relationships/oleObject" Target="../embeddings/oleObject133.bin"/><Relationship Id="rId26" Type="http://schemas.openxmlformats.org/officeDocument/2006/relationships/oleObject" Target="../embeddings/oleObject137.bin"/><Relationship Id="rId3" Type="http://schemas.openxmlformats.org/officeDocument/2006/relationships/notesSlide" Target="../notesSlides/notesSlide95.xml"/><Relationship Id="rId21" Type="http://schemas.openxmlformats.org/officeDocument/2006/relationships/image" Target="../media/image153.wmf"/><Relationship Id="rId7" Type="http://schemas.openxmlformats.org/officeDocument/2006/relationships/image" Target="../media/image146.wmf"/><Relationship Id="rId12" Type="http://schemas.openxmlformats.org/officeDocument/2006/relationships/oleObject" Target="../embeddings/oleObject130.bin"/><Relationship Id="rId17" Type="http://schemas.openxmlformats.org/officeDocument/2006/relationships/image" Target="../media/image151.wmf"/><Relationship Id="rId25" Type="http://schemas.openxmlformats.org/officeDocument/2006/relationships/image" Target="../media/image155.wmf"/><Relationship Id="rId2" Type="http://schemas.openxmlformats.org/officeDocument/2006/relationships/slideLayout" Target="../slideLayouts/slideLayout7.xml"/><Relationship Id="rId16" Type="http://schemas.openxmlformats.org/officeDocument/2006/relationships/oleObject" Target="../embeddings/oleObject132.bin"/><Relationship Id="rId20" Type="http://schemas.openxmlformats.org/officeDocument/2006/relationships/oleObject" Target="../embeddings/oleObject134.bin"/><Relationship Id="rId29" Type="http://schemas.openxmlformats.org/officeDocument/2006/relationships/image" Target="../media/image157.wmf"/><Relationship Id="rId1" Type="http://schemas.openxmlformats.org/officeDocument/2006/relationships/vmlDrawing" Target="../drawings/vmlDrawing50.vml"/><Relationship Id="rId6" Type="http://schemas.openxmlformats.org/officeDocument/2006/relationships/oleObject" Target="../embeddings/oleObject127.bin"/><Relationship Id="rId11" Type="http://schemas.openxmlformats.org/officeDocument/2006/relationships/image" Target="../media/image148.wmf"/><Relationship Id="rId24" Type="http://schemas.openxmlformats.org/officeDocument/2006/relationships/oleObject" Target="../embeddings/oleObject136.bin"/><Relationship Id="rId5" Type="http://schemas.openxmlformats.org/officeDocument/2006/relationships/image" Target="../media/image145.wmf"/><Relationship Id="rId15" Type="http://schemas.openxmlformats.org/officeDocument/2006/relationships/image" Target="../media/image150.wmf"/><Relationship Id="rId23" Type="http://schemas.openxmlformats.org/officeDocument/2006/relationships/image" Target="../media/image154.wmf"/><Relationship Id="rId28" Type="http://schemas.openxmlformats.org/officeDocument/2006/relationships/oleObject" Target="../embeddings/oleObject138.bin"/><Relationship Id="rId10" Type="http://schemas.openxmlformats.org/officeDocument/2006/relationships/oleObject" Target="../embeddings/oleObject129.bin"/><Relationship Id="rId19" Type="http://schemas.openxmlformats.org/officeDocument/2006/relationships/image" Target="../media/image152.wmf"/><Relationship Id="rId31" Type="http://schemas.openxmlformats.org/officeDocument/2006/relationships/image" Target="../media/image158.wmf"/><Relationship Id="rId4" Type="http://schemas.openxmlformats.org/officeDocument/2006/relationships/oleObject" Target="../embeddings/oleObject126.bin"/><Relationship Id="rId9" Type="http://schemas.openxmlformats.org/officeDocument/2006/relationships/image" Target="../media/image147.wmf"/><Relationship Id="rId14" Type="http://schemas.openxmlformats.org/officeDocument/2006/relationships/oleObject" Target="../embeddings/oleObject131.bin"/><Relationship Id="rId22" Type="http://schemas.openxmlformats.org/officeDocument/2006/relationships/oleObject" Target="../embeddings/oleObject135.bin"/><Relationship Id="rId27" Type="http://schemas.openxmlformats.org/officeDocument/2006/relationships/image" Target="../media/image156.wmf"/><Relationship Id="rId30" Type="http://schemas.openxmlformats.org/officeDocument/2006/relationships/oleObject" Target="../embeddings/oleObject13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159.wmf"/><Relationship Id="rId4" Type="http://schemas.openxmlformats.org/officeDocument/2006/relationships/oleObject" Target="../embeddings/oleObject140.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Text Box 4"/>
          <p:cNvSpPr txBox="1">
            <a:spLocks noChangeArrowheads="1"/>
          </p:cNvSpPr>
          <p:nvPr/>
        </p:nvSpPr>
        <p:spPr bwMode="auto">
          <a:xfrm>
            <a:off x="1066800" y="319088"/>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tx1"/>
                </a:solidFill>
                <a:latin typeface="Century Schoolbook" pitchFamily="18" charset="0"/>
              </a:rPr>
              <a:t>REVIEW OF BIOSTATISTICS 1 AND SIMPLE LINEAR REGRESSION</a:t>
            </a:r>
            <a:endParaRPr lang="en-US" sz="2400">
              <a:solidFill>
                <a:schemeClr val="tx1"/>
              </a:solidFill>
              <a:latin typeface="Century Schoolbook" pitchFamily="18" charset="0"/>
            </a:endParaRPr>
          </a:p>
        </p:txBody>
      </p:sp>
      <p:sp>
        <p:nvSpPr>
          <p:cNvPr id="326661" name="Text Box 5"/>
          <p:cNvSpPr txBox="1">
            <a:spLocks noChangeArrowheads="1"/>
          </p:cNvSpPr>
          <p:nvPr/>
        </p:nvSpPr>
        <p:spPr bwMode="auto">
          <a:xfrm>
            <a:off x="685800" y="303213"/>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I.</a:t>
            </a:r>
            <a:endParaRPr lang="en-US" sz="2400">
              <a:solidFill>
                <a:schemeClr val="tx1"/>
              </a:solidFill>
              <a:latin typeface="Century Schoolbook" pitchFamily="18" charset="0"/>
            </a:endParaRPr>
          </a:p>
        </p:txBody>
      </p:sp>
      <p:sp>
        <p:nvSpPr>
          <p:cNvPr id="326662" name="Text Box 6"/>
          <p:cNvSpPr txBox="1">
            <a:spLocks noChangeArrowheads="1"/>
          </p:cNvSpPr>
          <p:nvPr/>
        </p:nvSpPr>
        <p:spPr bwMode="auto">
          <a:xfrm>
            <a:off x="1319213" y="1046163"/>
            <a:ext cx="7358062" cy="467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buClr>
                <a:srgbClr val="0000FF"/>
              </a:buClr>
              <a:buFont typeface="Wingdings" pitchFamily="2" charset="2"/>
              <a:buChar char="v"/>
            </a:pPr>
            <a:r>
              <a:rPr lang="en-US" sz="1800" dirty="0">
                <a:latin typeface="Century Schoolbook" pitchFamily="18" charset="0"/>
              </a:rPr>
              <a:t>Distinction between a parameter and a </a:t>
            </a:r>
            <a:r>
              <a:rPr lang="en-US" sz="1800" dirty="0" smtClean="0">
                <a:latin typeface="Century Schoolbook" pitchFamily="18" charset="0"/>
              </a:rPr>
              <a:t>statistic </a:t>
            </a:r>
            <a:endParaRPr lang="en-US" sz="1800" dirty="0">
              <a:latin typeface="Century Schoolbook" pitchFamily="18" charset="0"/>
            </a:endParaRPr>
          </a:p>
          <a:p>
            <a:pPr>
              <a:spcBef>
                <a:spcPct val="30000"/>
              </a:spcBef>
              <a:buClr>
                <a:srgbClr val="0000FF"/>
              </a:buClr>
              <a:buFont typeface="Wingdings" pitchFamily="2" charset="2"/>
              <a:buChar char="v"/>
            </a:pPr>
            <a:r>
              <a:rPr lang="en-US" sz="1800" dirty="0">
                <a:latin typeface="Century Schoolbook" pitchFamily="18" charset="0"/>
              </a:rPr>
              <a:t>The normal distribution</a:t>
            </a:r>
          </a:p>
          <a:p>
            <a:pPr>
              <a:spcBef>
                <a:spcPct val="30000"/>
              </a:spcBef>
              <a:buClr>
                <a:srgbClr val="0000FF"/>
              </a:buClr>
              <a:buFont typeface="Wingdings" pitchFamily="2" charset="2"/>
              <a:buChar char="v"/>
            </a:pPr>
            <a:r>
              <a:rPr lang="en-US" sz="1800" dirty="0">
                <a:latin typeface="Century Schoolbook" pitchFamily="18" charset="0"/>
              </a:rPr>
              <a:t>Inference from a known sample about an unknown target population</a:t>
            </a:r>
          </a:p>
          <a:p>
            <a:pPr>
              <a:spcBef>
                <a:spcPct val="30000"/>
              </a:spcBef>
              <a:buClr>
                <a:srgbClr val="0000FF"/>
              </a:buClr>
              <a:buFont typeface="Wingdings" pitchFamily="2" charset="2"/>
              <a:buChar char="v"/>
            </a:pPr>
            <a:r>
              <a:rPr lang="en-US" sz="1800" dirty="0">
                <a:latin typeface="Century Schoolbook" pitchFamily="18" charset="0"/>
              </a:rPr>
              <a:t>Simple linear regression:  Assessing simple relationships between two continuous variables</a:t>
            </a:r>
          </a:p>
          <a:p>
            <a:pPr>
              <a:spcBef>
                <a:spcPct val="30000"/>
              </a:spcBef>
              <a:buClr>
                <a:srgbClr val="0000FF"/>
              </a:buClr>
              <a:buFont typeface="Wingdings" pitchFamily="2" charset="2"/>
              <a:buChar char="v"/>
            </a:pPr>
            <a:r>
              <a:rPr lang="en-US" sz="1800" dirty="0">
                <a:latin typeface="Century Schoolbook" pitchFamily="18" charset="0"/>
              </a:rPr>
              <a:t>Interpreting the output from a linear regression program.  Analyzing data with </a:t>
            </a:r>
            <a:r>
              <a:rPr lang="en-US" sz="1800" dirty="0" err="1">
                <a:latin typeface="Century Schoolbook" pitchFamily="18" charset="0"/>
              </a:rPr>
              <a:t>Stata</a:t>
            </a:r>
            <a:endParaRPr lang="en-US" sz="1800" dirty="0">
              <a:latin typeface="Century Schoolbook" pitchFamily="18" charset="0"/>
            </a:endParaRPr>
          </a:p>
          <a:p>
            <a:pPr>
              <a:spcBef>
                <a:spcPct val="30000"/>
              </a:spcBef>
              <a:buClr>
                <a:srgbClr val="0000FF"/>
              </a:buClr>
              <a:buFont typeface="Wingdings" pitchFamily="2" charset="2"/>
              <a:buChar char="v"/>
            </a:pPr>
            <a:r>
              <a:rPr lang="en-US" sz="1800" dirty="0">
                <a:latin typeface="Century Schoolbook" pitchFamily="18" charset="0"/>
              </a:rPr>
              <a:t>Plotting linear regression lines with confidence bands</a:t>
            </a:r>
          </a:p>
          <a:p>
            <a:pPr>
              <a:spcBef>
                <a:spcPct val="30000"/>
              </a:spcBef>
              <a:buClr>
                <a:srgbClr val="0000FF"/>
              </a:buClr>
              <a:buFont typeface="Wingdings" pitchFamily="2" charset="2"/>
              <a:buChar char="v"/>
            </a:pPr>
            <a:r>
              <a:rPr lang="en-US" sz="1800" dirty="0">
                <a:latin typeface="Century Schoolbook" pitchFamily="18" charset="0"/>
              </a:rPr>
              <a:t>Making inferences from simple linear regression models</a:t>
            </a:r>
          </a:p>
          <a:p>
            <a:pPr>
              <a:spcBef>
                <a:spcPct val="30000"/>
              </a:spcBef>
              <a:buClr>
                <a:srgbClr val="0000FF"/>
              </a:buClr>
              <a:buFont typeface="Wingdings" pitchFamily="2" charset="2"/>
              <a:buChar char="v"/>
            </a:pPr>
            <a:r>
              <a:rPr lang="en-US" sz="1800" dirty="0" err="1">
                <a:latin typeface="Century Schoolbook" pitchFamily="18" charset="0"/>
              </a:rPr>
              <a:t>Lowess</a:t>
            </a:r>
            <a:r>
              <a:rPr lang="en-US" sz="1800" dirty="0">
                <a:latin typeface="Century Schoolbook" pitchFamily="18" charset="0"/>
              </a:rPr>
              <a:t> regression and residual plots.  How do you know you have the right model?</a:t>
            </a:r>
          </a:p>
          <a:p>
            <a:pPr>
              <a:spcBef>
                <a:spcPct val="30000"/>
              </a:spcBef>
              <a:buClr>
                <a:srgbClr val="0000FF"/>
              </a:buClr>
              <a:buFont typeface="Wingdings" pitchFamily="2" charset="2"/>
              <a:buChar char="v"/>
            </a:pPr>
            <a:r>
              <a:rPr lang="en-US" sz="1800" dirty="0">
                <a:latin typeface="Century Schoolbook" pitchFamily="18" charset="0"/>
              </a:rPr>
              <a:t>Transforming data to improve model fit</a:t>
            </a:r>
          </a:p>
          <a:p>
            <a:pPr>
              <a:spcBef>
                <a:spcPct val="30000"/>
              </a:spcBef>
              <a:buClr>
                <a:srgbClr val="0000FF"/>
              </a:buClr>
              <a:buFont typeface="Wingdings" pitchFamily="2" charset="2"/>
              <a:buChar char="v"/>
            </a:pPr>
            <a:r>
              <a:rPr lang="en-US" sz="1800" dirty="0">
                <a:latin typeface="Century Schoolbook" pitchFamily="18" charset="0"/>
              </a:rPr>
              <a:t>Comparing slopes from two independent linear regressions</a:t>
            </a:r>
          </a:p>
        </p:txBody>
      </p:sp>
      <p:grpSp>
        <p:nvGrpSpPr>
          <p:cNvPr id="326665" name="Group 9"/>
          <p:cNvGrpSpPr>
            <a:grpSpLocks/>
          </p:cNvGrpSpPr>
          <p:nvPr/>
        </p:nvGrpSpPr>
        <p:grpSpPr bwMode="auto">
          <a:xfrm>
            <a:off x="163513" y="6086475"/>
            <a:ext cx="7604125" cy="646113"/>
            <a:chOff x="103" y="3756"/>
            <a:chExt cx="4790" cy="407"/>
          </a:xfrm>
        </p:grpSpPr>
        <p:sp>
          <p:nvSpPr>
            <p:cNvPr id="326666" name="Text Box 10"/>
            <p:cNvSpPr txBox="1">
              <a:spLocks noChangeArrowheads="1"/>
            </p:cNvSpPr>
            <p:nvPr/>
          </p:nvSpPr>
          <p:spPr bwMode="auto">
            <a:xfrm>
              <a:off x="103" y="3756"/>
              <a:ext cx="4389"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200" dirty="0">
                  <a:solidFill>
                    <a:schemeClr val="tx1"/>
                  </a:solidFill>
                  <a:latin typeface="Arial" charset="0"/>
                </a:rPr>
                <a:t>© William D. Dupont, </a:t>
              </a:r>
              <a:r>
                <a:rPr lang="en-US" sz="1200" dirty="0" smtClean="0">
                  <a:solidFill>
                    <a:schemeClr val="tx1"/>
                  </a:solidFill>
                  <a:latin typeface="Arial" charset="0"/>
                </a:rPr>
                <a:t>2010, 2011</a:t>
              </a:r>
              <a:endParaRPr lang="en-US" sz="1200" dirty="0">
                <a:solidFill>
                  <a:schemeClr val="tx1"/>
                </a:solidFill>
                <a:latin typeface="Arial" charset="0"/>
              </a:endParaRPr>
            </a:p>
            <a:p>
              <a:pPr>
                <a:spcBef>
                  <a:spcPct val="0"/>
                </a:spcBef>
              </a:pPr>
              <a:r>
                <a:rPr lang="en-US" sz="1200" dirty="0">
                  <a:solidFill>
                    <a:schemeClr val="tx1"/>
                  </a:solidFill>
                  <a:latin typeface="Arial" charset="0"/>
                </a:rPr>
                <a:t>Use of this file is restricted by a Creative Commons Attribution Non-Commercial Share Alike license.</a:t>
              </a:r>
            </a:p>
            <a:p>
              <a:pPr>
                <a:spcBef>
                  <a:spcPct val="0"/>
                </a:spcBef>
              </a:pPr>
              <a:r>
                <a:rPr lang="en-US" sz="1200" dirty="0">
                  <a:solidFill>
                    <a:schemeClr val="tx1"/>
                  </a:solidFill>
                  <a:latin typeface="Arial" charset="0"/>
                </a:rPr>
                <a:t>See </a:t>
              </a:r>
              <a:r>
                <a:rPr lang="en-US" sz="1200" u="sng" dirty="0">
                  <a:solidFill>
                    <a:srgbClr val="0000CC"/>
                  </a:solidFill>
                  <a:latin typeface="Arial" charset="0"/>
                </a:rPr>
                <a:t>http://creativecommons.org/about/licenses</a:t>
              </a:r>
              <a:r>
                <a:rPr lang="en-US" sz="1200" dirty="0">
                  <a:solidFill>
                    <a:schemeClr val="tx1"/>
                  </a:solidFill>
                  <a:latin typeface="Arial" charset="0"/>
                </a:rPr>
                <a:t> for details.</a:t>
              </a:r>
              <a:endParaRPr lang="en-US" dirty="0"/>
            </a:p>
          </p:txBody>
        </p:sp>
        <p:pic>
          <p:nvPicPr>
            <p:cNvPr id="32666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 y="3879"/>
              <a:ext cx="45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10" name="Group 10"/>
          <p:cNvGrpSpPr>
            <a:grpSpLocks/>
          </p:cNvGrpSpPr>
          <p:nvPr/>
        </p:nvGrpSpPr>
        <p:grpSpPr bwMode="auto">
          <a:xfrm>
            <a:off x="762000" y="458788"/>
            <a:ext cx="6035675" cy="641350"/>
            <a:chOff x="488" y="2161"/>
            <a:chExt cx="3802" cy="404"/>
          </a:xfrm>
        </p:grpSpPr>
        <p:sp>
          <p:nvSpPr>
            <p:cNvPr id="128011" name="Text Box 11"/>
            <p:cNvSpPr txBox="1">
              <a:spLocks noChangeArrowheads="1"/>
            </p:cNvSpPr>
            <p:nvPr/>
          </p:nvSpPr>
          <p:spPr bwMode="auto">
            <a:xfrm>
              <a:off x="488" y="2161"/>
              <a:ext cx="392"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b="1">
                  <a:solidFill>
                    <a:schemeClr val="tx1"/>
                  </a:solidFill>
                  <a:latin typeface="Century Schoolbook" pitchFamily="18" charset="0"/>
                </a:rPr>
                <a:t>Note:</a:t>
              </a:r>
            </a:p>
          </p:txBody>
        </p:sp>
        <p:sp>
          <p:nvSpPr>
            <p:cNvPr id="128012" name="Text Box 12"/>
            <p:cNvSpPr txBox="1">
              <a:spLocks noChangeArrowheads="1"/>
            </p:cNvSpPr>
            <p:nvPr/>
          </p:nvSpPr>
          <p:spPr bwMode="auto">
            <a:xfrm>
              <a:off x="1064" y="2161"/>
              <a:ext cx="288"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a:spcBef>
                  <a:spcPct val="0"/>
                </a:spcBef>
                <a:defRPr sz="2400">
                  <a:solidFill>
                    <a:schemeClr val="tx1"/>
                  </a:solidFill>
                  <a:latin typeface="Times New Roman" pitchFamily="18" charset="0"/>
                </a:defRPr>
              </a:lvl1pPr>
              <a:lvl2pPr defTabSz="457200">
                <a:spcBef>
                  <a:spcPct val="0"/>
                </a:spcBef>
                <a:defRPr sz="2400">
                  <a:solidFill>
                    <a:schemeClr val="tx1"/>
                  </a:solidFill>
                  <a:latin typeface="Times New Roman" pitchFamily="18" charset="0"/>
                </a:defRPr>
              </a:lvl2pPr>
              <a:lvl3pPr defTabSz="457200">
                <a:spcBef>
                  <a:spcPct val="0"/>
                </a:spcBef>
                <a:defRPr sz="2400">
                  <a:solidFill>
                    <a:schemeClr val="tx1"/>
                  </a:solidFill>
                  <a:latin typeface="Times New Roman" pitchFamily="18" charset="0"/>
                </a:defRPr>
              </a:lvl3pPr>
              <a:lvl4pPr defTabSz="457200">
                <a:spcBef>
                  <a:spcPct val="0"/>
                </a:spcBef>
                <a:defRPr sz="2400">
                  <a:solidFill>
                    <a:schemeClr val="tx1"/>
                  </a:solidFill>
                  <a:latin typeface="Times New Roman" pitchFamily="18" charset="0"/>
                </a:defRPr>
              </a:lvl4pPr>
              <a:lvl5pPr defTabSz="457200">
                <a:spcBef>
                  <a:spcPct val="0"/>
                </a:spcBef>
                <a:defRPr sz="2400">
                  <a:solidFill>
                    <a:schemeClr val="tx1"/>
                  </a:solidFill>
                  <a:latin typeface="Times New Roman" pitchFamily="18" charset="0"/>
                </a:defRPr>
              </a:lvl5pPr>
              <a:lvl6pPr defTabSz="457200" eaLnBrk="0" fontAlgn="base" hangingPunct="0">
                <a:spcBef>
                  <a:spcPct val="0"/>
                </a:spcBef>
                <a:spcAft>
                  <a:spcPct val="0"/>
                </a:spcAft>
                <a:defRPr sz="2400">
                  <a:solidFill>
                    <a:schemeClr val="tx1"/>
                  </a:solidFill>
                  <a:latin typeface="Times New Roman" pitchFamily="18" charset="0"/>
                </a:defRPr>
              </a:lvl6pPr>
              <a:lvl7pPr defTabSz="457200" eaLnBrk="0" fontAlgn="base" hangingPunct="0">
                <a:spcBef>
                  <a:spcPct val="0"/>
                </a:spcBef>
                <a:spcAft>
                  <a:spcPct val="0"/>
                </a:spcAft>
                <a:defRPr sz="2400">
                  <a:solidFill>
                    <a:schemeClr val="tx1"/>
                  </a:solidFill>
                  <a:latin typeface="Times New Roman" pitchFamily="18" charset="0"/>
                </a:defRPr>
              </a:lvl7pPr>
              <a:lvl8pPr defTabSz="457200" eaLnBrk="0" fontAlgn="base" hangingPunct="0">
                <a:spcBef>
                  <a:spcPct val="0"/>
                </a:spcBef>
                <a:spcAft>
                  <a:spcPct val="0"/>
                </a:spcAft>
                <a:defRPr sz="2400">
                  <a:solidFill>
                    <a:schemeClr val="tx1"/>
                  </a:solidFill>
                  <a:latin typeface="Times New Roman" pitchFamily="18" charset="0"/>
                </a:defRPr>
              </a:lvl8pPr>
              <a:lvl9pPr defTabSz="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i)	</a:t>
              </a:r>
            </a:p>
          </p:txBody>
        </p:sp>
        <p:sp>
          <p:nvSpPr>
            <p:cNvPr id="128013" name="Text Box 13"/>
            <p:cNvSpPr txBox="1">
              <a:spLocks noChangeArrowheads="1"/>
            </p:cNvSpPr>
            <p:nvPr/>
          </p:nvSpPr>
          <p:spPr bwMode="auto">
            <a:xfrm>
              <a:off x="1290" y="2161"/>
              <a:ext cx="300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Product of paired residuals may be positive or negative.</a:t>
              </a:r>
            </a:p>
          </p:txBody>
        </p:sp>
      </p:grpSp>
      <p:grpSp>
        <p:nvGrpSpPr>
          <p:cNvPr id="128170" name="Group 170"/>
          <p:cNvGrpSpPr>
            <a:grpSpLocks/>
          </p:cNvGrpSpPr>
          <p:nvPr/>
        </p:nvGrpSpPr>
        <p:grpSpPr bwMode="auto">
          <a:xfrm>
            <a:off x="1628775" y="1181100"/>
            <a:ext cx="5897563" cy="684213"/>
            <a:chOff x="1054" y="2640"/>
            <a:chExt cx="3715" cy="431"/>
          </a:xfrm>
        </p:grpSpPr>
        <p:sp>
          <p:nvSpPr>
            <p:cNvPr id="128171" name="Text Box 171"/>
            <p:cNvSpPr txBox="1">
              <a:spLocks noChangeArrowheads="1"/>
            </p:cNvSpPr>
            <p:nvPr/>
          </p:nvSpPr>
          <p:spPr bwMode="auto">
            <a:xfrm>
              <a:off x="1054" y="2655"/>
              <a:ext cx="198" cy="3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57200">
                <a:spcBef>
                  <a:spcPct val="0"/>
                </a:spcBef>
                <a:defRPr sz="2400">
                  <a:solidFill>
                    <a:schemeClr val="tx1"/>
                  </a:solidFill>
                  <a:latin typeface="Times New Roman" pitchFamily="18" charset="0"/>
                </a:defRPr>
              </a:lvl1pPr>
              <a:lvl2pPr defTabSz="457200">
                <a:spcBef>
                  <a:spcPct val="0"/>
                </a:spcBef>
                <a:defRPr sz="2400">
                  <a:solidFill>
                    <a:schemeClr val="tx1"/>
                  </a:solidFill>
                  <a:latin typeface="Times New Roman" pitchFamily="18" charset="0"/>
                </a:defRPr>
              </a:lvl2pPr>
              <a:lvl3pPr defTabSz="457200">
                <a:spcBef>
                  <a:spcPct val="0"/>
                </a:spcBef>
                <a:defRPr sz="2400">
                  <a:solidFill>
                    <a:schemeClr val="tx1"/>
                  </a:solidFill>
                  <a:latin typeface="Times New Roman" pitchFamily="18" charset="0"/>
                </a:defRPr>
              </a:lvl3pPr>
              <a:lvl4pPr defTabSz="457200">
                <a:spcBef>
                  <a:spcPct val="0"/>
                </a:spcBef>
                <a:defRPr sz="2400">
                  <a:solidFill>
                    <a:schemeClr val="tx1"/>
                  </a:solidFill>
                  <a:latin typeface="Times New Roman" pitchFamily="18" charset="0"/>
                </a:defRPr>
              </a:lvl4pPr>
              <a:lvl5pPr defTabSz="457200">
                <a:spcBef>
                  <a:spcPct val="0"/>
                </a:spcBef>
                <a:defRPr sz="2400">
                  <a:solidFill>
                    <a:schemeClr val="tx1"/>
                  </a:solidFill>
                  <a:latin typeface="Times New Roman" pitchFamily="18" charset="0"/>
                </a:defRPr>
              </a:lvl5pPr>
              <a:lvl6pPr defTabSz="457200" eaLnBrk="0" fontAlgn="base" hangingPunct="0">
                <a:spcBef>
                  <a:spcPct val="0"/>
                </a:spcBef>
                <a:spcAft>
                  <a:spcPct val="0"/>
                </a:spcAft>
                <a:defRPr sz="2400">
                  <a:solidFill>
                    <a:schemeClr val="tx1"/>
                  </a:solidFill>
                  <a:latin typeface="Times New Roman" pitchFamily="18" charset="0"/>
                </a:defRPr>
              </a:lvl6pPr>
              <a:lvl7pPr defTabSz="457200" eaLnBrk="0" fontAlgn="base" hangingPunct="0">
                <a:spcBef>
                  <a:spcPct val="0"/>
                </a:spcBef>
                <a:spcAft>
                  <a:spcPct val="0"/>
                </a:spcAft>
                <a:defRPr sz="2400">
                  <a:solidFill>
                    <a:schemeClr val="tx1"/>
                  </a:solidFill>
                  <a:latin typeface="Times New Roman" pitchFamily="18" charset="0"/>
                </a:defRPr>
              </a:lvl7pPr>
              <a:lvl8pPr defTabSz="457200" eaLnBrk="0" fontAlgn="base" hangingPunct="0">
                <a:spcBef>
                  <a:spcPct val="0"/>
                </a:spcBef>
                <a:spcAft>
                  <a:spcPct val="0"/>
                </a:spcAft>
                <a:defRPr sz="2400">
                  <a:solidFill>
                    <a:schemeClr val="tx1"/>
                  </a:solidFill>
                  <a:latin typeface="Times New Roman" pitchFamily="18" charset="0"/>
                </a:defRPr>
              </a:lvl8pPr>
              <a:lvl9pPr defTabSz="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ii)	</a:t>
              </a:r>
              <a:endParaRPr lang="en-US">
                <a:latin typeface="Century Schoolbook" pitchFamily="18" charset="0"/>
              </a:endParaRPr>
            </a:p>
          </p:txBody>
        </p:sp>
        <p:sp>
          <p:nvSpPr>
            <p:cNvPr id="128172" name="Text Box 172"/>
            <p:cNvSpPr txBox="1">
              <a:spLocks noChangeArrowheads="1"/>
            </p:cNvSpPr>
            <p:nvPr/>
          </p:nvSpPr>
          <p:spPr bwMode="auto">
            <a:xfrm>
              <a:off x="1310" y="2640"/>
              <a:ext cx="1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a:t>
              </a:r>
              <a:r>
                <a:rPr lang="en-US" sz="1800" i="1">
                  <a:solidFill>
                    <a:schemeClr val="tx1"/>
                  </a:solidFill>
                  <a:latin typeface="Century Schoolbook" pitchFamily="18" charset="0"/>
                </a:rPr>
                <a:t>x</a:t>
              </a:r>
              <a:r>
                <a:rPr lang="en-US" sz="1800">
                  <a:solidFill>
                    <a:schemeClr val="tx1"/>
                  </a:solidFill>
                  <a:latin typeface="Century Schoolbook" pitchFamily="18" charset="0"/>
                </a:rPr>
                <a:t> and</a:t>
              </a:r>
              <a:r>
                <a:rPr lang="en-US" sz="1800" i="1">
                  <a:solidFill>
                    <a:schemeClr val="tx1"/>
                  </a:solidFill>
                  <a:latin typeface="Century Schoolbook" pitchFamily="18" charset="0"/>
                </a:rPr>
                <a:t> y</a:t>
              </a:r>
              <a:r>
                <a:rPr lang="en-US" sz="1800">
                  <a:solidFill>
                    <a:schemeClr val="tx1"/>
                  </a:solidFill>
                  <a:latin typeface="Century Schoolbook" pitchFamily="18" charset="0"/>
                </a:rPr>
                <a:t> are</a:t>
              </a:r>
              <a:r>
                <a:rPr lang="en-US" sz="2400">
                  <a:solidFill>
                    <a:schemeClr val="tx1"/>
                  </a:solidFill>
                  <a:latin typeface="Century Schoolbook" pitchFamily="18" charset="0"/>
                </a:rPr>
                <a:t> </a:t>
              </a:r>
            </a:p>
          </p:txBody>
        </p:sp>
        <p:sp>
          <p:nvSpPr>
            <p:cNvPr id="128173" name="Text Box 173"/>
            <p:cNvSpPr txBox="1">
              <a:spLocks noChangeArrowheads="1"/>
            </p:cNvSpPr>
            <p:nvPr/>
          </p:nvSpPr>
          <p:spPr bwMode="auto">
            <a:xfrm>
              <a:off x="2295" y="2705"/>
              <a:ext cx="830"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p>
              <a:r>
                <a:rPr lang="en-US" sz="1800">
                  <a:solidFill>
                    <a:schemeClr val="tx1"/>
                  </a:solidFill>
                  <a:latin typeface="Century Schoolbook" pitchFamily="18" charset="0"/>
                </a:rPr>
                <a:t>independent</a:t>
              </a:r>
              <a:endParaRPr lang="en-US" sz="1800" b="1">
                <a:solidFill>
                  <a:schemeClr val="tx1"/>
                </a:solidFill>
                <a:latin typeface="Century Schoolbook" pitchFamily="18" charset="0"/>
              </a:endParaRPr>
            </a:p>
          </p:txBody>
        </p:sp>
        <p:sp>
          <p:nvSpPr>
            <p:cNvPr id="128174" name="Text Box 174"/>
            <p:cNvSpPr txBox="1">
              <a:spLocks noChangeArrowheads="1"/>
            </p:cNvSpPr>
            <p:nvPr/>
          </p:nvSpPr>
          <p:spPr bwMode="auto">
            <a:xfrm>
              <a:off x="3190" y="2705"/>
              <a:ext cx="157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these terms cancel each</a:t>
              </a:r>
            </a:p>
          </p:txBody>
        </p:sp>
        <p:sp>
          <p:nvSpPr>
            <p:cNvPr id="128175" name="Text Box 175"/>
            <p:cNvSpPr txBox="1">
              <a:spLocks noChangeArrowheads="1"/>
            </p:cNvSpPr>
            <p:nvPr/>
          </p:nvSpPr>
          <p:spPr bwMode="auto">
            <a:xfrm>
              <a:off x="1320" y="2840"/>
              <a:ext cx="6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out and </a:t>
              </a:r>
            </a:p>
          </p:txBody>
        </p:sp>
        <p:sp>
          <p:nvSpPr>
            <p:cNvPr id="128176" name="Text Box 176"/>
            <p:cNvSpPr txBox="1">
              <a:spLocks noChangeArrowheads="1"/>
            </p:cNvSpPr>
            <p:nvPr/>
          </p:nvSpPr>
          <p:spPr bwMode="auto">
            <a:xfrm>
              <a:off x="1960" y="2870"/>
              <a:ext cx="430"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rPr>
                <a:t>xy</a:t>
              </a:r>
              <a:r>
                <a:rPr lang="en-US" sz="1800">
                  <a:solidFill>
                    <a:schemeClr val="tx1"/>
                  </a:solidFill>
                  <a:latin typeface="Century Schoolbook" pitchFamily="18" charset="0"/>
                </a:rPr>
                <a:t> = 0</a:t>
              </a:r>
              <a:endParaRPr lang="en-US" sz="2400">
                <a:solidFill>
                  <a:schemeClr val="tx1"/>
                </a:solidFill>
                <a:latin typeface="Century Schoolbook" pitchFamily="18" charset="0"/>
              </a:endParaRPr>
            </a:p>
          </p:txBody>
        </p:sp>
      </p:grpSp>
      <p:grpSp>
        <p:nvGrpSpPr>
          <p:cNvPr id="128177" name="Group 177"/>
          <p:cNvGrpSpPr>
            <a:grpSpLocks/>
          </p:cNvGrpSpPr>
          <p:nvPr/>
        </p:nvGrpSpPr>
        <p:grpSpPr bwMode="auto">
          <a:xfrm>
            <a:off x="1568450" y="1981200"/>
            <a:ext cx="5467350" cy="641350"/>
            <a:chOff x="1016" y="3190"/>
            <a:chExt cx="3444" cy="404"/>
          </a:xfrm>
        </p:grpSpPr>
        <p:sp>
          <p:nvSpPr>
            <p:cNvPr id="128178" name="Text Box 178"/>
            <p:cNvSpPr txBox="1">
              <a:spLocks noChangeArrowheads="1"/>
            </p:cNvSpPr>
            <p:nvPr/>
          </p:nvSpPr>
          <p:spPr bwMode="auto">
            <a:xfrm>
              <a:off x="1016" y="3217"/>
              <a:ext cx="264" cy="3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71450">
                <a:spcBef>
                  <a:spcPct val="0"/>
                </a:spcBef>
                <a:defRPr sz="2400">
                  <a:solidFill>
                    <a:schemeClr val="tx1"/>
                  </a:solidFill>
                  <a:latin typeface="Times New Roman" pitchFamily="18" charset="0"/>
                </a:defRPr>
              </a:lvl1pPr>
              <a:lvl2pPr defTabSz="171450">
                <a:spcBef>
                  <a:spcPct val="0"/>
                </a:spcBef>
                <a:defRPr sz="2400">
                  <a:solidFill>
                    <a:schemeClr val="tx1"/>
                  </a:solidFill>
                  <a:latin typeface="Times New Roman" pitchFamily="18" charset="0"/>
                </a:defRPr>
              </a:lvl2pPr>
              <a:lvl3pPr defTabSz="171450">
                <a:spcBef>
                  <a:spcPct val="0"/>
                </a:spcBef>
                <a:defRPr sz="2400">
                  <a:solidFill>
                    <a:schemeClr val="tx1"/>
                  </a:solidFill>
                  <a:latin typeface="Times New Roman" pitchFamily="18" charset="0"/>
                </a:defRPr>
              </a:lvl3pPr>
              <a:lvl4pPr defTabSz="171450">
                <a:spcBef>
                  <a:spcPct val="0"/>
                </a:spcBef>
                <a:defRPr sz="2400">
                  <a:solidFill>
                    <a:schemeClr val="tx1"/>
                  </a:solidFill>
                  <a:latin typeface="Times New Roman" pitchFamily="18" charset="0"/>
                </a:defRPr>
              </a:lvl4pPr>
              <a:lvl5pPr defTabSz="171450">
                <a:spcBef>
                  <a:spcPct val="0"/>
                </a:spcBef>
                <a:defRPr sz="2400">
                  <a:solidFill>
                    <a:schemeClr val="tx1"/>
                  </a:solidFill>
                  <a:latin typeface="Times New Roman" pitchFamily="18" charset="0"/>
                </a:defRPr>
              </a:lvl5pPr>
              <a:lvl6pPr defTabSz="171450" eaLnBrk="0" fontAlgn="base" hangingPunct="0">
                <a:spcBef>
                  <a:spcPct val="0"/>
                </a:spcBef>
                <a:spcAft>
                  <a:spcPct val="0"/>
                </a:spcAft>
                <a:defRPr sz="2400">
                  <a:solidFill>
                    <a:schemeClr val="tx1"/>
                  </a:solidFill>
                  <a:latin typeface="Times New Roman" pitchFamily="18" charset="0"/>
                </a:defRPr>
              </a:lvl6pPr>
              <a:lvl7pPr defTabSz="171450" eaLnBrk="0" fontAlgn="base" hangingPunct="0">
                <a:spcBef>
                  <a:spcPct val="0"/>
                </a:spcBef>
                <a:spcAft>
                  <a:spcPct val="0"/>
                </a:spcAft>
                <a:defRPr sz="2400">
                  <a:solidFill>
                    <a:schemeClr val="tx1"/>
                  </a:solidFill>
                  <a:latin typeface="Times New Roman" pitchFamily="18" charset="0"/>
                </a:defRPr>
              </a:lvl7pPr>
              <a:lvl8pPr defTabSz="171450" eaLnBrk="0" fontAlgn="base" hangingPunct="0">
                <a:spcBef>
                  <a:spcPct val="0"/>
                </a:spcBef>
                <a:spcAft>
                  <a:spcPct val="0"/>
                </a:spcAft>
                <a:defRPr sz="2400">
                  <a:solidFill>
                    <a:schemeClr val="tx1"/>
                  </a:solidFill>
                  <a:latin typeface="Times New Roman" pitchFamily="18" charset="0"/>
                </a:defRPr>
              </a:lvl8pPr>
              <a:lvl9pPr defTabSz="1714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iii) 	</a:t>
              </a:r>
              <a:endParaRPr lang="en-US" i="1" baseline="-25000">
                <a:latin typeface="Century Schoolbook" pitchFamily="18" charset="0"/>
              </a:endParaRPr>
            </a:p>
          </p:txBody>
        </p:sp>
        <p:sp>
          <p:nvSpPr>
            <p:cNvPr id="128179" name="Text Box 179"/>
            <p:cNvSpPr txBox="1">
              <a:spLocks noChangeArrowheads="1"/>
            </p:cNvSpPr>
            <p:nvPr/>
          </p:nvSpPr>
          <p:spPr bwMode="auto">
            <a:xfrm>
              <a:off x="1300" y="3190"/>
              <a:ext cx="316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rPr>
                <a:t>xy</a:t>
              </a:r>
              <a:r>
                <a:rPr lang="en-US" sz="1800">
                  <a:solidFill>
                    <a:schemeClr val="tx1"/>
                  </a:solidFill>
                  <a:latin typeface="Century Schoolbook" pitchFamily="18" charset="0"/>
                </a:rPr>
                <a:t> &gt; 0 if most pairs fall in the upper right or lower left quadrant of the figure.</a:t>
              </a:r>
              <a:endParaRPr lang="en-US" sz="2400">
                <a:solidFill>
                  <a:schemeClr val="tx1"/>
                </a:solidFill>
                <a:latin typeface="Century Schoolbook" pitchFamily="18" charset="0"/>
              </a:endParaRPr>
            </a:p>
          </p:txBody>
        </p:sp>
      </p:grpSp>
      <p:grpSp>
        <p:nvGrpSpPr>
          <p:cNvPr id="128325" name="Group 325"/>
          <p:cNvGrpSpPr>
            <a:grpSpLocks/>
          </p:cNvGrpSpPr>
          <p:nvPr/>
        </p:nvGrpSpPr>
        <p:grpSpPr bwMode="auto">
          <a:xfrm>
            <a:off x="728663" y="2652713"/>
            <a:ext cx="8112125" cy="3943350"/>
            <a:chOff x="459" y="1509"/>
            <a:chExt cx="5110" cy="2484"/>
          </a:xfrm>
        </p:grpSpPr>
        <p:sp>
          <p:nvSpPr>
            <p:cNvPr id="128326" name="Rectangle 326"/>
            <p:cNvSpPr>
              <a:spLocks noChangeArrowheads="1"/>
            </p:cNvSpPr>
            <p:nvPr/>
          </p:nvSpPr>
          <p:spPr bwMode="auto">
            <a:xfrm>
              <a:off x="474" y="1632"/>
              <a:ext cx="3797" cy="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27" name="Rectangle 327"/>
            <p:cNvSpPr>
              <a:spLocks noChangeArrowheads="1"/>
            </p:cNvSpPr>
            <p:nvPr/>
          </p:nvSpPr>
          <p:spPr bwMode="auto">
            <a:xfrm>
              <a:off x="929" y="1716"/>
              <a:ext cx="3262" cy="17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28" name="Line 328"/>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29" name="Line 329"/>
            <p:cNvSpPr>
              <a:spLocks noChangeShapeType="1"/>
            </p:cNvSpPr>
            <p:nvPr/>
          </p:nvSpPr>
          <p:spPr bwMode="auto">
            <a:xfrm>
              <a:off x="925" y="17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0" name="Freeform 330"/>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31" name="Freeform 331"/>
            <p:cNvSpPr>
              <a:spLocks/>
            </p:cNvSpPr>
            <p:nvPr/>
          </p:nvSpPr>
          <p:spPr bwMode="auto">
            <a:xfrm>
              <a:off x="4187"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32" name="Line 332"/>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3" name="Line 333"/>
            <p:cNvSpPr>
              <a:spLocks noChangeShapeType="1"/>
            </p:cNvSpPr>
            <p:nvPr/>
          </p:nvSpPr>
          <p:spPr bwMode="auto">
            <a:xfrm>
              <a:off x="925" y="3090"/>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4" name="Line 334"/>
            <p:cNvSpPr>
              <a:spLocks noChangeShapeType="1"/>
            </p:cNvSpPr>
            <p:nvPr/>
          </p:nvSpPr>
          <p:spPr bwMode="auto">
            <a:xfrm>
              <a:off x="925" y="274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5" name="Line 335"/>
            <p:cNvSpPr>
              <a:spLocks noChangeShapeType="1"/>
            </p:cNvSpPr>
            <p:nvPr/>
          </p:nvSpPr>
          <p:spPr bwMode="auto">
            <a:xfrm>
              <a:off x="925" y="2401"/>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6" name="Line 336"/>
            <p:cNvSpPr>
              <a:spLocks noChangeShapeType="1"/>
            </p:cNvSpPr>
            <p:nvPr/>
          </p:nvSpPr>
          <p:spPr bwMode="auto">
            <a:xfrm>
              <a:off x="925" y="2056"/>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7" name="Line 337"/>
            <p:cNvSpPr>
              <a:spLocks noChangeShapeType="1"/>
            </p:cNvSpPr>
            <p:nvPr/>
          </p:nvSpPr>
          <p:spPr bwMode="auto">
            <a:xfrm>
              <a:off x="925" y="17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38" name="Freeform 338"/>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39" name="Freeform 339"/>
            <p:cNvSpPr>
              <a:spLocks/>
            </p:cNvSpPr>
            <p:nvPr/>
          </p:nvSpPr>
          <p:spPr bwMode="auto">
            <a:xfrm>
              <a:off x="1578"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0" name="Freeform 340"/>
            <p:cNvSpPr>
              <a:spLocks/>
            </p:cNvSpPr>
            <p:nvPr/>
          </p:nvSpPr>
          <p:spPr bwMode="auto">
            <a:xfrm>
              <a:off x="2230"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1" name="Freeform 341"/>
            <p:cNvSpPr>
              <a:spLocks/>
            </p:cNvSpPr>
            <p:nvPr/>
          </p:nvSpPr>
          <p:spPr bwMode="auto">
            <a:xfrm>
              <a:off x="2882"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2" name="Freeform 342"/>
            <p:cNvSpPr>
              <a:spLocks/>
            </p:cNvSpPr>
            <p:nvPr/>
          </p:nvSpPr>
          <p:spPr bwMode="auto">
            <a:xfrm>
              <a:off x="353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3" name="Freeform 343"/>
            <p:cNvSpPr>
              <a:spLocks/>
            </p:cNvSpPr>
            <p:nvPr/>
          </p:nvSpPr>
          <p:spPr bwMode="auto">
            <a:xfrm>
              <a:off x="4187"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4" name="Freeform 344"/>
            <p:cNvSpPr>
              <a:spLocks/>
            </p:cNvSpPr>
            <p:nvPr/>
          </p:nvSpPr>
          <p:spPr bwMode="auto">
            <a:xfrm>
              <a:off x="901" y="343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5" name="Freeform 345"/>
            <p:cNvSpPr>
              <a:spLocks/>
            </p:cNvSpPr>
            <p:nvPr/>
          </p:nvSpPr>
          <p:spPr bwMode="auto">
            <a:xfrm>
              <a:off x="901" y="336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6" name="Freeform 346"/>
            <p:cNvSpPr>
              <a:spLocks/>
            </p:cNvSpPr>
            <p:nvPr/>
          </p:nvSpPr>
          <p:spPr bwMode="auto">
            <a:xfrm>
              <a:off x="901" y="329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7" name="Freeform 347"/>
            <p:cNvSpPr>
              <a:spLocks/>
            </p:cNvSpPr>
            <p:nvPr/>
          </p:nvSpPr>
          <p:spPr bwMode="auto">
            <a:xfrm>
              <a:off x="901" y="322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8" name="Freeform 348"/>
            <p:cNvSpPr>
              <a:spLocks/>
            </p:cNvSpPr>
            <p:nvPr/>
          </p:nvSpPr>
          <p:spPr bwMode="auto">
            <a:xfrm>
              <a:off x="901" y="315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49" name="Freeform 349"/>
            <p:cNvSpPr>
              <a:spLocks/>
            </p:cNvSpPr>
            <p:nvPr/>
          </p:nvSpPr>
          <p:spPr bwMode="auto">
            <a:xfrm>
              <a:off x="901" y="309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0" name="Freeform 350"/>
            <p:cNvSpPr>
              <a:spLocks/>
            </p:cNvSpPr>
            <p:nvPr/>
          </p:nvSpPr>
          <p:spPr bwMode="auto">
            <a:xfrm>
              <a:off x="901" y="302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1" name="Freeform 351"/>
            <p:cNvSpPr>
              <a:spLocks/>
            </p:cNvSpPr>
            <p:nvPr/>
          </p:nvSpPr>
          <p:spPr bwMode="auto">
            <a:xfrm>
              <a:off x="901" y="295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2" name="Freeform 352"/>
            <p:cNvSpPr>
              <a:spLocks/>
            </p:cNvSpPr>
            <p:nvPr/>
          </p:nvSpPr>
          <p:spPr bwMode="auto">
            <a:xfrm>
              <a:off x="901" y="288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3" name="Freeform 353"/>
            <p:cNvSpPr>
              <a:spLocks/>
            </p:cNvSpPr>
            <p:nvPr/>
          </p:nvSpPr>
          <p:spPr bwMode="auto">
            <a:xfrm>
              <a:off x="901" y="281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4" name="Freeform 354"/>
            <p:cNvSpPr>
              <a:spLocks/>
            </p:cNvSpPr>
            <p:nvPr/>
          </p:nvSpPr>
          <p:spPr bwMode="auto">
            <a:xfrm>
              <a:off x="901" y="274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5" name="Freeform 355"/>
            <p:cNvSpPr>
              <a:spLocks/>
            </p:cNvSpPr>
            <p:nvPr/>
          </p:nvSpPr>
          <p:spPr bwMode="auto">
            <a:xfrm>
              <a:off x="901" y="267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6" name="Freeform 356"/>
            <p:cNvSpPr>
              <a:spLocks/>
            </p:cNvSpPr>
            <p:nvPr/>
          </p:nvSpPr>
          <p:spPr bwMode="auto">
            <a:xfrm>
              <a:off x="901" y="260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7" name="Freeform 357"/>
            <p:cNvSpPr>
              <a:spLocks/>
            </p:cNvSpPr>
            <p:nvPr/>
          </p:nvSpPr>
          <p:spPr bwMode="auto">
            <a:xfrm>
              <a:off x="901" y="253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8" name="Freeform 358"/>
            <p:cNvSpPr>
              <a:spLocks/>
            </p:cNvSpPr>
            <p:nvPr/>
          </p:nvSpPr>
          <p:spPr bwMode="auto">
            <a:xfrm>
              <a:off x="901" y="247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59" name="Freeform 359"/>
            <p:cNvSpPr>
              <a:spLocks/>
            </p:cNvSpPr>
            <p:nvPr/>
          </p:nvSpPr>
          <p:spPr bwMode="auto">
            <a:xfrm>
              <a:off x="901" y="240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0" name="Freeform 360"/>
            <p:cNvSpPr>
              <a:spLocks/>
            </p:cNvSpPr>
            <p:nvPr/>
          </p:nvSpPr>
          <p:spPr bwMode="auto">
            <a:xfrm>
              <a:off x="901" y="233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1" name="Freeform 361"/>
            <p:cNvSpPr>
              <a:spLocks/>
            </p:cNvSpPr>
            <p:nvPr/>
          </p:nvSpPr>
          <p:spPr bwMode="auto">
            <a:xfrm>
              <a:off x="901" y="226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2" name="Freeform 362"/>
            <p:cNvSpPr>
              <a:spLocks/>
            </p:cNvSpPr>
            <p:nvPr/>
          </p:nvSpPr>
          <p:spPr bwMode="auto">
            <a:xfrm>
              <a:off x="901" y="219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3" name="Freeform 363"/>
            <p:cNvSpPr>
              <a:spLocks/>
            </p:cNvSpPr>
            <p:nvPr/>
          </p:nvSpPr>
          <p:spPr bwMode="auto">
            <a:xfrm>
              <a:off x="901" y="212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4" name="Freeform 364"/>
            <p:cNvSpPr>
              <a:spLocks/>
            </p:cNvSpPr>
            <p:nvPr/>
          </p:nvSpPr>
          <p:spPr bwMode="auto">
            <a:xfrm>
              <a:off x="901" y="205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5" name="Freeform 365"/>
            <p:cNvSpPr>
              <a:spLocks/>
            </p:cNvSpPr>
            <p:nvPr/>
          </p:nvSpPr>
          <p:spPr bwMode="auto">
            <a:xfrm>
              <a:off x="901" y="198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6" name="Freeform 366"/>
            <p:cNvSpPr>
              <a:spLocks/>
            </p:cNvSpPr>
            <p:nvPr/>
          </p:nvSpPr>
          <p:spPr bwMode="auto">
            <a:xfrm>
              <a:off x="901" y="191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7" name="Freeform 367"/>
            <p:cNvSpPr>
              <a:spLocks/>
            </p:cNvSpPr>
            <p:nvPr/>
          </p:nvSpPr>
          <p:spPr bwMode="auto">
            <a:xfrm>
              <a:off x="901" y="184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8" name="Freeform 368"/>
            <p:cNvSpPr>
              <a:spLocks/>
            </p:cNvSpPr>
            <p:nvPr/>
          </p:nvSpPr>
          <p:spPr bwMode="auto">
            <a:xfrm>
              <a:off x="901" y="178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69" name="Freeform 369"/>
            <p:cNvSpPr>
              <a:spLocks/>
            </p:cNvSpPr>
            <p:nvPr/>
          </p:nvSpPr>
          <p:spPr bwMode="auto">
            <a:xfrm>
              <a:off x="901" y="171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0" name="Freeform 370"/>
            <p:cNvSpPr>
              <a:spLocks/>
            </p:cNvSpPr>
            <p:nvPr/>
          </p:nvSpPr>
          <p:spPr bwMode="auto">
            <a:xfrm>
              <a:off x="877" y="343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1" name="Freeform 371"/>
            <p:cNvSpPr>
              <a:spLocks/>
            </p:cNvSpPr>
            <p:nvPr/>
          </p:nvSpPr>
          <p:spPr bwMode="auto">
            <a:xfrm>
              <a:off x="877" y="3090"/>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2" name="Freeform 372"/>
            <p:cNvSpPr>
              <a:spLocks/>
            </p:cNvSpPr>
            <p:nvPr/>
          </p:nvSpPr>
          <p:spPr bwMode="auto">
            <a:xfrm>
              <a:off x="877" y="274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3" name="Freeform 373"/>
            <p:cNvSpPr>
              <a:spLocks/>
            </p:cNvSpPr>
            <p:nvPr/>
          </p:nvSpPr>
          <p:spPr bwMode="auto">
            <a:xfrm>
              <a:off x="877" y="2401"/>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4" name="Freeform 374"/>
            <p:cNvSpPr>
              <a:spLocks/>
            </p:cNvSpPr>
            <p:nvPr/>
          </p:nvSpPr>
          <p:spPr bwMode="auto">
            <a:xfrm>
              <a:off x="877" y="2056"/>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5" name="Freeform 375"/>
            <p:cNvSpPr>
              <a:spLocks/>
            </p:cNvSpPr>
            <p:nvPr/>
          </p:nvSpPr>
          <p:spPr bwMode="auto">
            <a:xfrm>
              <a:off x="877" y="1712"/>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6" name="Freeform 376"/>
            <p:cNvSpPr>
              <a:spLocks/>
            </p:cNvSpPr>
            <p:nvPr/>
          </p:nvSpPr>
          <p:spPr bwMode="auto">
            <a:xfrm>
              <a:off x="92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7" name="Freeform 377"/>
            <p:cNvSpPr>
              <a:spLocks/>
            </p:cNvSpPr>
            <p:nvPr/>
          </p:nvSpPr>
          <p:spPr bwMode="auto">
            <a:xfrm>
              <a:off x="105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8" name="Freeform 378"/>
            <p:cNvSpPr>
              <a:spLocks/>
            </p:cNvSpPr>
            <p:nvPr/>
          </p:nvSpPr>
          <p:spPr bwMode="auto">
            <a:xfrm>
              <a:off x="118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79" name="Freeform 379"/>
            <p:cNvSpPr>
              <a:spLocks/>
            </p:cNvSpPr>
            <p:nvPr/>
          </p:nvSpPr>
          <p:spPr bwMode="auto">
            <a:xfrm>
              <a:off x="131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0" name="Freeform 380"/>
            <p:cNvSpPr>
              <a:spLocks/>
            </p:cNvSpPr>
            <p:nvPr/>
          </p:nvSpPr>
          <p:spPr bwMode="auto">
            <a:xfrm>
              <a:off x="144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1" name="Freeform 381"/>
            <p:cNvSpPr>
              <a:spLocks/>
            </p:cNvSpPr>
            <p:nvPr/>
          </p:nvSpPr>
          <p:spPr bwMode="auto">
            <a:xfrm>
              <a:off x="157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2" name="Freeform 382"/>
            <p:cNvSpPr>
              <a:spLocks/>
            </p:cNvSpPr>
            <p:nvPr/>
          </p:nvSpPr>
          <p:spPr bwMode="auto">
            <a:xfrm>
              <a:off x="170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3" name="Freeform 383"/>
            <p:cNvSpPr>
              <a:spLocks/>
            </p:cNvSpPr>
            <p:nvPr/>
          </p:nvSpPr>
          <p:spPr bwMode="auto">
            <a:xfrm>
              <a:off x="183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4" name="Freeform 384"/>
            <p:cNvSpPr>
              <a:spLocks/>
            </p:cNvSpPr>
            <p:nvPr/>
          </p:nvSpPr>
          <p:spPr bwMode="auto">
            <a:xfrm>
              <a:off x="1969"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5" name="Freeform 385"/>
            <p:cNvSpPr>
              <a:spLocks/>
            </p:cNvSpPr>
            <p:nvPr/>
          </p:nvSpPr>
          <p:spPr bwMode="auto">
            <a:xfrm>
              <a:off x="210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6" name="Freeform 386"/>
            <p:cNvSpPr>
              <a:spLocks/>
            </p:cNvSpPr>
            <p:nvPr/>
          </p:nvSpPr>
          <p:spPr bwMode="auto">
            <a:xfrm>
              <a:off x="223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7" name="Freeform 387"/>
            <p:cNvSpPr>
              <a:spLocks/>
            </p:cNvSpPr>
            <p:nvPr/>
          </p:nvSpPr>
          <p:spPr bwMode="auto">
            <a:xfrm>
              <a:off x="236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8" name="Freeform 388"/>
            <p:cNvSpPr>
              <a:spLocks/>
            </p:cNvSpPr>
            <p:nvPr/>
          </p:nvSpPr>
          <p:spPr bwMode="auto">
            <a:xfrm>
              <a:off x="2491"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89" name="Freeform 389"/>
            <p:cNvSpPr>
              <a:spLocks/>
            </p:cNvSpPr>
            <p:nvPr/>
          </p:nvSpPr>
          <p:spPr bwMode="auto">
            <a:xfrm>
              <a:off x="2621"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0" name="Freeform 390"/>
            <p:cNvSpPr>
              <a:spLocks/>
            </p:cNvSpPr>
            <p:nvPr/>
          </p:nvSpPr>
          <p:spPr bwMode="auto">
            <a:xfrm>
              <a:off x="2752"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1" name="Freeform 391"/>
            <p:cNvSpPr>
              <a:spLocks/>
            </p:cNvSpPr>
            <p:nvPr/>
          </p:nvSpPr>
          <p:spPr bwMode="auto">
            <a:xfrm>
              <a:off x="2882"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2" name="Freeform 392"/>
            <p:cNvSpPr>
              <a:spLocks/>
            </p:cNvSpPr>
            <p:nvPr/>
          </p:nvSpPr>
          <p:spPr bwMode="auto">
            <a:xfrm>
              <a:off x="3013"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3" name="Freeform 393"/>
            <p:cNvSpPr>
              <a:spLocks/>
            </p:cNvSpPr>
            <p:nvPr/>
          </p:nvSpPr>
          <p:spPr bwMode="auto">
            <a:xfrm>
              <a:off x="3143"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4" name="Freeform 394"/>
            <p:cNvSpPr>
              <a:spLocks/>
            </p:cNvSpPr>
            <p:nvPr/>
          </p:nvSpPr>
          <p:spPr bwMode="auto">
            <a:xfrm>
              <a:off x="3274"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5" name="Freeform 395"/>
            <p:cNvSpPr>
              <a:spLocks/>
            </p:cNvSpPr>
            <p:nvPr/>
          </p:nvSpPr>
          <p:spPr bwMode="auto">
            <a:xfrm>
              <a:off x="3404"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6" name="Freeform 396"/>
            <p:cNvSpPr>
              <a:spLocks/>
            </p:cNvSpPr>
            <p:nvPr/>
          </p:nvSpPr>
          <p:spPr bwMode="auto">
            <a:xfrm>
              <a:off x="353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7" name="Freeform 397"/>
            <p:cNvSpPr>
              <a:spLocks/>
            </p:cNvSpPr>
            <p:nvPr/>
          </p:nvSpPr>
          <p:spPr bwMode="auto">
            <a:xfrm>
              <a:off x="366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8" name="Freeform 398"/>
            <p:cNvSpPr>
              <a:spLocks/>
            </p:cNvSpPr>
            <p:nvPr/>
          </p:nvSpPr>
          <p:spPr bwMode="auto">
            <a:xfrm>
              <a:off x="379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399" name="Freeform 399"/>
            <p:cNvSpPr>
              <a:spLocks/>
            </p:cNvSpPr>
            <p:nvPr/>
          </p:nvSpPr>
          <p:spPr bwMode="auto">
            <a:xfrm>
              <a:off x="392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0" name="Freeform 400"/>
            <p:cNvSpPr>
              <a:spLocks/>
            </p:cNvSpPr>
            <p:nvPr/>
          </p:nvSpPr>
          <p:spPr bwMode="auto">
            <a:xfrm>
              <a:off x="405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1" name="Freeform 401"/>
            <p:cNvSpPr>
              <a:spLocks/>
            </p:cNvSpPr>
            <p:nvPr/>
          </p:nvSpPr>
          <p:spPr bwMode="auto">
            <a:xfrm>
              <a:off x="418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2" name="Freeform 402"/>
            <p:cNvSpPr>
              <a:spLocks/>
            </p:cNvSpPr>
            <p:nvPr/>
          </p:nvSpPr>
          <p:spPr bwMode="auto">
            <a:xfrm>
              <a:off x="925"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3" name="Freeform 403"/>
            <p:cNvSpPr>
              <a:spLocks/>
            </p:cNvSpPr>
            <p:nvPr/>
          </p:nvSpPr>
          <p:spPr bwMode="auto">
            <a:xfrm>
              <a:off x="1578"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4" name="Freeform 404"/>
            <p:cNvSpPr>
              <a:spLocks/>
            </p:cNvSpPr>
            <p:nvPr/>
          </p:nvSpPr>
          <p:spPr bwMode="auto">
            <a:xfrm>
              <a:off x="2230"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5" name="Freeform 405"/>
            <p:cNvSpPr>
              <a:spLocks/>
            </p:cNvSpPr>
            <p:nvPr/>
          </p:nvSpPr>
          <p:spPr bwMode="auto">
            <a:xfrm>
              <a:off x="2882"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6" name="Freeform 406"/>
            <p:cNvSpPr>
              <a:spLocks/>
            </p:cNvSpPr>
            <p:nvPr/>
          </p:nvSpPr>
          <p:spPr bwMode="auto">
            <a:xfrm>
              <a:off x="3535"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7" name="Freeform 407"/>
            <p:cNvSpPr>
              <a:spLocks/>
            </p:cNvSpPr>
            <p:nvPr/>
          </p:nvSpPr>
          <p:spPr bwMode="auto">
            <a:xfrm>
              <a:off x="4187"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8" name="Freeform 408"/>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09" name="Line 409"/>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10" name="Rectangle 410"/>
            <p:cNvSpPr>
              <a:spLocks noChangeArrowheads="1"/>
            </p:cNvSpPr>
            <p:nvPr/>
          </p:nvSpPr>
          <p:spPr bwMode="auto">
            <a:xfrm>
              <a:off x="1088"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1" name="Rectangle 411"/>
            <p:cNvSpPr>
              <a:spLocks noChangeArrowheads="1"/>
            </p:cNvSpPr>
            <p:nvPr/>
          </p:nvSpPr>
          <p:spPr bwMode="auto">
            <a:xfrm>
              <a:off x="1349"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2" name="Rectangle 412"/>
            <p:cNvSpPr>
              <a:spLocks noChangeArrowheads="1"/>
            </p:cNvSpPr>
            <p:nvPr/>
          </p:nvSpPr>
          <p:spPr bwMode="auto">
            <a:xfrm>
              <a:off x="1740"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3" name="Rectangle 413"/>
            <p:cNvSpPr>
              <a:spLocks noChangeArrowheads="1"/>
            </p:cNvSpPr>
            <p:nvPr/>
          </p:nvSpPr>
          <p:spPr bwMode="auto">
            <a:xfrm>
              <a:off x="2002"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4" name="Rectangle 414"/>
            <p:cNvSpPr>
              <a:spLocks noChangeArrowheads="1"/>
            </p:cNvSpPr>
            <p:nvPr/>
          </p:nvSpPr>
          <p:spPr bwMode="auto">
            <a:xfrm>
              <a:off x="2262"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5" name="Rectangle 415"/>
            <p:cNvSpPr>
              <a:spLocks noChangeArrowheads="1"/>
            </p:cNvSpPr>
            <p:nvPr/>
          </p:nvSpPr>
          <p:spPr bwMode="auto">
            <a:xfrm>
              <a:off x="2262" y="302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6" name="Rectangle 416"/>
            <p:cNvSpPr>
              <a:spLocks noChangeArrowheads="1"/>
            </p:cNvSpPr>
            <p:nvPr/>
          </p:nvSpPr>
          <p:spPr bwMode="auto">
            <a:xfrm>
              <a:off x="2262"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7" name="Rectangle 417"/>
            <p:cNvSpPr>
              <a:spLocks noChangeArrowheads="1"/>
            </p:cNvSpPr>
            <p:nvPr/>
          </p:nvSpPr>
          <p:spPr bwMode="auto">
            <a:xfrm>
              <a:off x="2262" y="25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8" name="Rectangle 418"/>
            <p:cNvSpPr>
              <a:spLocks noChangeArrowheads="1"/>
            </p:cNvSpPr>
            <p:nvPr/>
          </p:nvSpPr>
          <p:spPr bwMode="auto">
            <a:xfrm>
              <a:off x="2393"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19" name="Rectangle 419"/>
            <p:cNvSpPr>
              <a:spLocks noChangeArrowheads="1"/>
            </p:cNvSpPr>
            <p:nvPr/>
          </p:nvSpPr>
          <p:spPr bwMode="auto">
            <a:xfrm>
              <a:off x="2654" y="25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0" name="Rectangle 420"/>
            <p:cNvSpPr>
              <a:spLocks noChangeArrowheads="1"/>
            </p:cNvSpPr>
            <p:nvPr/>
          </p:nvSpPr>
          <p:spPr bwMode="auto">
            <a:xfrm>
              <a:off x="3306" y="274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1" name="Rectangle 421"/>
            <p:cNvSpPr>
              <a:spLocks noChangeArrowheads="1"/>
            </p:cNvSpPr>
            <p:nvPr/>
          </p:nvSpPr>
          <p:spPr bwMode="auto">
            <a:xfrm>
              <a:off x="2132"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2" name="Rectangle 422"/>
            <p:cNvSpPr>
              <a:spLocks noChangeArrowheads="1"/>
            </p:cNvSpPr>
            <p:nvPr/>
          </p:nvSpPr>
          <p:spPr bwMode="auto">
            <a:xfrm>
              <a:off x="2262"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3" name="Rectangle 423"/>
            <p:cNvSpPr>
              <a:spLocks noChangeArrowheads="1"/>
            </p:cNvSpPr>
            <p:nvPr/>
          </p:nvSpPr>
          <p:spPr bwMode="auto">
            <a:xfrm>
              <a:off x="2393"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4" name="Rectangle 424"/>
            <p:cNvSpPr>
              <a:spLocks noChangeArrowheads="1"/>
            </p:cNvSpPr>
            <p:nvPr/>
          </p:nvSpPr>
          <p:spPr bwMode="auto">
            <a:xfrm>
              <a:off x="3437"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5" name="Rectangle 425"/>
            <p:cNvSpPr>
              <a:spLocks noChangeArrowheads="1"/>
            </p:cNvSpPr>
            <p:nvPr/>
          </p:nvSpPr>
          <p:spPr bwMode="auto">
            <a:xfrm>
              <a:off x="3697"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6" name="Rectangle 426"/>
            <p:cNvSpPr>
              <a:spLocks noChangeArrowheads="1"/>
            </p:cNvSpPr>
            <p:nvPr/>
          </p:nvSpPr>
          <p:spPr bwMode="auto">
            <a:xfrm>
              <a:off x="2132"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7" name="Rectangle 427"/>
            <p:cNvSpPr>
              <a:spLocks noChangeArrowheads="1"/>
            </p:cNvSpPr>
            <p:nvPr/>
          </p:nvSpPr>
          <p:spPr bwMode="auto">
            <a:xfrm>
              <a:off x="2132"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8" name="Rectangle 428"/>
            <p:cNvSpPr>
              <a:spLocks noChangeArrowheads="1"/>
            </p:cNvSpPr>
            <p:nvPr/>
          </p:nvSpPr>
          <p:spPr bwMode="auto">
            <a:xfrm>
              <a:off x="2132"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29" name="Rectangle 429"/>
            <p:cNvSpPr>
              <a:spLocks noChangeArrowheads="1"/>
            </p:cNvSpPr>
            <p:nvPr/>
          </p:nvSpPr>
          <p:spPr bwMode="auto">
            <a:xfrm>
              <a:off x="2262"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0" name="Rectangle 430"/>
            <p:cNvSpPr>
              <a:spLocks noChangeArrowheads="1"/>
            </p:cNvSpPr>
            <p:nvPr/>
          </p:nvSpPr>
          <p:spPr bwMode="auto">
            <a:xfrm>
              <a:off x="2654"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1" name="Rectangle 431"/>
            <p:cNvSpPr>
              <a:spLocks noChangeArrowheads="1"/>
            </p:cNvSpPr>
            <p:nvPr/>
          </p:nvSpPr>
          <p:spPr bwMode="auto">
            <a:xfrm>
              <a:off x="2523"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2" name="Rectangle 432"/>
            <p:cNvSpPr>
              <a:spLocks noChangeArrowheads="1"/>
            </p:cNvSpPr>
            <p:nvPr/>
          </p:nvSpPr>
          <p:spPr bwMode="auto">
            <a:xfrm>
              <a:off x="2393" y="219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3" name="Rectangle 433"/>
            <p:cNvSpPr>
              <a:spLocks noChangeArrowheads="1"/>
            </p:cNvSpPr>
            <p:nvPr/>
          </p:nvSpPr>
          <p:spPr bwMode="auto">
            <a:xfrm>
              <a:off x="2523" y="212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4" name="Rectangle 434"/>
            <p:cNvSpPr>
              <a:spLocks noChangeArrowheads="1"/>
            </p:cNvSpPr>
            <p:nvPr/>
          </p:nvSpPr>
          <p:spPr bwMode="auto">
            <a:xfrm>
              <a:off x="3045" y="192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5" name="Rectangle 435"/>
            <p:cNvSpPr>
              <a:spLocks noChangeArrowheads="1"/>
            </p:cNvSpPr>
            <p:nvPr/>
          </p:nvSpPr>
          <p:spPr bwMode="auto">
            <a:xfrm>
              <a:off x="3437" y="199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36" name="Rectangle 436"/>
            <p:cNvSpPr>
              <a:spLocks noChangeArrowheads="1"/>
            </p:cNvSpPr>
            <p:nvPr/>
          </p:nvSpPr>
          <p:spPr bwMode="auto">
            <a:xfrm>
              <a:off x="648" y="333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128437" name="Rectangle 437"/>
            <p:cNvSpPr>
              <a:spLocks noChangeArrowheads="1"/>
            </p:cNvSpPr>
            <p:nvPr/>
          </p:nvSpPr>
          <p:spPr bwMode="auto">
            <a:xfrm>
              <a:off x="648" y="298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128438" name="Rectangle 438"/>
            <p:cNvSpPr>
              <a:spLocks noChangeArrowheads="1"/>
            </p:cNvSpPr>
            <p:nvPr/>
          </p:nvSpPr>
          <p:spPr bwMode="auto">
            <a:xfrm>
              <a:off x="648" y="26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128439" name="Rectangle 439"/>
            <p:cNvSpPr>
              <a:spLocks noChangeArrowheads="1"/>
            </p:cNvSpPr>
            <p:nvPr/>
          </p:nvSpPr>
          <p:spPr bwMode="auto">
            <a:xfrm>
              <a:off x="648" y="229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35</a:t>
              </a:r>
            </a:p>
          </p:txBody>
        </p:sp>
        <p:sp>
          <p:nvSpPr>
            <p:cNvPr id="128440" name="Rectangle 440"/>
            <p:cNvSpPr>
              <a:spLocks noChangeArrowheads="1"/>
            </p:cNvSpPr>
            <p:nvPr/>
          </p:nvSpPr>
          <p:spPr bwMode="auto">
            <a:xfrm>
              <a:off x="648" y="195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40</a:t>
              </a:r>
            </a:p>
          </p:txBody>
        </p:sp>
        <p:sp>
          <p:nvSpPr>
            <p:cNvPr id="128441" name="Rectangle 441"/>
            <p:cNvSpPr>
              <a:spLocks noChangeArrowheads="1"/>
            </p:cNvSpPr>
            <p:nvPr/>
          </p:nvSpPr>
          <p:spPr bwMode="auto">
            <a:xfrm>
              <a:off x="648" y="160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45</a:t>
              </a:r>
            </a:p>
          </p:txBody>
        </p:sp>
        <p:sp>
          <p:nvSpPr>
            <p:cNvPr id="128442" name="Rectangle 442"/>
            <p:cNvSpPr>
              <a:spLocks noChangeArrowheads="1"/>
            </p:cNvSpPr>
            <p:nvPr/>
          </p:nvSpPr>
          <p:spPr bwMode="auto">
            <a:xfrm>
              <a:off x="831" y="347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5</a:t>
              </a:r>
            </a:p>
          </p:txBody>
        </p:sp>
        <p:sp>
          <p:nvSpPr>
            <p:cNvPr id="128443" name="Rectangle 443"/>
            <p:cNvSpPr>
              <a:spLocks noChangeArrowheads="1"/>
            </p:cNvSpPr>
            <p:nvPr/>
          </p:nvSpPr>
          <p:spPr bwMode="auto">
            <a:xfrm>
              <a:off x="1444"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10</a:t>
              </a:r>
            </a:p>
          </p:txBody>
        </p:sp>
        <p:sp>
          <p:nvSpPr>
            <p:cNvPr id="128444" name="Rectangle 444"/>
            <p:cNvSpPr>
              <a:spLocks noChangeArrowheads="1"/>
            </p:cNvSpPr>
            <p:nvPr/>
          </p:nvSpPr>
          <p:spPr bwMode="auto">
            <a:xfrm>
              <a:off x="2096"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15</a:t>
              </a:r>
            </a:p>
          </p:txBody>
        </p:sp>
        <p:sp>
          <p:nvSpPr>
            <p:cNvPr id="128445" name="Rectangle 445"/>
            <p:cNvSpPr>
              <a:spLocks noChangeArrowheads="1"/>
            </p:cNvSpPr>
            <p:nvPr/>
          </p:nvSpPr>
          <p:spPr bwMode="auto">
            <a:xfrm>
              <a:off x="2748"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128446" name="Rectangle 446"/>
            <p:cNvSpPr>
              <a:spLocks noChangeArrowheads="1"/>
            </p:cNvSpPr>
            <p:nvPr/>
          </p:nvSpPr>
          <p:spPr bwMode="auto">
            <a:xfrm>
              <a:off x="3401"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128447" name="Rectangle 447"/>
            <p:cNvSpPr>
              <a:spLocks noChangeArrowheads="1"/>
            </p:cNvSpPr>
            <p:nvPr/>
          </p:nvSpPr>
          <p:spPr bwMode="auto">
            <a:xfrm>
              <a:off x="4053"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128448" name="Rectangle 448"/>
            <p:cNvSpPr>
              <a:spLocks noChangeArrowheads="1"/>
            </p:cNvSpPr>
            <p:nvPr/>
          </p:nvSpPr>
          <p:spPr bwMode="auto">
            <a:xfrm>
              <a:off x="1971" y="3663"/>
              <a:ext cx="1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Arial" charset="0"/>
                </a:rPr>
                <a:t>Estriol (mg/24 hr)</a:t>
              </a:r>
            </a:p>
          </p:txBody>
        </p:sp>
        <p:sp>
          <p:nvSpPr>
            <p:cNvPr id="128449" name="Rectangle 449"/>
            <p:cNvSpPr>
              <a:spLocks noChangeArrowheads="1"/>
            </p:cNvSpPr>
            <p:nvPr/>
          </p:nvSpPr>
          <p:spPr bwMode="auto">
            <a:xfrm rot="16200000">
              <a:off x="-87" y="2445"/>
              <a:ext cx="1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Birthweight (g/100)</a:t>
              </a:r>
            </a:p>
          </p:txBody>
        </p:sp>
        <p:sp>
          <p:nvSpPr>
            <p:cNvPr id="128450" name="Line 450"/>
            <p:cNvSpPr>
              <a:spLocks noChangeShapeType="1"/>
            </p:cNvSpPr>
            <p:nvPr/>
          </p:nvSpPr>
          <p:spPr bwMode="auto">
            <a:xfrm flipH="1">
              <a:off x="2523" y="1861"/>
              <a:ext cx="864"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1" name="Line 451"/>
            <p:cNvSpPr>
              <a:spLocks noChangeShapeType="1"/>
            </p:cNvSpPr>
            <p:nvPr/>
          </p:nvSpPr>
          <p:spPr bwMode="auto">
            <a:xfrm>
              <a:off x="1467" y="3105"/>
              <a:ext cx="1056"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2" name="Line 452"/>
            <p:cNvSpPr>
              <a:spLocks noChangeShapeType="1"/>
            </p:cNvSpPr>
            <p:nvPr/>
          </p:nvSpPr>
          <p:spPr bwMode="auto">
            <a:xfrm flipV="1">
              <a:off x="2523" y="1709"/>
              <a:ext cx="0" cy="1728"/>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3" name="Rectangle 453"/>
            <p:cNvSpPr>
              <a:spLocks noChangeArrowheads="1"/>
            </p:cNvSpPr>
            <p:nvPr/>
          </p:nvSpPr>
          <p:spPr bwMode="auto">
            <a:xfrm>
              <a:off x="2002"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54" name="Rectangle 454"/>
            <p:cNvSpPr>
              <a:spLocks noChangeArrowheads="1"/>
            </p:cNvSpPr>
            <p:nvPr/>
          </p:nvSpPr>
          <p:spPr bwMode="auto">
            <a:xfrm>
              <a:off x="2784" y="206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55" name="Line 455"/>
            <p:cNvSpPr>
              <a:spLocks noChangeShapeType="1"/>
            </p:cNvSpPr>
            <p:nvPr/>
          </p:nvSpPr>
          <p:spPr bwMode="auto">
            <a:xfrm>
              <a:off x="939" y="2605"/>
              <a:ext cx="3264"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6" name="Rectangle 456"/>
            <p:cNvSpPr>
              <a:spLocks noChangeArrowheads="1"/>
            </p:cNvSpPr>
            <p:nvPr/>
          </p:nvSpPr>
          <p:spPr bwMode="auto">
            <a:xfrm>
              <a:off x="4257" y="247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y=32</a:t>
              </a:r>
            </a:p>
          </p:txBody>
        </p:sp>
        <p:sp>
          <p:nvSpPr>
            <p:cNvPr id="128457" name="Line 457"/>
            <p:cNvSpPr>
              <a:spLocks noChangeShapeType="1"/>
            </p:cNvSpPr>
            <p:nvPr/>
          </p:nvSpPr>
          <p:spPr bwMode="auto">
            <a:xfrm flipH="1">
              <a:off x="4311" y="2529"/>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8" name="Line 458"/>
            <p:cNvSpPr>
              <a:spLocks noChangeShapeType="1"/>
            </p:cNvSpPr>
            <p:nvPr/>
          </p:nvSpPr>
          <p:spPr bwMode="auto">
            <a:xfrm>
              <a:off x="3403" y="1837"/>
              <a:ext cx="0" cy="768"/>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59" name="Line 459"/>
            <p:cNvSpPr>
              <a:spLocks noChangeShapeType="1"/>
            </p:cNvSpPr>
            <p:nvPr/>
          </p:nvSpPr>
          <p:spPr bwMode="auto">
            <a:xfrm flipV="1">
              <a:off x="1451" y="2605"/>
              <a:ext cx="0" cy="48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60" name="Line 460"/>
            <p:cNvSpPr>
              <a:spLocks noChangeShapeType="1"/>
            </p:cNvSpPr>
            <p:nvPr/>
          </p:nvSpPr>
          <p:spPr bwMode="auto">
            <a:xfrm flipV="1">
              <a:off x="3011" y="2605"/>
              <a:ext cx="0" cy="14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61" name="Line 461"/>
            <p:cNvSpPr>
              <a:spLocks noChangeShapeType="1"/>
            </p:cNvSpPr>
            <p:nvPr/>
          </p:nvSpPr>
          <p:spPr bwMode="auto">
            <a:xfrm flipH="1">
              <a:off x="2523" y="2757"/>
              <a:ext cx="48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62" name="Rectangle 462"/>
            <p:cNvSpPr>
              <a:spLocks noChangeArrowheads="1"/>
            </p:cNvSpPr>
            <p:nvPr/>
          </p:nvSpPr>
          <p:spPr bwMode="auto">
            <a:xfrm>
              <a:off x="1349"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63" name="Rectangle 463"/>
            <p:cNvSpPr>
              <a:spLocks noChangeArrowheads="1"/>
            </p:cNvSpPr>
            <p:nvPr/>
          </p:nvSpPr>
          <p:spPr bwMode="auto">
            <a:xfrm>
              <a:off x="2915"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64" name="Rectangle 464"/>
            <p:cNvSpPr>
              <a:spLocks noChangeArrowheads="1"/>
            </p:cNvSpPr>
            <p:nvPr/>
          </p:nvSpPr>
          <p:spPr bwMode="auto">
            <a:xfrm>
              <a:off x="3306" y="17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128465" name="Oval 465"/>
            <p:cNvSpPr>
              <a:spLocks noChangeArrowheads="1"/>
            </p:cNvSpPr>
            <p:nvPr/>
          </p:nvSpPr>
          <p:spPr bwMode="auto">
            <a:xfrm>
              <a:off x="2178" y="2443"/>
              <a:ext cx="111" cy="11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66" name="Oval 466"/>
            <p:cNvSpPr>
              <a:spLocks noChangeArrowheads="1"/>
            </p:cNvSpPr>
            <p:nvPr/>
          </p:nvSpPr>
          <p:spPr bwMode="auto">
            <a:xfrm>
              <a:off x="1396" y="3063"/>
              <a:ext cx="111" cy="11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67" name="Rectangle 467"/>
            <p:cNvSpPr>
              <a:spLocks noChangeArrowheads="1"/>
            </p:cNvSpPr>
            <p:nvPr/>
          </p:nvSpPr>
          <p:spPr bwMode="auto">
            <a:xfrm>
              <a:off x="3326" y="3705"/>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sp>
          <p:nvSpPr>
            <p:cNvPr id="128468" name="Rectangle 468"/>
            <p:cNvSpPr>
              <a:spLocks noChangeArrowheads="1"/>
            </p:cNvSpPr>
            <p:nvPr/>
          </p:nvSpPr>
          <p:spPr bwMode="auto">
            <a:xfrm>
              <a:off x="2358" y="1509"/>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x=17.2</a:t>
              </a:r>
            </a:p>
          </p:txBody>
        </p:sp>
        <p:sp>
          <p:nvSpPr>
            <p:cNvPr id="128469" name="Line 469"/>
            <p:cNvSpPr>
              <a:spLocks noChangeShapeType="1"/>
            </p:cNvSpPr>
            <p:nvPr/>
          </p:nvSpPr>
          <p:spPr bwMode="auto">
            <a:xfrm flipH="1">
              <a:off x="2407" y="1568"/>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8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8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690563"/>
            <a:ext cx="4962525"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7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85938"/>
            <a:ext cx="4962525"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7862" name="Oval 6"/>
          <p:cNvSpPr>
            <a:spLocks noChangeArrowheads="1"/>
          </p:cNvSpPr>
          <p:nvPr/>
        </p:nvSpPr>
        <p:spPr bwMode="auto">
          <a:xfrm>
            <a:off x="1409700" y="923925"/>
            <a:ext cx="514350" cy="3238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7863" name="Line 7"/>
          <p:cNvSpPr>
            <a:spLocks noChangeShapeType="1"/>
          </p:cNvSpPr>
          <p:nvPr/>
        </p:nvSpPr>
        <p:spPr bwMode="auto">
          <a:xfrm>
            <a:off x="928688" y="15922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77864" name="Line 8"/>
          <p:cNvSpPr>
            <a:spLocks noChangeShapeType="1"/>
          </p:cNvSpPr>
          <p:nvPr/>
        </p:nvSpPr>
        <p:spPr bwMode="auto">
          <a:xfrm>
            <a:off x="2309813" y="15922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77865" name="Line 9"/>
          <p:cNvSpPr>
            <a:spLocks noChangeShapeType="1"/>
          </p:cNvSpPr>
          <p:nvPr/>
        </p:nvSpPr>
        <p:spPr bwMode="auto">
          <a:xfrm>
            <a:off x="3471863" y="37449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70" name="Group 2"/>
          <p:cNvGrpSpPr>
            <a:grpSpLocks/>
          </p:cNvGrpSpPr>
          <p:nvPr/>
        </p:nvGrpSpPr>
        <p:grpSpPr bwMode="auto">
          <a:xfrm>
            <a:off x="117475" y="346075"/>
            <a:ext cx="8761413" cy="3921125"/>
            <a:chOff x="74" y="218"/>
            <a:chExt cx="5519" cy="2470"/>
          </a:xfrm>
        </p:grpSpPr>
        <p:sp>
          <p:nvSpPr>
            <p:cNvPr id="211971" name="Text Box 3"/>
            <p:cNvSpPr txBox="1">
              <a:spLocks noChangeArrowheads="1"/>
            </p:cNvSpPr>
            <p:nvPr/>
          </p:nvSpPr>
          <p:spPr bwMode="auto">
            <a:xfrm>
              <a:off x="814" y="1837"/>
              <a:ext cx="789"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1972" name="Text Box 4"/>
            <p:cNvSpPr txBox="1">
              <a:spLocks noChangeArrowheads="1"/>
            </p:cNvSpPr>
            <p:nvPr/>
          </p:nvSpPr>
          <p:spPr bwMode="auto">
            <a:xfrm>
              <a:off x="2076" y="901"/>
              <a:ext cx="789"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1973" name="Text Box 5"/>
            <p:cNvSpPr txBox="1">
              <a:spLocks noChangeArrowheads="1"/>
            </p:cNvSpPr>
            <p:nvPr/>
          </p:nvSpPr>
          <p:spPr bwMode="auto">
            <a:xfrm>
              <a:off x="4960" y="505"/>
              <a:ext cx="442"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1974" name="Text Box 6"/>
            <p:cNvSpPr txBox="1">
              <a:spLocks noChangeArrowheads="1"/>
            </p:cNvSpPr>
            <p:nvPr/>
          </p:nvSpPr>
          <p:spPr bwMode="auto">
            <a:xfrm>
              <a:off x="74" y="218"/>
              <a:ext cx="5519" cy="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1314450">
                <a:spcBef>
                  <a:spcPct val="0"/>
                </a:spcBef>
                <a:tabLst>
                  <a:tab pos="7540625" algn="l"/>
                </a:tabLst>
                <a:defRPr sz="2400">
                  <a:solidFill>
                    <a:schemeClr val="tx1"/>
                  </a:solidFill>
                  <a:latin typeface="Times New Roman" pitchFamily="18" charset="0"/>
                </a:defRPr>
              </a:lvl1pPr>
              <a:lvl2pPr defTabSz="1314450">
                <a:spcBef>
                  <a:spcPct val="0"/>
                </a:spcBef>
                <a:tabLst>
                  <a:tab pos="7540625" algn="l"/>
                </a:tabLst>
                <a:defRPr sz="2400">
                  <a:solidFill>
                    <a:schemeClr val="tx1"/>
                  </a:solidFill>
                  <a:latin typeface="Times New Roman" pitchFamily="18" charset="0"/>
                </a:defRPr>
              </a:lvl2pPr>
              <a:lvl3pPr defTabSz="1314450">
                <a:spcBef>
                  <a:spcPct val="0"/>
                </a:spcBef>
                <a:tabLst>
                  <a:tab pos="7540625" algn="l"/>
                </a:tabLst>
                <a:defRPr sz="2400">
                  <a:solidFill>
                    <a:schemeClr val="tx1"/>
                  </a:solidFill>
                  <a:latin typeface="Times New Roman" pitchFamily="18" charset="0"/>
                </a:defRPr>
              </a:lvl3pPr>
              <a:lvl4pPr defTabSz="1314450">
                <a:spcBef>
                  <a:spcPct val="0"/>
                </a:spcBef>
                <a:tabLst>
                  <a:tab pos="7540625" algn="l"/>
                </a:tabLst>
                <a:defRPr sz="2400">
                  <a:solidFill>
                    <a:schemeClr val="tx1"/>
                  </a:solidFill>
                  <a:latin typeface="Times New Roman" pitchFamily="18" charset="0"/>
                </a:defRPr>
              </a:lvl4pPr>
              <a:lvl5pPr defTabSz="1314450">
                <a:spcBef>
                  <a:spcPct val="0"/>
                </a:spcBef>
                <a:tabLst>
                  <a:tab pos="7540625" algn="l"/>
                </a:tabLst>
                <a:defRPr sz="2400">
                  <a:solidFill>
                    <a:schemeClr val="tx1"/>
                  </a:solidFill>
                  <a:latin typeface="Times New Roman" pitchFamily="18" charset="0"/>
                </a:defRPr>
              </a:lvl5pPr>
              <a:lvl6pPr defTabSz="1314450" eaLnBrk="0" fontAlgn="base" hangingPunct="0">
                <a:spcBef>
                  <a:spcPct val="0"/>
                </a:spcBef>
                <a:spcAft>
                  <a:spcPct val="0"/>
                </a:spcAft>
                <a:tabLst>
                  <a:tab pos="7540625" algn="l"/>
                </a:tabLst>
                <a:defRPr sz="2400">
                  <a:solidFill>
                    <a:schemeClr val="tx1"/>
                  </a:solidFill>
                  <a:latin typeface="Times New Roman" pitchFamily="18" charset="0"/>
                </a:defRPr>
              </a:lvl6pPr>
              <a:lvl7pPr defTabSz="1314450" eaLnBrk="0" fontAlgn="base" hangingPunct="0">
                <a:spcBef>
                  <a:spcPct val="0"/>
                </a:spcBef>
                <a:spcAft>
                  <a:spcPct val="0"/>
                </a:spcAft>
                <a:tabLst>
                  <a:tab pos="7540625" algn="l"/>
                </a:tabLst>
                <a:defRPr sz="2400">
                  <a:solidFill>
                    <a:schemeClr val="tx1"/>
                  </a:solidFill>
                  <a:latin typeface="Times New Roman" pitchFamily="18" charset="0"/>
                </a:defRPr>
              </a:lvl7pPr>
              <a:lvl8pPr defTabSz="1314450" eaLnBrk="0" fontAlgn="base" hangingPunct="0">
                <a:spcBef>
                  <a:spcPct val="0"/>
                </a:spcBef>
                <a:spcAft>
                  <a:spcPct val="0"/>
                </a:spcAft>
                <a:tabLst>
                  <a:tab pos="7540625" algn="l"/>
                </a:tabLst>
                <a:defRPr sz="2400">
                  <a:solidFill>
                    <a:schemeClr val="tx1"/>
                  </a:solidFill>
                  <a:latin typeface="Times New Roman" pitchFamily="18" charset="0"/>
                </a:defRPr>
              </a:lvl8pPr>
              <a:lvl9pPr defTabSz="1314450" eaLnBrk="0" fontAlgn="base" hangingPunct="0">
                <a:spcBef>
                  <a:spcPct val="0"/>
                </a:spcBef>
                <a:spcAft>
                  <a:spcPct val="0"/>
                </a:spcAft>
                <a:tabLst>
                  <a:tab pos="7540625" algn="l"/>
                </a:tabLst>
                <a:defRPr sz="2400">
                  <a:solidFill>
                    <a:schemeClr val="tx1"/>
                  </a:solidFill>
                  <a:latin typeface="Times New Roman" pitchFamily="18" charset="0"/>
                </a:defRPr>
              </a:lvl9pPr>
            </a:lstStyle>
            <a:p>
              <a:r>
                <a:rPr lang="en-US" sz="1400">
                  <a:latin typeface="SAS Monospace" pitchFamily="49" charset="0"/>
                  <a:cs typeface="Times New Roman" pitchFamily="18" charset="0"/>
                </a:rPr>
                <a:t>. </a:t>
              </a:r>
              <a:r>
                <a:rPr lang="en-US" sz="1400">
                  <a:solidFill>
                    <a:srgbClr val="0000FF"/>
                  </a:solidFill>
                  <a:latin typeface="SAS Monospace" pitchFamily="49" charset="0"/>
                  <a:cs typeface="Times New Roman" pitchFamily="18" charset="0"/>
                </a:rPr>
                <a:t>regress</a:t>
              </a:r>
              <a:r>
                <a:rPr lang="en-US" sz="1400">
                  <a:latin typeface="SAS Monospace" pitchFamily="49" charset="0"/>
                  <a:cs typeface="Times New Roman" pitchFamily="18" charset="0"/>
                </a:rPr>
                <a:t> sbp bmi </a:t>
              </a:r>
              <a:r>
                <a:rPr lang="en-US" sz="1400">
                  <a:solidFill>
                    <a:srgbClr val="0000FF"/>
                  </a:solidFill>
                  <a:latin typeface="SAS Monospace" pitchFamily="49" charset="0"/>
                  <a:cs typeface="Times New Roman" pitchFamily="18" charset="0"/>
                </a:rPr>
                <a:t>if</a:t>
              </a:r>
              <a:r>
                <a:rPr lang="en-US" sz="1400">
                  <a:latin typeface="SAS Monospace" pitchFamily="49" charset="0"/>
                  <a:cs typeface="Times New Roman" pitchFamily="18" charset="0"/>
                </a:rPr>
                <a:t> sex </a:t>
              </a:r>
              <a:r>
                <a:rPr lang="en-US" sz="1400">
                  <a:solidFill>
                    <a:srgbClr val="0000FF"/>
                  </a:solidFill>
                  <a:latin typeface="SAS Monospace" pitchFamily="49" charset="0"/>
                  <a:cs typeface="Times New Roman" pitchFamily="18" charset="0"/>
                </a:rPr>
                <a:t>==</a:t>
              </a:r>
              <a:r>
                <a:rPr lang="en-US" sz="1400">
                  <a:latin typeface="SAS Monospace" pitchFamily="49" charset="0"/>
                  <a:cs typeface="Times New Roman" pitchFamily="18" charset="0"/>
                </a:rPr>
                <a:t> 2</a:t>
              </a:r>
            </a:p>
            <a:p>
              <a:r>
                <a:rPr lang="en-US" sz="1400">
                  <a:latin typeface="SAS Monospace" pitchFamily="49" charset="0"/>
                  <a:cs typeface="Times New Roman" pitchFamily="18" charset="0"/>
                </a:rPr>
                <a:t> </a:t>
              </a:r>
            </a:p>
            <a:p>
              <a:r>
                <a:rPr lang="en-US" sz="1400">
                  <a:solidFill>
                    <a:srgbClr val="008000"/>
                  </a:solidFill>
                  <a:latin typeface="SAS Monospace" pitchFamily="49" charset="0"/>
                  <a:cs typeface="Times New Roman" pitchFamily="18" charset="0"/>
                </a:rPr>
                <a:t>  Source |       SS       df       MS                  Number of obs =    2643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2641) =  428.48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229129.452     1  229129.452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1412279.85  2641  534.751932               R-squared     =  0.1396</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0.1393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1641409.31  2642  621.275286               Root MSE      =  23.125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2.045966   .0988403     20.700   0.000       1.852154    2.239779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81.30435   2.548909     31.898   0.000       76.30629    86.30241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latin typeface="SAS Monospace" pitchFamily="49" charset="0"/>
                  <a:cs typeface="Times New Roman" pitchFamily="18" charset="0"/>
                </a:rPr>
                <a:t> </a:t>
              </a:r>
            </a:p>
            <a:p>
              <a:r>
                <a:rPr lang="en-US" sz="1400">
                  <a:latin typeface="SAS Monospace" pitchFamily="49" charset="0"/>
                  <a:cs typeface="Times New Roman" pitchFamily="18" charset="0"/>
                </a:rPr>
                <a:t>. </a:t>
              </a:r>
              <a:r>
                <a:rPr lang="en-US" sz="1400">
                  <a:solidFill>
                    <a:srgbClr val="0000FF"/>
                  </a:solidFill>
                  <a:latin typeface="SAS Monospace" pitchFamily="49" charset="0"/>
                  <a:cs typeface="Times New Roman" pitchFamily="18" charset="0"/>
                </a:rPr>
                <a:t>predict</a:t>
              </a:r>
              <a:r>
                <a:rPr lang="en-US" sz="1400">
                  <a:latin typeface="SAS Monospace" pitchFamily="49" charset="0"/>
                  <a:cs typeface="Times New Roman" pitchFamily="18" charset="0"/>
                </a:rPr>
                <a:t> yhatwom</a:t>
              </a:r>
              <a:r>
                <a:rPr lang="en-US" sz="1400">
                  <a:solidFill>
                    <a:srgbClr val="0000FF"/>
                  </a:solidFill>
                  <a:latin typeface="SAS Monospace" pitchFamily="49" charset="0"/>
                  <a:cs typeface="Times New Roman" pitchFamily="18" charset="0"/>
                </a:rPr>
                <a:t>, xb</a:t>
              </a:r>
            </a:p>
            <a:p>
              <a:r>
                <a:rPr lang="en-US" sz="1400">
                  <a:latin typeface="SAS Monospace" pitchFamily="49" charset="0"/>
                  <a:cs typeface="Times New Roman" pitchFamily="18" charset="0"/>
                </a:rPr>
                <a:t>(9 missing values generated)</a:t>
              </a: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Text Box 4"/>
          <p:cNvSpPr txBox="1">
            <a:spLocks noChangeArrowheads="1"/>
          </p:cNvSpPr>
          <p:nvPr/>
        </p:nvSpPr>
        <p:spPr bwMode="auto">
          <a:xfrm>
            <a:off x="187325" y="168275"/>
            <a:ext cx="8956675" cy="232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 </a:t>
            </a:r>
            <a:r>
              <a:rPr lang="en-US">
                <a:solidFill>
                  <a:srgbClr val="0000FF"/>
                </a:solidFill>
              </a:rPr>
              <a:t>sort</a:t>
            </a:r>
            <a:r>
              <a:rPr lang="en-US">
                <a:solidFill>
                  <a:schemeClr val="tx1"/>
                </a:solidFill>
              </a:rPr>
              <a:t> bmi</a:t>
            </a:r>
          </a:p>
          <a:p>
            <a:pPr>
              <a:spcBef>
                <a:spcPct val="0"/>
              </a:spcBef>
            </a:pPr>
            <a:endParaRPr lang="en-US">
              <a:solidFill>
                <a:schemeClr val="tx1"/>
              </a:solidFill>
            </a:endParaRPr>
          </a:p>
          <a:p>
            <a:pPr>
              <a:spcBef>
                <a:spcPct val="0"/>
              </a:spcBef>
            </a:pPr>
            <a:r>
              <a:rPr lang="en-US">
                <a:solidFill>
                  <a:schemeClr val="tx1"/>
                </a:solidFill>
              </a:rPr>
              <a:t>. </a:t>
            </a:r>
            <a:r>
              <a:rPr lang="en-US"/>
              <a:t>*</a:t>
            </a:r>
          </a:p>
          <a:p>
            <a:pPr>
              <a:spcBef>
                <a:spcPct val="0"/>
              </a:spcBef>
            </a:pPr>
            <a:r>
              <a:rPr lang="en-US">
                <a:solidFill>
                  <a:schemeClr val="tx1"/>
                </a:solidFill>
              </a:rPr>
              <a:t>. </a:t>
            </a:r>
            <a:r>
              <a:rPr lang="en-US"/>
              <a:t>*  Scatter plot with expected sbp for women</a:t>
            </a:r>
          </a:p>
          <a:p>
            <a:pPr>
              <a:spcBef>
                <a:spcPct val="0"/>
              </a:spcBef>
            </a:pPr>
            <a:r>
              <a:rPr lang="en-US">
                <a:solidFill>
                  <a:schemeClr val="tx1"/>
                </a:solidFill>
              </a:rPr>
              <a:t>. </a:t>
            </a:r>
            <a:r>
              <a:rPr lang="en-US"/>
              <a:t>*</a:t>
            </a:r>
          </a:p>
          <a:p>
            <a:pPr>
              <a:spcBef>
                <a:spcPct val="0"/>
              </a:spcBef>
            </a:pPr>
            <a:r>
              <a:rPr lang="en-US">
                <a:solidFill>
                  <a:schemeClr val="tx1"/>
                </a:solidFill>
              </a:rPr>
              <a:t>. </a:t>
            </a:r>
            <a:r>
              <a:rPr lang="en-US">
                <a:solidFill>
                  <a:srgbClr val="0000FF"/>
                </a:solidFill>
              </a:rPr>
              <a:t>scatter</a:t>
            </a:r>
            <a:r>
              <a:rPr lang="en-US">
                <a:solidFill>
                  <a:schemeClr val="tx1"/>
                </a:solidFill>
              </a:rPr>
              <a:t> sbp  bmi </a:t>
            </a:r>
            <a:r>
              <a:rPr lang="en-US">
                <a:solidFill>
                  <a:srgbClr val="0000FF"/>
                </a:solidFill>
              </a:rPr>
              <a:t>if</a:t>
            </a:r>
            <a:r>
              <a:rPr lang="en-US">
                <a:solidFill>
                  <a:schemeClr val="tx1"/>
                </a:solidFill>
              </a:rPr>
              <a:t> sex</a:t>
            </a:r>
            <a:r>
              <a:rPr lang="en-US">
                <a:solidFill>
                  <a:srgbClr val="0000FF"/>
                </a:solidFill>
              </a:rPr>
              <a:t>==</a:t>
            </a:r>
            <a:r>
              <a:rPr lang="en-US">
                <a:solidFill>
                  <a:schemeClr val="tx1"/>
                </a:solidFill>
              </a:rPr>
              <a:t>2 , </a:t>
            </a:r>
            <a:r>
              <a:rPr lang="en-US">
                <a:solidFill>
                  <a:srgbClr val="0000FF"/>
                </a:solidFill>
              </a:rPr>
              <a:t>symbol(Oh)</a:t>
            </a:r>
            <a:r>
              <a:rPr lang="en-US">
                <a:solidFill>
                  <a:schemeClr val="tx1"/>
                </a:solidFill>
              </a:rPr>
              <a:t>                                 /// </a:t>
            </a:r>
            <a:r>
              <a:rPr lang="en-US"/>
              <a:t>{1}</a:t>
            </a:r>
          </a:p>
          <a:p>
            <a:pPr>
              <a:spcBef>
                <a:spcPct val="0"/>
              </a:spcBef>
            </a:pPr>
            <a:r>
              <a:rPr lang="en-US">
                <a:solidFill>
                  <a:schemeClr val="tx1"/>
                </a:solidFill>
              </a:rPr>
              <a:t>&gt;     || </a:t>
            </a:r>
            <a:r>
              <a:rPr lang="en-US">
                <a:solidFill>
                  <a:srgbClr val="0000FF"/>
                </a:solidFill>
              </a:rPr>
              <a:t>lfit</a:t>
            </a:r>
            <a:r>
              <a:rPr lang="en-US">
                <a:solidFill>
                  <a:schemeClr val="tx1"/>
                </a:solidFill>
              </a:rPr>
              <a:t> sbp bmi </a:t>
            </a:r>
            <a:r>
              <a:rPr lang="en-US">
                <a:solidFill>
                  <a:srgbClr val="0000FF"/>
                </a:solidFill>
              </a:rPr>
              <a:t>if</a:t>
            </a:r>
            <a:r>
              <a:rPr lang="en-US">
                <a:solidFill>
                  <a:schemeClr val="tx1"/>
                </a:solidFill>
              </a:rPr>
              <a:t> sex</a:t>
            </a:r>
            <a:r>
              <a:rPr lang="en-US">
                <a:solidFill>
                  <a:srgbClr val="0000FF"/>
                </a:solidFill>
              </a:rPr>
              <a:t>==</a:t>
            </a:r>
            <a:r>
              <a:rPr lang="en-US">
                <a:solidFill>
                  <a:schemeClr val="tx1"/>
                </a:solidFill>
              </a:rPr>
              <a:t>2                                           ///</a:t>
            </a:r>
            <a:endParaRPr lang="en-US"/>
          </a:p>
          <a:p>
            <a:pPr>
              <a:spcBef>
                <a:spcPct val="0"/>
              </a:spcBef>
            </a:pPr>
            <a:r>
              <a:rPr lang="en-US">
                <a:solidFill>
                  <a:schemeClr val="tx1"/>
                </a:solidFill>
              </a:rPr>
              <a:t>&gt;      , </a:t>
            </a:r>
            <a:r>
              <a:rPr lang="en-US">
                <a:solidFill>
                  <a:srgbClr val="0000FF"/>
                </a:solidFill>
              </a:rPr>
              <a:t>lpattern(dash)  xlabel(</a:t>
            </a:r>
            <a:r>
              <a:rPr lang="en-US">
                <a:solidFill>
                  <a:schemeClr val="tx1"/>
                </a:solidFill>
              </a:rPr>
              <a:t>15 </a:t>
            </a:r>
            <a:r>
              <a:rPr lang="en-US">
                <a:solidFill>
                  <a:srgbClr val="0000FF"/>
                </a:solidFill>
              </a:rPr>
              <a:t>(</a:t>
            </a:r>
            <a:r>
              <a:rPr lang="en-US">
                <a:solidFill>
                  <a:schemeClr val="tx1"/>
                </a:solidFill>
              </a:rPr>
              <a:t>15</a:t>
            </a:r>
            <a:r>
              <a:rPr lang="en-US">
                <a:solidFill>
                  <a:srgbClr val="0000FF"/>
                </a:solidFill>
              </a:rPr>
              <a:t>)</a:t>
            </a:r>
            <a:r>
              <a:rPr lang="en-US">
                <a:solidFill>
                  <a:schemeClr val="tx1"/>
                </a:solidFill>
              </a:rPr>
              <a:t> 60</a:t>
            </a:r>
            <a:r>
              <a:rPr lang="en-US">
                <a:solidFill>
                  <a:srgbClr val="0000FF"/>
                </a:solidFill>
              </a:rPr>
              <a:t>) </a:t>
            </a:r>
            <a:r>
              <a:rPr lang="en-US">
                <a:solidFill>
                  <a:schemeClr val="tx1"/>
                </a:solidFill>
              </a:rPr>
              <a:t>                              /// </a:t>
            </a:r>
            <a:r>
              <a:rPr lang="en-US"/>
              <a:t>{2}</a:t>
            </a:r>
          </a:p>
          <a:p>
            <a:pPr>
              <a:spcBef>
                <a:spcPct val="0"/>
              </a:spcBef>
            </a:pPr>
            <a:r>
              <a:rPr lang="en-US">
                <a:solidFill>
                  <a:schemeClr val="tx1"/>
                </a:solidFill>
              </a:rPr>
              <a:t>&gt;        </a:t>
            </a:r>
            <a:r>
              <a:rPr lang="en-US">
                <a:solidFill>
                  <a:srgbClr val="0000FF"/>
                </a:solidFill>
              </a:rPr>
              <a:t>ylabel(</a:t>
            </a:r>
            <a:r>
              <a:rPr lang="en-US">
                <a:solidFill>
                  <a:schemeClr val="tx1"/>
                </a:solidFill>
              </a:rPr>
              <a:t> 100 </a:t>
            </a:r>
            <a:r>
              <a:rPr lang="en-US">
                <a:solidFill>
                  <a:srgbClr val="0000FF"/>
                </a:solidFill>
              </a:rPr>
              <a:t>(</a:t>
            </a:r>
            <a:r>
              <a:rPr lang="en-US">
                <a:solidFill>
                  <a:schemeClr val="tx1"/>
                </a:solidFill>
              </a:rPr>
              <a:t>50</a:t>
            </a:r>
            <a:r>
              <a:rPr lang="en-US">
                <a:solidFill>
                  <a:srgbClr val="0000FF"/>
                </a:solidFill>
              </a:rPr>
              <a:t>)</a:t>
            </a:r>
            <a:r>
              <a:rPr lang="en-US">
                <a:solidFill>
                  <a:schemeClr val="tx1"/>
                </a:solidFill>
              </a:rPr>
              <a:t> 250 </a:t>
            </a:r>
            <a:r>
              <a:rPr lang="en-US">
                <a:solidFill>
                  <a:srgbClr val="0000FF"/>
                </a:solidFill>
              </a:rPr>
              <a:t>) ytitle(</a:t>
            </a:r>
            <a:r>
              <a:rPr lang="en-US">
                <a:solidFill>
                  <a:schemeClr val="tx1"/>
                </a:solidFill>
              </a:rPr>
              <a:t>Systolic Blood Pressure</a:t>
            </a:r>
            <a:r>
              <a:rPr lang="en-US">
                <a:solidFill>
                  <a:srgbClr val="0000FF"/>
                </a:solidFill>
              </a:rPr>
              <a:t>)</a:t>
            </a:r>
          </a:p>
          <a:p>
            <a:endParaRPr lang="en-US">
              <a:solidFill>
                <a:schemeClr val="tx1"/>
              </a:solidFill>
            </a:endParaRPr>
          </a:p>
        </p:txBody>
      </p:sp>
      <p:sp>
        <p:nvSpPr>
          <p:cNvPr id="212997" name="Text Box 5"/>
          <p:cNvSpPr txBox="1">
            <a:spLocks noChangeArrowheads="1"/>
          </p:cNvSpPr>
          <p:nvPr/>
        </p:nvSpPr>
        <p:spPr bwMode="auto">
          <a:xfrm>
            <a:off x="569913" y="2393950"/>
            <a:ext cx="7723187"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{1}	</a:t>
            </a:r>
            <a:r>
              <a:rPr lang="en-US" sz="1800" b="1">
                <a:latin typeface="Century Schoolbook" pitchFamily="18" charset="0"/>
              </a:rPr>
              <a:t>symbol</a:t>
            </a:r>
            <a:r>
              <a:rPr lang="en-US" sz="1800">
                <a:latin typeface="Century Schoolbook" pitchFamily="18" charset="0"/>
              </a:rPr>
              <a:t> specifies the marker symbol used to specify individual observations.  </a:t>
            </a:r>
            <a:r>
              <a:rPr lang="en-US" sz="1800" b="1">
                <a:latin typeface="Century Schoolbook" pitchFamily="18" charset="0"/>
              </a:rPr>
              <a:t>Oh </a:t>
            </a:r>
            <a:r>
              <a:rPr lang="en-US" sz="1800">
                <a:latin typeface="Century Schoolbook" pitchFamily="18" charset="0"/>
              </a:rPr>
              <a:t>indicates that a hollow circle is to be used.</a:t>
            </a:r>
            <a:endParaRPr lang="en-US" sz="1800" b="1">
              <a:solidFill>
                <a:srgbClr val="FF0000"/>
              </a:solidFill>
              <a:latin typeface="Century Schoolbook" pitchFamily="18" charset="0"/>
            </a:endParaRPr>
          </a:p>
        </p:txBody>
      </p:sp>
      <p:sp>
        <p:nvSpPr>
          <p:cNvPr id="212998" name="Text Box 6"/>
          <p:cNvSpPr txBox="1">
            <a:spLocks noChangeArrowheads="1"/>
          </p:cNvSpPr>
          <p:nvPr/>
        </p:nvSpPr>
        <p:spPr bwMode="auto">
          <a:xfrm>
            <a:off x="1130300" y="3740150"/>
            <a:ext cx="7200900" cy="395288"/>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sz="1800" b="1">
                <a:solidFill>
                  <a:srgbClr val="FF0000"/>
                </a:solidFill>
                <a:latin typeface="SAS Monospace" pitchFamily="49" charset="0"/>
              </a:rPr>
              <a:t>{2}	</a:t>
            </a:r>
            <a:r>
              <a:rPr lang="en-US" sz="1800" b="1">
                <a:latin typeface="Century Schoolbook" pitchFamily="18" charset="0"/>
              </a:rPr>
              <a:t>lpattern(dash)</a:t>
            </a:r>
            <a:r>
              <a:rPr lang="en-US" sz="1800">
                <a:latin typeface="Century Schoolbook" pitchFamily="18" charset="0"/>
              </a:rPr>
              <a:t> specifies that a dashed line is to be drawn.  </a:t>
            </a:r>
            <a:endParaRPr lang="en-US" sz="1800" b="1" i="1">
              <a:solidFill>
                <a:srgbClr val="FF0000"/>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7"/>
                                        </p:tgtEl>
                                        <p:attrNameLst>
                                          <p:attrName>style.visibility</p:attrName>
                                        </p:attrNameLst>
                                      </p:cBhvr>
                                      <p:to>
                                        <p:strVal val="visible"/>
                                      </p:to>
                                    </p:set>
                                  </p:childTnLst>
                                  <p:subTnLst>
                                    <p:set>
                                      <p:cBhvr override="childStyle">
                                        <p:cTn dur="1" fill="hold" display="0" masterRel="nextClick" afterEffect="1"/>
                                        <p:tgtEl>
                                          <p:spTgt spid="21299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8"/>
                                        </p:tgtEl>
                                        <p:attrNameLst>
                                          <p:attrName>style.visibility</p:attrName>
                                        </p:attrNameLst>
                                      </p:cBhvr>
                                      <p:to>
                                        <p:strVal val="visible"/>
                                      </p:to>
                                    </p:set>
                                  </p:childTnLst>
                                  <p:subTnLst>
                                    <p:set>
                                      <p:cBhvr override="childStyle">
                                        <p:cTn dur="1" fill="hold" display="0" masterRel="nextClick" afterEffect="1"/>
                                        <p:tgtEl>
                                          <p:spTgt spid="2129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animBg="1" autoUpdateAnimBg="0"/>
      <p:bldP spid="212998"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8733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4021"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139065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23" name="Oval 1031"/>
          <p:cNvSpPr>
            <a:spLocks noChangeArrowheads="1"/>
          </p:cNvSpPr>
          <p:nvPr/>
        </p:nvSpPr>
        <p:spPr bwMode="auto">
          <a:xfrm>
            <a:off x="1638300" y="971550"/>
            <a:ext cx="1171575" cy="4000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4024" name="Oval 1032"/>
          <p:cNvSpPr>
            <a:spLocks noChangeArrowheads="1"/>
          </p:cNvSpPr>
          <p:nvPr/>
        </p:nvSpPr>
        <p:spPr bwMode="auto">
          <a:xfrm>
            <a:off x="923925" y="2171700"/>
            <a:ext cx="247650" cy="1809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4025" name="Oval 1033"/>
          <p:cNvSpPr>
            <a:spLocks noChangeArrowheads="1"/>
          </p:cNvSpPr>
          <p:nvPr/>
        </p:nvSpPr>
        <p:spPr bwMode="auto">
          <a:xfrm>
            <a:off x="3009900" y="2333625"/>
            <a:ext cx="619125" cy="2095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4026" name="Oval 1034"/>
          <p:cNvSpPr>
            <a:spLocks noChangeArrowheads="1"/>
          </p:cNvSpPr>
          <p:nvPr/>
        </p:nvSpPr>
        <p:spPr bwMode="auto">
          <a:xfrm>
            <a:off x="981075" y="4010025"/>
            <a:ext cx="1190625" cy="2762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pic>
        <p:nvPicPr>
          <p:cNvPr id="214022" name="Picture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396" y="2230619"/>
            <a:ext cx="3629025" cy="430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27" name="Oval 1035"/>
          <p:cNvSpPr>
            <a:spLocks noChangeArrowheads="1"/>
          </p:cNvSpPr>
          <p:nvPr/>
        </p:nvSpPr>
        <p:spPr bwMode="auto">
          <a:xfrm>
            <a:off x="6874853" y="2948318"/>
            <a:ext cx="1209675" cy="3619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14028" name="Line 1036"/>
          <p:cNvSpPr>
            <a:spLocks noChangeShapeType="1"/>
          </p:cNvSpPr>
          <p:nvPr/>
        </p:nvSpPr>
        <p:spPr bwMode="auto">
          <a:xfrm>
            <a:off x="785813" y="38020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214029" name="Line 1037"/>
          <p:cNvSpPr>
            <a:spLocks noChangeShapeType="1"/>
          </p:cNvSpPr>
          <p:nvPr/>
        </p:nvSpPr>
        <p:spPr bwMode="auto">
          <a:xfrm>
            <a:off x="2157413" y="38020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26670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9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137160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9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622550"/>
            <a:ext cx="4962525"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9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3" y="4210050"/>
            <a:ext cx="3248025"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912" name="Oval 8"/>
          <p:cNvSpPr>
            <a:spLocks noChangeArrowheads="1"/>
          </p:cNvSpPr>
          <p:nvPr/>
        </p:nvSpPr>
        <p:spPr bwMode="auto">
          <a:xfrm>
            <a:off x="1714500" y="981075"/>
            <a:ext cx="904875"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3" name="Oval 9"/>
          <p:cNvSpPr>
            <a:spLocks noChangeArrowheads="1"/>
          </p:cNvSpPr>
          <p:nvPr/>
        </p:nvSpPr>
        <p:spPr bwMode="auto">
          <a:xfrm>
            <a:off x="2838450" y="2266950"/>
            <a:ext cx="1019175" cy="2762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4" name="Oval 10"/>
          <p:cNvSpPr>
            <a:spLocks noChangeArrowheads="1"/>
          </p:cNvSpPr>
          <p:nvPr/>
        </p:nvSpPr>
        <p:spPr bwMode="auto">
          <a:xfrm>
            <a:off x="838200" y="2552700"/>
            <a:ext cx="171450" cy="1619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5" name="Oval 11"/>
          <p:cNvSpPr>
            <a:spLocks noChangeArrowheads="1"/>
          </p:cNvSpPr>
          <p:nvPr/>
        </p:nvSpPr>
        <p:spPr bwMode="auto">
          <a:xfrm>
            <a:off x="1019175" y="4210050"/>
            <a:ext cx="695325" cy="2857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6" name="Oval 12"/>
          <p:cNvSpPr>
            <a:spLocks noChangeArrowheads="1"/>
          </p:cNvSpPr>
          <p:nvPr/>
        </p:nvSpPr>
        <p:spPr bwMode="auto">
          <a:xfrm>
            <a:off x="3733800" y="4886325"/>
            <a:ext cx="876300" cy="3143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7" name="Oval 13"/>
          <p:cNvSpPr>
            <a:spLocks noChangeArrowheads="1"/>
          </p:cNvSpPr>
          <p:nvPr/>
        </p:nvSpPr>
        <p:spPr bwMode="auto">
          <a:xfrm>
            <a:off x="6438900" y="5200650"/>
            <a:ext cx="933450" cy="3143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918" name="Line 14"/>
          <p:cNvSpPr>
            <a:spLocks noChangeShapeType="1"/>
          </p:cNvSpPr>
          <p:nvPr/>
        </p:nvSpPr>
        <p:spPr bwMode="auto">
          <a:xfrm>
            <a:off x="623888" y="37925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79919" name="Line 15"/>
          <p:cNvSpPr>
            <a:spLocks noChangeShapeType="1"/>
          </p:cNvSpPr>
          <p:nvPr/>
        </p:nvSpPr>
        <p:spPr bwMode="auto">
          <a:xfrm>
            <a:off x="2005013" y="37925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374650"/>
            <a:ext cx="8329613" cy="609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341313" y="341313"/>
            <a:ext cx="8496300" cy="190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 </a:t>
            </a:r>
            <a:r>
              <a:rPr lang="en-US"/>
              <a:t>*</a:t>
            </a:r>
          </a:p>
          <a:p>
            <a:pPr>
              <a:spcBef>
                <a:spcPct val="0"/>
              </a:spcBef>
            </a:pPr>
            <a:r>
              <a:rPr lang="en-US">
                <a:solidFill>
                  <a:schemeClr val="tx1"/>
                </a:solidFill>
              </a:rPr>
              <a:t>. </a:t>
            </a:r>
            <a:r>
              <a:rPr lang="en-US"/>
              <a:t>*</a:t>
            </a:r>
            <a:r>
              <a:rPr lang="en-US">
                <a:solidFill>
                  <a:schemeClr val="tx1"/>
                </a:solidFill>
              </a:rPr>
              <a:t>  </a:t>
            </a:r>
            <a:r>
              <a:rPr lang="en-US"/>
              <a:t>Scatter plot with expected logsbp for men</a:t>
            </a:r>
          </a:p>
          <a:p>
            <a:pPr>
              <a:spcBef>
                <a:spcPct val="0"/>
              </a:spcBef>
            </a:pPr>
            <a:r>
              <a:rPr lang="en-US">
                <a:solidFill>
                  <a:schemeClr val="tx1"/>
                </a:solidFill>
              </a:rPr>
              <a:t>. </a:t>
            </a:r>
            <a:r>
              <a:rPr lang="en-US"/>
              <a:t>*</a:t>
            </a:r>
          </a:p>
          <a:p>
            <a:pPr>
              <a:spcBef>
                <a:spcPct val="0"/>
              </a:spcBef>
            </a:pPr>
            <a:r>
              <a:rPr lang="en-US">
                <a:solidFill>
                  <a:schemeClr val="tx1"/>
                </a:solidFill>
              </a:rPr>
              <a:t>. </a:t>
            </a:r>
            <a:r>
              <a:rPr lang="en-US">
                <a:solidFill>
                  <a:srgbClr val="0000FF"/>
                </a:solidFill>
              </a:rPr>
              <a:t>scatter</a:t>
            </a:r>
            <a:r>
              <a:rPr lang="en-US">
                <a:solidFill>
                  <a:schemeClr val="tx1"/>
                </a:solidFill>
              </a:rPr>
              <a:t> sbp  bmi </a:t>
            </a:r>
            <a:r>
              <a:rPr lang="en-US">
                <a:solidFill>
                  <a:srgbClr val="0000FF"/>
                </a:solidFill>
              </a:rPr>
              <a:t>if</a:t>
            </a:r>
            <a:r>
              <a:rPr lang="en-US">
                <a:solidFill>
                  <a:schemeClr val="tx1"/>
                </a:solidFill>
              </a:rPr>
              <a:t> sex</a:t>
            </a:r>
            <a:r>
              <a:rPr lang="en-US">
                <a:solidFill>
                  <a:srgbClr val="0000FF"/>
                </a:solidFill>
              </a:rPr>
              <a:t>==</a:t>
            </a:r>
            <a:r>
              <a:rPr lang="en-US">
                <a:solidFill>
                  <a:schemeClr val="tx1"/>
                </a:solidFill>
              </a:rPr>
              <a:t>1 , </a:t>
            </a:r>
            <a:r>
              <a:rPr lang="en-US">
                <a:solidFill>
                  <a:srgbClr val="0000FF"/>
                </a:solidFill>
              </a:rPr>
              <a:t>symbol(Oh) </a:t>
            </a:r>
            <a:r>
              <a:rPr lang="en-US">
                <a:solidFill>
                  <a:schemeClr val="tx1"/>
                </a:solidFill>
              </a:rPr>
              <a:t>                                ///</a:t>
            </a:r>
          </a:p>
          <a:p>
            <a:pPr>
              <a:spcBef>
                <a:spcPct val="0"/>
              </a:spcBef>
            </a:pPr>
            <a:r>
              <a:rPr lang="en-US">
                <a:solidFill>
                  <a:schemeClr val="tx1"/>
                </a:solidFill>
              </a:rPr>
              <a:t>&gt;     </a:t>
            </a:r>
            <a:r>
              <a:rPr lang="en-US">
                <a:solidFill>
                  <a:srgbClr val="0000FF"/>
                </a:solidFill>
              </a:rPr>
              <a:t>||</a:t>
            </a:r>
            <a:r>
              <a:rPr lang="en-US">
                <a:solidFill>
                  <a:schemeClr val="tx1"/>
                </a:solidFill>
              </a:rPr>
              <a:t> </a:t>
            </a:r>
            <a:r>
              <a:rPr lang="en-US">
                <a:solidFill>
                  <a:srgbClr val="0000FF"/>
                </a:solidFill>
              </a:rPr>
              <a:t>lfit</a:t>
            </a:r>
            <a:r>
              <a:rPr lang="en-US">
                <a:solidFill>
                  <a:schemeClr val="tx1"/>
                </a:solidFill>
              </a:rPr>
              <a:t> sbp bmi </a:t>
            </a:r>
            <a:r>
              <a:rPr lang="en-US">
                <a:solidFill>
                  <a:srgbClr val="0000FF"/>
                </a:solidFill>
              </a:rPr>
              <a:t>if</a:t>
            </a:r>
            <a:r>
              <a:rPr lang="en-US">
                <a:solidFill>
                  <a:schemeClr val="tx1"/>
                </a:solidFill>
              </a:rPr>
              <a:t> sex</a:t>
            </a:r>
            <a:r>
              <a:rPr lang="en-US">
                <a:solidFill>
                  <a:srgbClr val="0000FF"/>
                </a:solidFill>
              </a:rPr>
              <a:t>==</a:t>
            </a:r>
            <a:r>
              <a:rPr lang="en-US">
                <a:solidFill>
                  <a:schemeClr val="tx1"/>
                </a:solidFill>
              </a:rPr>
              <a:t>1                                           ///</a:t>
            </a:r>
          </a:p>
          <a:p>
            <a:pPr>
              <a:spcBef>
                <a:spcPct val="0"/>
              </a:spcBef>
            </a:pPr>
            <a:r>
              <a:rPr lang="en-US">
                <a:solidFill>
                  <a:schemeClr val="tx1"/>
                </a:solidFill>
              </a:rPr>
              <a:t>&gt;      </a:t>
            </a:r>
            <a:r>
              <a:rPr lang="en-US">
                <a:solidFill>
                  <a:srgbClr val="0000FF"/>
                </a:solidFill>
              </a:rPr>
              <a:t>, clpat(dash)</a:t>
            </a:r>
            <a:r>
              <a:rPr lang="en-US">
                <a:solidFill>
                  <a:schemeClr val="tx1"/>
                </a:solidFill>
              </a:rPr>
              <a:t>  </a:t>
            </a:r>
            <a:r>
              <a:rPr lang="en-US">
                <a:solidFill>
                  <a:srgbClr val="0000FF"/>
                </a:solidFill>
              </a:rPr>
              <a:t>xlabel(</a:t>
            </a:r>
            <a:r>
              <a:rPr lang="en-US">
                <a:solidFill>
                  <a:schemeClr val="tx1"/>
                </a:solidFill>
              </a:rPr>
              <a:t>15 </a:t>
            </a:r>
            <a:r>
              <a:rPr lang="en-US">
                <a:solidFill>
                  <a:srgbClr val="0000FF"/>
                </a:solidFill>
              </a:rPr>
              <a:t>(</a:t>
            </a:r>
            <a:r>
              <a:rPr lang="en-US">
                <a:solidFill>
                  <a:schemeClr val="tx1"/>
                </a:solidFill>
              </a:rPr>
              <a:t>15</a:t>
            </a:r>
            <a:r>
              <a:rPr lang="en-US">
                <a:solidFill>
                  <a:srgbClr val="0000FF"/>
                </a:solidFill>
              </a:rPr>
              <a:t>)</a:t>
            </a:r>
            <a:r>
              <a:rPr lang="en-US">
                <a:solidFill>
                  <a:schemeClr val="tx1"/>
                </a:solidFill>
              </a:rPr>
              <a:t> 60</a:t>
            </a:r>
            <a:r>
              <a:rPr lang="en-US">
                <a:solidFill>
                  <a:srgbClr val="0000FF"/>
                </a:solidFill>
              </a:rPr>
              <a:t>)</a:t>
            </a:r>
            <a:r>
              <a:rPr lang="en-US">
                <a:solidFill>
                  <a:schemeClr val="tx1"/>
                </a:solidFill>
              </a:rPr>
              <a:t>                                  ///</a:t>
            </a:r>
          </a:p>
          <a:p>
            <a:pPr>
              <a:spcBef>
                <a:spcPct val="0"/>
              </a:spcBef>
            </a:pPr>
            <a:r>
              <a:rPr lang="en-US">
                <a:solidFill>
                  <a:schemeClr val="tx1"/>
                </a:solidFill>
              </a:rPr>
              <a:t>&gt;        </a:t>
            </a:r>
            <a:r>
              <a:rPr lang="en-US">
                <a:solidFill>
                  <a:srgbClr val="0000FF"/>
                </a:solidFill>
              </a:rPr>
              <a:t>ylabel(</a:t>
            </a:r>
            <a:r>
              <a:rPr lang="en-US">
                <a:solidFill>
                  <a:schemeClr val="tx1"/>
                </a:solidFill>
              </a:rPr>
              <a:t> 100 </a:t>
            </a:r>
            <a:r>
              <a:rPr lang="en-US">
                <a:solidFill>
                  <a:srgbClr val="0000FF"/>
                </a:solidFill>
              </a:rPr>
              <a:t>(</a:t>
            </a:r>
            <a:r>
              <a:rPr lang="en-US">
                <a:solidFill>
                  <a:schemeClr val="tx1"/>
                </a:solidFill>
              </a:rPr>
              <a:t>50</a:t>
            </a:r>
            <a:r>
              <a:rPr lang="en-US">
                <a:solidFill>
                  <a:srgbClr val="0000FF"/>
                </a:solidFill>
              </a:rPr>
              <a:t>)</a:t>
            </a:r>
            <a:r>
              <a:rPr lang="en-US">
                <a:solidFill>
                  <a:schemeClr val="tx1"/>
                </a:solidFill>
              </a:rPr>
              <a:t> 250 </a:t>
            </a:r>
            <a:r>
              <a:rPr lang="en-US">
                <a:solidFill>
                  <a:srgbClr val="0000FF"/>
                </a:solidFill>
              </a:rPr>
              <a:t>) ytitle(</a:t>
            </a:r>
            <a:r>
              <a:rPr lang="en-US">
                <a:solidFill>
                  <a:schemeClr val="tx1"/>
                </a:solidFill>
              </a:rPr>
              <a:t>Systolic Blood Pressure</a:t>
            </a:r>
            <a:r>
              <a:rPr lang="en-US">
                <a:solidFill>
                  <a:srgbClr val="0000FF"/>
                </a:solidFill>
              </a:rPr>
              <a:t>)</a:t>
            </a:r>
          </a:p>
          <a:p>
            <a:endParaRPr lang="en-US">
              <a:solidFill>
                <a:schemeClr val="tx1"/>
              </a:solidFill>
            </a:endParaRPr>
          </a:p>
        </p:txBody>
      </p:sp>
      <p:pic>
        <p:nvPicPr>
          <p:cNvPr id="2150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788" y="1938338"/>
            <a:ext cx="6524625"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Text Box 5"/>
          <p:cNvSpPr txBox="1">
            <a:spLocks noChangeArrowheads="1"/>
          </p:cNvSpPr>
          <p:nvPr/>
        </p:nvSpPr>
        <p:spPr bwMode="auto">
          <a:xfrm>
            <a:off x="125413" y="298450"/>
            <a:ext cx="9018587" cy="179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 </a:t>
            </a:r>
            <a:r>
              <a:rPr lang="en-US">
                <a:solidFill>
                  <a:srgbClr val="0000FF"/>
                </a:solidFill>
              </a:rPr>
              <a:t>scatter</a:t>
            </a:r>
            <a:r>
              <a:rPr lang="en-US">
                <a:solidFill>
                  <a:schemeClr val="tx1"/>
                </a:solidFill>
              </a:rPr>
              <a:t> sbp bmi </a:t>
            </a:r>
            <a:r>
              <a:rPr lang="en-US">
                <a:solidFill>
                  <a:srgbClr val="0000FF"/>
                </a:solidFill>
              </a:rPr>
              <a:t>, symbol(Oh) color(gs10)</a:t>
            </a:r>
            <a:r>
              <a:rPr lang="en-US">
                <a:solidFill>
                  <a:schemeClr val="tx1"/>
                </a:solidFill>
              </a:rPr>
              <a:t>                                /// </a:t>
            </a:r>
            <a:r>
              <a:rPr lang="en-US"/>
              <a:t>{1}</a:t>
            </a:r>
          </a:p>
          <a:p>
            <a:pPr>
              <a:spcBef>
                <a:spcPct val="0"/>
              </a:spcBef>
            </a:pPr>
            <a:r>
              <a:rPr lang="en-US">
                <a:solidFill>
                  <a:schemeClr val="tx1"/>
                </a:solidFill>
              </a:rPr>
              <a:t>&gt;     </a:t>
            </a:r>
            <a:r>
              <a:rPr lang="en-US">
                <a:solidFill>
                  <a:srgbClr val="0000FF"/>
                </a:solidFill>
              </a:rPr>
              <a:t>||  line</a:t>
            </a:r>
            <a:r>
              <a:rPr lang="en-US">
                <a:solidFill>
                  <a:schemeClr val="tx1"/>
                </a:solidFill>
              </a:rPr>
              <a:t> yhatmen bmi </a:t>
            </a:r>
            <a:r>
              <a:rPr lang="en-US">
                <a:solidFill>
                  <a:srgbClr val="0000FF"/>
                </a:solidFill>
              </a:rPr>
              <a:t>if</a:t>
            </a:r>
            <a:r>
              <a:rPr lang="en-US">
                <a:solidFill>
                  <a:schemeClr val="tx1"/>
                </a:solidFill>
              </a:rPr>
              <a:t> sex </a:t>
            </a:r>
            <a:r>
              <a:rPr lang="en-US">
                <a:solidFill>
                  <a:srgbClr val="0000FF"/>
                </a:solidFill>
              </a:rPr>
              <a:t>==</a:t>
            </a:r>
            <a:r>
              <a:rPr lang="en-US">
                <a:solidFill>
                  <a:schemeClr val="tx1"/>
                </a:solidFill>
              </a:rPr>
              <a:t> 1</a:t>
            </a:r>
            <a:r>
              <a:rPr lang="en-US">
                <a:solidFill>
                  <a:srgbClr val="0000FF"/>
                </a:solidFill>
              </a:rPr>
              <a:t>, lwidth(medthick)</a:t>
            </a:r>
            <a:r>
              <a:rPr lang="en-US">
                <a:solidFill>
                  <a:schemeClr val="tx1"/>
                </a:solidFill>
              </a:rPr>
              <a:t>                  /// </a:t>
            </a:r>
            <a:r>
              <a:rPr lang="en-US"/>
              <a:t>{2}</a:t>
            </a:r>
          </a:p>
          <a:p>
            <a:pPr>
              <a:spcBef>
                <a:spcPct val="0"/>
              </a:spcBef>
            </a:pPr>
            <a:r>
              <a:rPr lang="en-US">
                <a:solidFill>
                  <a:schemeClr val="tx1"/>
                </a:solidFill>
              </a:rPr>
              <a:t>&gt;     </a:t>
            </a:r>
            <a:r>
              <a:rPr lang="en-US">
                <a:solidFill>
                  <a:srgbClr val="0000FF"/>
                </a:solidFill>
              </a:rPr>
              <a:t>||  line</a:t>
            </a:r>
            <a:r>
              <a:rPr lang="en-US">
                <a:solidFill>
                  <a:schemeClr val="tx1"/>
                </a:solidFill>
              </a:rPr>
              <a:t> yhatwom bmi</a:t>
            </a:r>
            <a:r>
              <a:rPr lang="en-US">
                <a:solidFill>
                  <a:srgbClr val="0000FF"/>
                </a:solidFill>
              </a:rPr>
              <a:t>, lwidth(medthick) lpattern(dash)</a:t>
            </a:r>
            <a:r>
              <a:rPr lang="en-US">
                <a:solidFill>
                  <a:schemeClr val="tx1"/>
                </a:solidFill>
              </a:rPr>
              <a:t>               ///</a:t>
            </a:r>
          </a:p>
          <a:p>
            <a:pPr>
              <a:spcBef>
                <a:spcPct val="0"/>
              </a:spcBef>
            </a:pPr>
            <a:r>
              <a:rPr lang="en-US">
                <a:solidFill>
                  <a:schemeClr val="tx1"/>
                </a:solidFill>
              </a:rPr>
              <a:t>&gt;     </a:t>
            </a:r>
            <a:r>
              <a:rPr lang="en-US">
                <a:solidFill>
                  <a:srgbClr val="0000FF"/>
                </a:solidFill>
              </a:rPr>
              <a:t>||, by(</a:t>
            </a:r>
            <a:r>
              <a:rPr lang="en-US">
                <a:solidFill>
                  <a:schemeClr val="tx1"/>
                </a:solidFill>
              </a:rPr>
              <a:t>sex</a:t>
            </a:r>
            <a:r>
              <a:rPr lang="en-US">
                <a:solidFill>
                  <a:srgbClr val="0000FF"/>
                </a:solidFill>
              </a:rPr>
              <a:t>) ytitle(</a:t>
            </a:r>
            <a:r>
              <a:rPr lang="en-US">
                <a:solidFill>
                  <a:schemeClr val="tx1"/>
                </a:solidFill>
              </a:rPr>
              <a:t>Systolic Blood Pressure</a:t>
            </a:r>
            <a:r>
              <a:rPr lang="en-US">
                <a:solidFill>
                  <a:srgbClr val="0000FF"/>
                </a:solidFill>
              </a:rPr>
              <a:t>) xsize(</a:t>
            </a:r>
            <a:r>
              <a:rPr lang="en-US">
                <a:solidFill>
                  <a:schemeClr val="tx1"/>
                </a:solidFill>
              </a:rPr>
              <a:t>8</a:t>
            </a:r>
            <a:r>
              <a:rPr lang="en-US">
                <a:solidFill>
                  <a:srgbClr val="0000FF"/>
                </a:solidFill>
              </a:rPr>
              <a:t>)</a:t>
            </a:r>
            <a:r>
              <a:rPr lang="en-US">
                <a:solidFill>
                  <a:schemeClr val="tx1"/>
                </a:solidFill>
              </a:rPr>
              <a:t>                /// </a:t>
            </a:r>
            <a:r>
              <a:rPr lang="en-US"/>
              <a:t>{3}</a:t>
            </a:r>
          </a:p>
          <a:p>
            <a:pPr>
              <a:spcBef>
                <a:spcPct val="0"/>
              </a:spcBef>
            </a:pPr>
            <a:r>
              <a:rPr lang="en-US">
                <a:solidFill>
                  <a:schemeClr val="tx1"/>
                </a:solidFill>
              </a:rPr>
              <a:t>&gt;         </a:t>
            </a:r>
            <a:r>
              <a:rPr lang="en-US">
                <a:solidFill>
                  <a:srgbClr val="0000FF"/>
                </a:solidFill>
              </a:rPr>
              <a:t>ylabel(</a:t>
            </a:r>
            <a:r>
              <a:rPr lang="en-US">
                <a:solidFill>
                  <a:schemeClr val="tx1"/>
                </a:solidFill>
              </a:rPr>
              <a:t> 100 </a:t>
            </a:r>
            <a:r>
              <a:rPr lang="en-US">
                <a:solidFill>
                  <a:srgbClr val="0000FF"/>
                </a:solidFill>
              </a:rPr>
              <a:t>(</a:t>
            </a:r>
            <a:r>
              <a:rPr lang="en-US">
                <a:solidFill>
                  <a:schemeClr val="tx1"/>
                </a:solidFill>
              </a:rPr>
              <a:t>50</a:t>
            </a:r>
            <a:r>
              <a:rPr lang="en-US">
                <a:solidFill>
                  <a:srgbClr val="0000FF"/>
                </a:solidFill>
              </a:rPr>
              <a:t>)</a:t>
            </a:r>
            <a:r>
              <a:rPr lang="en-US">
                <a:solidFill>
                  <a:schemeClr val="tx1"/>
                </a:solidFill>
              </a:rPr>
              <a:t> 250</a:t>
            </a:r>
            <a:r>
              <a:rPr lang="en-US">
                <a:solidFill>
                  <a:srgbClr val="0000FF"/>
                </a:solidFill>
              </a:rPr>
              <a:t>) ytick(</a:t>
            </a:r>
            <a:r>
              <a:rPr lang="en-US">
                <a:solidFill>
                  <a:schemeClr val="tx1"/>
                </a:solidFill>
              </a:rPr>
              <a:t>75 </a:t>
            </a:r>
            <a:r>
              <a:rPr lang="en-US">
                <a:solidFill>
                  <a:srgbClr val="0000FF"/>
                </a:solidFill>
              </a:rPr>
              <a:t>(</a:t>
            </a:r>
            <a:r>
              <a:rPr lang="en-US">
                <a:solidFill>
                  <a:schemeClr val="tx1"/>
                </a:solidFill>
              </a:rPr>
              <a:t>25</a:t>
            </a:r>
            <a:r>
              <a:rPr lang="en-US">
                <a:solidFill>
                  <a:srgbClr val="0000FF"/>
                </a:solidFill>
              </a:rPr>
              <a:t>)</a:t>
            </a:r>
            <a:r>
              <a:rPr lang="en-US">
                <a:solidFill>
                  <a:schemeClr val="tx1"/>
                </a:solidFill>
              </a:rPr>
              <a:t> 225</a:t>
            </a:r>
            <a:r>
              <a:rPr lang="en-US">
                <a:solidFill>
                  <a:srgbClr val="0000FF"/>
                </a:solidFill>
              </a:rPr>
              <a:t>)</a:t>
            </a:r>
            <a:r>
              <a:rPr lang="en-US">
                <a:solidFill>
                  <a:schemeClr val="tx1"/>
                </a:solidFill>
              </a:rPr>
              <a:t>                        ///</a:t>
            </a:r>
          </a:p>
          <a:p>
            <a:pPr>
              <a:spcBef>
                <a:spcPct val="0"/>
              </a:spcBef>
            </a:pPr>
            <a:r>
              <a:rPr lang="en-US">
                <a:solidFill>
                  <a:schemeClr val="tx1"/>
                </a:solidFill>
              </a:rPr>
              <a:t>&gt;         </a:t>
            </a:r>
            <a:r>
              <a:rPr lang="en-US">
                <a:solidFill>
                  <a:srgbClr val="0000FF"/>
                </a:solidFill>
              </a:rPr>
              <a:t>xtitle(</a:t>
            </a:r>
            <a:r>
              <a:rPr lang="en-US">
                <a:solidFill>
                  <a:schemeClr val="tx1"/>
                </a:solidFill>
              </a:rPr>
              <a:t>Body Mass Index</a:t>
            </a:r>
            <a:r>
              <a:rPr lang="en-US">
                <a:solidFill>
                  <a:srgbClr val="0000FF"/>
                </a:solidFill>
              </a:rPr>
              <a:t>) xlabel(</a:t>
            </a:r>
            <a:r>
              <a:rPr lang="en-US">
                <a:solidFill>
                  <a:schemeClr val="tx1"/>
                </a:solidFill>
              </a:rPr>
              <a:t> 15 </a:t>
            </a:r>
            <a:r>
              <a:rPr lang="en-US">
                <a:solidFill>
                  <a:srgbClr val="0000FF"/>
                </a:solidFill>
              </a:rPr>
              <a:t>(</a:t>
            </a:r>
            <a:r>
              <a:rPr lang="en-US">
                <a:solidFill>
                  <a:schemeClr val="tx1"/>
                </a:solidFill>
              </a:rPr>
              <a:t>15</a:t>
            </a:r>
            <a:r>
              <a:rPr lang="en-US">
                <a:solidFill>
                  <a:srgbClr val="0000FF"/>
                </a:solidFill>
              </a:rPr>
              <a:t>)</a:t>
            </a:r>
            <a:r>
              <a:rPr lang="en-US">
                <a:solidFill>
                  <a:schemeClr val="tx1"/>
                </a:solidFill>
              </a:rPr>
              <a:t> 60</a:t>
            </a:r>
            <a:r>
              <a:rPr lang="en-US">
                <a:solidFill>
                  <a:srgbClr val="0000FF"/>
                </a:solidFill>
              </a:rPr>
              <a:t>) xmtick(</a:t>
            </a:r>
            <a:r>
              <a:rPr lang="en-US">
                <a:solidFill>
                  <a:schemeClr val="tx1"/>
                </a:solidFill>
              </a:rPr>
              <a:t>20 </a:t>
            </a:r>
            <a:r>
              <a:rPr lang="en-US">
                <a:solidFill>
                  <a:srgbClr val="0000FF"/>
                </a:solidFill>
              </a:rPr>
              <a:t>(</a:t>
            </a:r>
            <a:r>
              <a:rPr lang="en-US">
                <a:solidFill>
                  <a:schemeClr val="tx1"/>
                </a:solidFill>
              </a:rPr>
              <a:t>5</a:t>
            </a:r>
            <a:r>
              <a:rPr lang="en-US">
                <a:solidFill>
                  <a:srgbClr val="0000FF"/>
                </a:solidFill>
              </a:rPr>
              <a:t>)</a:t>
            </a:r>
            <a:r>
              <a:rPr lang="en-US">
                <a:solidFill>
                  <a:schemeClr val="tx1"/>
                </a:solidFill>
              </a:rPr>
              <a:t> 55</a:t>
            </a:r>
            <a:r>
              <a:rPr lang="en-US">
                <a:solidFill>
                  <a:srgbClr val="0000FF"/>
                </a:solidFill>
              </a:rPr>
              <a:t>)</a:t>
            </a:r>
            <a:r>
              <a:rPr lang="en-US">
                <a:solidFill>
                  <a:schemeClr val="tx1"/>
                </a:solidFill>
              </a:rPr>
              <a:t>    ///</a:t>
            </a:r>
            <a:endParaRPr lang="en-US"/>
          </a:p>
          <a:p>
            <a:pPr>
              <a:spcBef>
                <a:spcPct val="0"/>
              </a:spcBef>
            </a:pPr>
            <a:r>
              <a:rPr lang="en-US">
                <a:solidFill>
                  <a:schemeClr val="tx1"/>
                </a:solidFill>
              </a:rPr>
              <a:t>&gt;         </a:t>
            </a:r>
            <a:r>
              <a:rPr lang="en-US">
                <a:solidFill>
                  <a:srgbClr val="0000FF"/>
                </a:solidFill>
              </a:rPr>
              <a:t>legend(order(</a:t>
            </a:r>
            <a:r>
              <a:rPr lang="en-US">
                <a:solidFill>
                  <a:schemeClr val="tx1"/>
                </a:solidFill>
              </a:rPr>
              <a:t>1 "Observed" 2 "Expected, Men" 3                   /// </a:t>
            </a:r>
            <a:r>
              <a:rPr lang="en-US"/>
              <a:t>{4}</a:t>
            </a:r>
          </a:p>
          <a:p>
            <a:pPr>
              <a:spcBef>
                <a:spcPct val="0"/>
              </a:spcBef>
            </a:pPr>
            <a:r>
              <a:rPr lang="en-US">
                <a:solidFill>
                  <a:schemeClr val="tx1"/>
                </a:solidFill>
              </a:rPr>
              <a:t>&gt;             "Expected, Women</a:t>
            </a:r>
            <a:r>
              <a:rPr lang="en-US">
                <a:solidFill>
                  <a:srgbClr val="0000FF"/>
                </a:solidFill>
              </a:rPr>
              <a:t>") rows(</a:t>
            </a:r>
            <a:r>
              <a:rPr lang="en-US">
                <a:solidFill>
                  <a:schemeClr val="tx1"/>
                </a:solidFill>
              </a:rPr>
              <a:t>1</a:t>
            </a:r>
            <a:r>
              <a:rPr lang="en-US">
                <a:solidFill>
                  <a:srgbClr val="0000FF"/>
                </a:solidFill>
              </a:rPr>
              <a:t>)) 			          	 </a:t>
            </a:r>
            <a:r>
              <a:rPr lang="en-US"/>
              <a:t>{5}</a:t>
            </a:r>
          </a:p>
        </p:txBody>
      </p:sp>
      <p:sp>
        <p:nvSpPr>
          <p:cNvPr id="216070" name="Text Box 6"/>
          <p:cNvSpPr txBox="1">
            <a:spLocks noChangeArrowheads="1"/>
          </p:cNvSpPr>
          <p:nvPr/>
        </p:nvSpPr>
        <p:spPr bwMode="auto">
          <a:xfrm>
            <a:off x="363538" y="3386138"/>
            <a:ext cx="8413750" cy="395287"/>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{2}	 </a:t>
            </a:r>
            <a:r>
              <a:rPr lang="en-US" sz="1800" b="1">
                <a:latin typeface="Century Schoolbook" pitchFamily="18" charset="0"/>
              </a:rPr>
              <a:t>lwidth(medthick)</a:t>
            </a:r>
            <a:r>
              <a:rPr lang="en-US" sz="1400">
                <a:latin typeface="SAS Monospace" pitchFamily="49" charset="0"/>
              </a:rPr>
              <a:t> </a:t>
            </a:r>
            <a:r>
              <a:rPr lang="en-US" sz="1800">
                <a:latin typeface="Century Schoolbook" pitchFamily="18" charset="0"/>
              </a:rPr>
              <a:t>specifies width for the line</a:t>
            </a:r>
          </a:p>
        </p:txBody>
      </p:sp>
      <p:sp>
        <p:nvSpPr>
          <p:cNvPr id="216071" name="Text Box 7"/>
          <p:cNvSpPr txBox="1">
            <a:spLocks noChangeArrowheads="1"/>
          </p:cNvSpPr>
          <p:nvPr/>
        </p:nvSpPr>
        <p:spPr bwMode="auto">
          <a:xfrm>
            <a:off x="363538" y="6118225"/>
            <a:ext cx="8086725" cy="395288"/>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7953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{5}	</a:t>
            </a:r>
            <a:r>
              <a:rPr lang="en-US" sz="1800" b="1">
                <a:latin typeface="SAS Monospace" pitchFamily="49" charset="0"/>
              </a:rPr>
              <a:t>rows(1)</a:t>
            </a:r>
            <a:r>
              <a:rPr lang="en-US" sz="1400">
                <a:latin typeface="SAS Monospace" pitchFamily="49" charset="0"/>
              </a:rPr>
              <a:t> </a:t>
            </a:r>
            <a:r>
              <a:rPr lang="en-US" sz="1800">
                <a:latin typeface="Century Schoolbook" pitchFamily="18" charset="0"/>
              </a:rPr>
              <a:t>specifies that we want the legend displayed in a single row</a:t>
            </a:r>
          </a:p>
        </p:txBody>
      </p:sp>
      <p:sp>
        <p:nvSpPr>
          <p:cNvPr id="216072" name="Text Box 8"/>
          <p:cNvSpPr txBox="1">
            <a:spLocks noChangeArrowheads="1"/>
          </p:cNvSpPr>
          <p:nvPr/>
        </p:nvSpPr>
        <p:spPr bwMode="auto">
          <a:xfrm>
            <a:off x="363538" y="2201863"/>
            <a:ext cx="7897812" cy="944562"/>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{1}	</a:t>
            </a:r>
            <a:r>
              <a:rPr lang="en-US" sz="1800" b="1">
                <a:latin typeface="Century Schoolbook" pitchFamily="18" charset="0"/>
              </a:rPr>
              <a:t>color</a:t>
            </a:r>
            <a:r>
              <a:rPr lang="en-US" sz="1800">
                <a:latin typeface="Century Schoolbook" pitchFamily="18" charset="0"/>
              </a:rPr>
              <a:t> specifies the marker color used to specify individual observations.  </a:t>
            </a:r>
            <a:r>
              <a:rPr lang="en-US" sz="1800" b="1">
                <a:latin typeface="Century Schoolbook" pitchFamily="18" charset="0"/>
              </a:rPr>
              <a:t>gs10 </a:t>
            </a:r>
            <a:r>
              <a:rPr lang="en-US" sz="1800">
                <a:latin typeface="Century Schoolbook" pitchFamily="18" charset="0"/>
              </a:rPr>
              <a:t>indicates a gray is to be used.  A gray scale of 0 is black; 16 is white.</a:t>
            </a:r>
            <a:endParaRPr lang="en-US" sz="1800" b="1">
              <a:solidFill>
                <a:srgbClr val="FF0000"/>
              </a:solidFill>
              <a:latin typeface="Century Schoolbook" pitchFamily="18" charset="0"/>
            </a:endParaRPr>
          </a:p>
        </p:txBody>
      </p:sp>
      <p:sp>
        <p:nvSpPr>
          <p:cNvPr id="216073" name="Rectangle 9"/>
          <p:cNvSpPr>
            <a:spLocks noChangeArrowheads="1"/>
          </p:cNvSpPr>
          <p:nvPr/>
        </p:nvSpPr>
        <p:spPr bwMode="auto">
          <a:xfrm>
            <a:off x="0" y="6386513"/>
            <a:ext cx="484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6074" name="Text Box 10"/>
          <p:cNvSpPr txBox="1">
            <a:spLocks noChangeArrowheads="1"/>
          </p:cNvSpPr>
          <p:nvPr/>
        </p:nvSpPr>
        <p:spPr bwMode="auto">
          <a:xfrm>
            <a:off x="363538" y="4022725"/>
            <a:ext cx="8413750" cy="395288"/>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{3}	 </a:t>
            </a:r>
            <a:r>
              <a:rPr lang="en-US" sz="1800" b="1">
                <a:latin typeface="Century Schoolbook" pitchFamily="18" charset="0"/>
              </a:rPr>
              <a:t>xsize</a:t>
            </a:r>
            <a:r>
              <a:rPr lang="en-US" sz="1400">
                <a:latin typeface="SAS Monospace" pitchFamily="49" charset="0"/>
              </a:rPr>
              <a:t> </a:t>
            </a:r>
            <a:r>
              <a:rPr lang="en-US" sz="1800">
                <a:latin typeface="Century Schoolbook" pitchFamily="18" charset="0"/>
              </a:rPr>
              <a:t>specifies the width of the graph in inches</a:t>
            </a:r>
          </a:p>
        </p:txBody>
      </p:sp>
      <p:sp>
        <p:nvSpPr>
          <p:cNvPr id="216075" name="Text Box 11"/>
          <p:cNvSpPr txBox="1">
            <a:spLocks noChangeArrowheads="1"/>
          </p:cNvSpPr>
          <p:nvPr/>
        </p:nvSpPr>
        <p:spPr bwMode="auto">
          <a:xfrm>
            <a:off x="363538" y="4657725"/>
            <a:ext cx="8413750" cy="121920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7953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r>
              <a:rPr lang="en-US" sz="1800" b="1">
                <a:solidFill>
                  <a:srgbClr val="FF0000"/>
                </a:solidFill>
                <a:latin typeface="SAS Monospace" pitchFamily="49" charset="0"/>
              </a:rPr>
              <a:t>{4}	</a:t>
            </a:r>
            <a:r>
              <a:rPr lang="en-US" sz="1800" b="1">
                <a:latin typeface="SAS Monospace" pitchFamily="49" charset="0"/>
              </a:rPr>
              <a:t>legend</a:t>
            </a:r>
            <a:r>
              <a:rPr lang="en-US" sz="1400">
                <a:latin typeface="SAS Monospace" pitchFamily="49" charset="0"/>
              </a:rPr>
              <a:t> </a:t>
            </a:r>
            <a:r>
              <a:rPr lang="en-US" sz="1800">
                <a:latin typeface="Century Schoolbook" pitchFamily="18" charset="0"/>
              </a:rPr>
              <a:t>controls the graph legend.  </a:t>
            </a:r>
            <a:r>
              <a:rPr lang="en-US" sz="1800" b="1">
                <a:latin typeface="Century Schoolbook" pitchFamily="18" charset="0"/>
              </a:rPr>
              <a:t>order</a:t>
            </a:r>
            <a:r>
              <a:rPr lang="en-US" sz="1800">
                <a:latin typeface="Century Schoolbook" pitchFamily="18" charset="0"/>
              </a:rPr>
              <a:t> specifies the legend keys to be displayed and the labels assigned to these keys.  The keys are indicated by the numbers 1, 2, 3, etc that are assigned in the order that they are defined.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72"/>
                                        </p:tgtEl>
                                        <p:attrNameLst>
                                          <p:attrName>style.visibility</p:attrName>
                                        </p:attrNameLst>
                                      </p:cBhvr>
                                      <p:to>
                                        <p:strVal val="visible"/>
                                      </p:to>
                                    </p:set>
                                  </p:childTnLst>
                                  <p:subTnLst>
                                    <p:set>
                                      <p:cBhvr override="childStyle">
                                        <p:cTn dur="1" fill="hold" display="0" masterRel="nextClick" afterEffect="1"/>
                                        <p:tgtEl>
                                          <p:spTgt spid="21607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70"/>
                                        </p:tgtEl>
                                        <p:attrNameLst>
                                          <p:attrName>style.visibility</p:attrName>
                                        </p:attrNameLst>
                                      </p:cBhvr>
                                      <p:to>
                                        <p:strVal val="visible"/>
                                      </p:to>
                                    </p:set>
                                  </p:childTnLst>
                                  <p:subTnLst>
                                    <p:set>
                                      <p:cBhvr override="childStyle">
                                        <p:cTn dur="1" fill="hold" display="0" masterRel="nextClick" afterEffect="1"/>
                                        <p:tgtEl>
                                          <p:spTgt spid="21607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074"/>
                                        </p:tgtEl>
                                        <p:attrNameLst>
                                          <p:attrName>style.visibility</p:attrName>
                                        </p:attrNameLst>
                                      </p:cBhvr>
                                      <p:to>
                                        <p:strVal val="visible"/>
                                      </p:to>
                                    </p:set>
                                  </p:childTnLst>
                                  <p:subTnLst>
                                    <p:set>
                                      <p:cBhvr override="childStyle">
                                        <p:cTn dur="1" fill="hold" display="0" masterRel="nextClick" afterEffect="1"/>
                                        <p:tgtEl>
                                          <p:spTgt spid="21607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6075"/>
                                        </p:tgtEl>
                                        <p:attrNameLst>
                                          <p:attrName>style.visibility</p:attrName>
                                        </p:attrNameLst>
                                      </p:cBhvr>
                                      <p:to>
                                        <p:strVal val="visible"/>
                                      </p:to>
                                    </p:set>
                                  </p:childTnLst>
                                  <p:subTnLst>
                                    <p:set>
                                      <p:cBhvr override="childStyle">
                                        <p:cTn dur="1" fill="hold" display="0" masterRel="nextClick" afterEffect="1"/>
                                        <p:tgtEl>
                                          <p:spTgt spid="21607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499"/>
                                          </p:stCondLst>
                                        </p:cTn>
                                        <p:tgtEl>
                                          <p:spTgt spid="216073"/>
                                        </p:tgtEl>
                                        <p:attrNameLst>
                                          <p:attrName>style.visibility</p:attrName>
                                        </p:attrNameLst>
                                      </p:cBhvr>
                                      <p:to>
                                        <p:strVal val="visible"/>
                                      </p:to>
                                    </p:set>
                                  </p:childTnLst>
                                  <p:subTnLst>
                                    <p:set>
                                      <p:cBhvr override="childStyle">
                                        <p:cTn dur="1" fill="hold" display="0" masterRel="nextClick" afterEffect="1"/>
                                        <p:tgtEl>
                                          <p:spTgt spid="21607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6071"/>
                                        </p:tgtEl>
                                        <p:attrNameLst>
                                          <p:attrName>style.visibility</p:attrName>
                                        </p:attrNameLst>
                                      </p:cBhvr>
                                      <p:to>
                                        <p:strVal val="visible"/>
                                      </p:to>
                                    </p:set>
                                  </p:childTnLst>
                                  <p:subTnLst>
                                    <p:set>
                                      <p:cBhvr override="childStyle">
                                        <p:cTn dur="1" fill="hold" display="0" masterRel="nextClick" afterEffect="1"/>
                                        <p:tgtEl>
                                          <p:spTgt spid="21607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autoUpdateAnimBg="0"/>
      <p:bldP spid="216071" grpId="0" animBg="1" autoUpdateAnimBg="0"/>
      <p:bldP spid="216072" grpId="0" animBg="1" autoUpdateAnimBg="0"/>
      <p:bldP spid="216073" grpId="0" animBg="1"/>
      <p:bldP spid="216074" grpId="0" animBg="1" autoUpdateAnimBg="0"/>
      <p:bldP spid="216075"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2860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40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33350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40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8" y="2314575"/>
            <a:ext cx="3629025" cy="430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4007" name="Oval 7"/>
          <p:cNvSpPr>
            <a:spLocks noChangeArrowheads="1"/>
          </p:cNvSpPr>
          <p:nvPr/>
        </p:nvSpPr>
        <p:spPr bwMode="auto">
          <a:xfrm>
            <a:off x="2000250" y="933450"/>
            <a:ext cx="533400" cy="3524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4008" name="Oval 8"/>
          <p:cNvSpPr>
            <a:spLocks noChangeArrowheads="1"/>
          </p:cNvSpPr>
          <p:nvPr/>
        </p:nvSpPr>
        <p:spPr bwMode="auto">
          <a:xfrm>
            <a:off x="657225" y="2125663"/>
            <a:ext cx="179388" cy="1793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84009" name="Oval 9"/>
          <p:cNvSpPr>
            <a:spLocks noChangeArrowheads="1"/>
          </p:cNvSpPr>
          <p:nvPr/>
        </p:nvSpPr>
        <p:spPr bwMode="auto">
          <a:xfrm>
            <a:off x="6181725" y="3057525"/>
            <a:ext cx="1171575"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4010" name="Oval 10"/>
          <p:cNvSpPr>
            <a:spLocks noChangeArrowheads="1"/>
          </p:cNvSpPr>
          <p:nvPr/>
        </p:nvSpPr>
        <p:spPr bwMode="auto">
          <a:xfrm>
            <a:off x="6191250" y="3343275"/>
            <a:ext cx="1066800" cy="2952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4011" name="Line 11"/>
          <p:cNvSpPr>
            <a:spLocks noChangeShapeType="1"/>
          </p:cNvSpPr>
          <p:nvPr/>
        </p:nvSpPr>
        <p:spPr bwMode="auto">
          <a:xfrm>
            <a:off x="433388" y="37639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84012" name="Line 12"/>
          <p:cNvSpPr>
            <a:spLocks noChangeShapeType="1"/>
          </p:cNvSpPr>
          <p:nvPr/>
        </p:nvSpPr>
        <p:spPr bwMode="auto">
          <a:xfrm>
            <a:off x="1843088" y="37639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4287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6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1209675"/>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6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71975"/>
            <a:ext cx="3248025"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6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6763" y="2617820"/>
            <a:ext cx="5837237"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6056" name="Line 8"/>
          <p:cNvSpPr>
            <a:spLocks noChangeShapeType="1"/>
          </p:cNvSpPr>
          <p:nvPr/>
        </p:nvSpPr>
        <p:spPr bwMode="auto">
          <a:xfrm>
            <a:off x="939800" y="3636963"/>
            <a:ext cx="2238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86057" name="Line 9"/>
          <p:cNvSpPr>
            <a:spLocks noChangeShapeType="1"/>
          </p:cNvSpPr>
          <p:nvPr/>
        </p:nvSpPr>
        <p:spPr bwMode="auto">
          <a:xfrm>
            <a:off x="2320925" y="3636963"/>
            <a:ext cx="2238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86058" name="Line 10"/>
          <p:cNvSpPr>
            <a:spLocks noChangeShapeType="1"/>
          </p:cNvSpPr>
          <p:nvPr/>
        </p:nvSpPr>
        <p:spPr bwMode="auto">
          <a:xfrm>
            <a:off x="3378200" y="3705258"/>
            <a:ext cx="2238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86059" name="Oval 11"/>
          <p:cNvSpPr>
            <a:spLocks noChangeArrowheads="1"/>
          </p:cNvSpPr>
          <p:nvPr/>
        </p:nvSpPr>
        <p:spPr bwMode="auto">
          <a:xfrm>
            <a:off x="1166813" y="2030413"/>
            <a:ext cx="136525" cy="1365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6060" name="Oval 12"/>
          <p:cNvSpPr>
            <a:spLocks noChangeArrowheads="1"/>
          </p:cNvSpPr>
          <p:nvPr/>
        </p:nvSpPr>
        <p:spPr bwMode="auto">
          <a:xfrm>
            <a:off x="3219450" y="2295525"/>
            <a:ext cx="398463" cy="18573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6061" name="Oval 13"/>
          <p:cNvSpPr>
            <a:spLocks noChangeArrowheads="1"/>
          </p:cNvSpPr>
          <p:nvPr/>
        </p:nvSpPr>
        <p:spPr bwMode="auto">
          <a:xfrm>
            <a:off x="1974850" y="893763"/>
            <a:ext cx="457200" cy="2635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6062" name="Oval 14"/>
          <p:cNvSpPr>
            <a:spLocks noChangeArrowheads="1"/>
          </p:cNvSpPr>
          <p:nvPr/>
        </p:nvSpPr>
        <p:spPr bwMode="auto">
          <a:xfrm>
            <a:off x="1331913" y="1449388"/>
            <a:ext cx="476250" cy="2921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86063" name="Oval 15"/>
          <p:cNvSpPr>
            <a:spLocks noChangeArrowheads="1"/>
          </p:cNvSpPr>
          <p:nvPr/>
        </p:nvSpPr>
        <p:spPr bwMode="auto">
          <a:xfrm>
            <a:off x="1304925" y="4067175"/>
            <a:ext cx="787400" cy="271463"/>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6064" name="Oval 16"/>
          <p:cNvSpPr>
            <a:spLocks noChangeArrowheads="1"/>
          </p:cNvSpPr>
          <p:nvPr/>
        </p:nvSpPr>
        <p:spPr bwMode="auto">
          <a:xfrm>
            <a:off x="1166813" y="5068888"/>
            <a:ext cx="1168400" cy="3206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25" name="Group 61"/>
          <p:cNvGrpSpPr>
            <a:grpSpLocks/>
          </p:cNvGrpSpPr>
          <p:nvPr/>
        </p:nvGrpSpPr>
        <p:grpSpPr bwMode="auto">
          <a:xfrm>
            <a:off x="1041400" y="1981200"/>
            <a:ext cx="7061200" cy="4157663"/>
            <a:chOff x="576" y="288"/>
            <a:chExt cx="4588" cy="3449"/>
          </a:xfrm>
        </p:grpSpPr>
        <p:sp>
          <p:nvSpPr>
            <p:cNvPr id="36926" name="Oval 62"/>
            <p:cNvSpPr>
              <a:spLocks noChangeArrowheads="1"/>
            </p:cNvSpPr>
            <p:nvPr/>
          </p:nvSpPr>
          <p:spPr bwMode="auto">
            <a:xfrm>
              <a:off x="1188" y="269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27" name="Group 63"/>
            <p:cNvGrpSpPr>
              <a:grpSpLocks/>
            </p:cNvGrpSpPr>
            <p:nvPr/>
          </p:nvGrpSpPr>
          <p:grpSpPr bwMode="auto">
            <a:xfrm>
              <a:off x="576" y="288"/>
              <a:ext cx="1728" cy="1536"/>
              <a:chOff x="576" y="288"/>
              <a:chExt cx="1728" cy="1536"/>
            </a:xfrm>
          </p:grpSpPr>
          <p:sp>
            <p:nvSpPr>
              <p:cNvPr id="36928" name="Line 64"/>
              <p:cNvSpPr>
                <a:spLocks noChangeShapeType="1"/>
              </p:cNvSpPr>
              <p:nvPr/>
            </p:nvSpPr>
            <p:spPr bwMode="auto">
              <a:xfrm flipV="1">
                <a:off x="576" y="288"/>
                <a:ext cx="0" cy="15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9" name="Line 65"/>
              <p:cNvSpPr>
                <a:spLocks noChangeShapeType="1"/>
              </p:cNvSpPr>
              <p:nvPr/>
            </p:nvSpPr>
            <p:spPr bwMode="auto">
              <a:xfrm>
                <a:off x="576" y="1824"/>
                <a:ext cx="172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30" name="Group 66"/>
            <p:cNvGrpSpPr>
              <a:grpSpLocks/>
            </p:cNvGrpSpPr>
            <p:nvPr/>
          </p:nvGrpSpPr>
          <p:grpSpPr bwMode="auto">
            <a:xfrm>
              <a:off x="576" y="2192"/>
              <a:ext cx="1728" cy="1536"/>
              <a:chOff x="576" y="2192"/>
              <a:chExt cx="1728" cy="1536"/>
            </a:xfrm>
          </p:grpSpPr>
          <p:sp>
            <p:nvSpPr>
              <p:cNvPr id="36931" name="Line 67"/>
              <p:cNvSpPr>
                <a:spLocks noChangeShapeType="1"/>
              </p:cNvSpPr>
              <p:nvPr/>
            </p:nvSpPr>
            <p:spPr bwMode="auto">
              <a:xfrm flipV="1">
                <a:off x="576" y="2192"/>
                <a:ext cx="0" cy="15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2" name="Line 68"/>
              <p:cNvSpPr>
                <a:spLocks noChangeShapeType="1"/>
              </p:cNvSpPr>
              <p:nvPr/>
            </p:nvSpPr>
            <p:spPr bwMode="auto">
              <a:xfrm>
                <a:off x="576" y="3728"/>
                <a:ext cx="172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33" name="Group 69"/>
            <p:cNvGrpSpPr>
              <a:grpSpLocks/>
            </p:cNvGrpSpPr>
            <p:nvPr/>
          </p:nvGrpSpPr>
          <p:grpSpPr bwMode="auto">
            <a:xfrm>
              <a:off x="3436" y="2201"/>
              <a:ext cx="1728" cy="1536"/>
              <a:chOff x="3436" y="2201"/>
              <a:chExt cx="1728" cy="1536"/>
            </a:xfrm>
          </p:grpSpPr>
          <p:sp>
            <p:nvSpPr>
              <p:cNvPr id="36934" name="Line 70"/>
              <p:cNvSpPr>
                <a:spLocks noChangeShapeType="1"/>
              </p:cNvSpPr>
              <p:nvPr/>
            </p:nvSpPr>
            <p:spPr bwMode="auto">
              <a:xfrm flipV="1">
                <a:off x="3436" y="2201"/>
                <a:ext cx="0" cy="15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5" name="Line 71"/>
              <p:cNvSpPr>
                <a:spLocks noChangeShapeType="1"/>
              </p:cNvSpPr>
              <p:nvPr/>
            </p:nvSpPr>
            <p:spPr bwMode="auto">
              <a:xfrm>
                <a:off x="3436" y="3737"/>
                <a:ext cx="172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36" name="Group 72"/>
            <p:cNvGrpSpPr>
              <a:grpSpLocks/>
            </p:cNvGrpSpPr>
            <p:nvPr/>
          </p:nvGrpSpPr>
          <p:grpSpPr bwMode="auto">
            <a:xfrm>
              <a:off x="3380" y="298"/>
              <a:ext cx="1728" cy="1536"/>
              <a:chOff x="3380" y="298"/>
              <a:chExt cx="1728" cy="1536"/>
            </a:xfrm>
          </p:grpSpPr>
          <p:sp>
            <p:nvSpPr>
              <p:cNvPr id="36937" name="Line 73"/>
              <p:cNvSpPr>
                <a:spLocks noChangeShapeType="1"/>
              </p:cNvSpPr>
              <p:nvPr/>
            </p:nvSpPr>
            <p:spPr bwMode="auto">
              <a:xfrm flipV="1">
                <a:off x="3380" y="298"/>
                <a:ext cx="0" cy="15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8" name="Line 74"/>
              <p:cNvSpPr>
                <a:spLocks noChangeShapeType="1"/>
              </p:cNvSpPr>
              <p:nvPr/>
            </p:nvSpPr>
            <p:spPr bwMode="auto">
              <a:xfrm>
                <a:off x="3380" y="1834"/>
                <a:ext cx="172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39" name="Group 75"/>
            <p:cNvGrpSpPr>
              <a:grpSpLocks/>
            </p:cNvGrpSpPr>
            <p:nvPr/>
          </p:nvGrpSpPr>
          <p:grpSpPr bwMode="auto">
            <a:xfrm>
              <a:off x="768" y="607"/>
              <a:ext cx="1344" cy="737"/>
              <a:chOff x="768" y="607"/>
              <a:chExt cx="1344" cy="737"/>
            </a:xfrm>
          </p:grpSpPr>
          <p:sp>
            <p:nvSpPr>
              <p:cNvPr id="36940" name="Line 76"/>
              <p:cNvSpPr>
                <a:spLocks noChangeShapeType="1"/>
              </p:cNvSpPr>
              <p:nvPr/>
            </p:nvSpPr>
            <p:spPr bwMode="auto">
              <a:xfrm flipV="1">
                <a:off x="768" y="624"/>
                <a:ext cx="1344" cy="72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1" name="Oval 77"/>
              <p:cNvSpPr>
                <a:spLocks noChangeArrowheads="1"/>
              </p:cNvSpPr>
              <p:nvPr/>
            </p:nvSpPr>
            <p:spPr bwMode="auto">
              <a:xfrm>
                <a:off x="881" y="1233"/>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Oval 78"/>
              <p:cNvSpPr>
                <a:spLocks noChangeArrowheads="1"/>
              </p:cNvSpPr>
              <p:nvPr/>
            </p:nvSpPr>
            <p:spPr bwMode="auto">
              <a:xfrm>
                <a:off x="1068" y="1130"/>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3" name="Oval 79"/>
              <p:cNvSpPr>
                <a:spLocks noChangeArrowheads="1"/>
              </p:cNvSpPr>
              <p:nvPr/>
            </p:nvSpPr>
            <p:spPr bwMode="auto">
              <a:xfrm>
                <a:off x="1321" y="1004"/>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4" name="Oval 80"/>
              <p:cNvSpPr>
                <a:spLocks noChangeArrowheads="1"/>
              </p:cNvSpPr>
              <p:nvPr/>
            </p:nvSpPr>
            <p:spPr bwMode="auto">
              <a:xfrm>
                <a:off x="1533" y="886"/>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5" name="Oval 81"/>
              <p:cNvSpPr>
                <a:spLocks noChangeArrowheads="1"/>
              </p:cNvSpPr>
              <p:nvPr/>
            </p:nvSpPr>
            <p:spPr bwMode="auto">
              <a:xfrm>
                <a:off x="1806" y="744"/>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6" name="Oval 82"/>
              <p:cNvSpPr>
                <a:spLocks noChangeArrowheads="1"/>
              </p:cNvSpPr>
              <p:nvPr/>
            </p:nvSpPr>
            <p:spPr bwMode="auto">
              <a:xfrm>
                <a:off x="2050" y="607"/>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47" name="Rectangle 83"/>
            <p:cNvSpPr>
              <a:spLocks noChangeArrowheads="1"/>
            </p:cNvSpPr>
            <p:nvPr/>
          </p:nvSpPr>
          <p:spPr bwMode="auto">
            <a:xfrm>
              <a:off x="1334" y="3158"/>
              <a:ext cx="507"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i="1">
                  <a:solidFill>
                    <a:schemeClr val="tx1"/>
                  </a:solidFill>
                  <a:latin typeface="Times New Roman" pitchFamily="18" charset="0"/>
                </a:rPr>
                <a:t>r</a:t>
              </a:r>
              <a:r>
                <a:rPr lang="en-US" sz="2400">
                  <a:solidFill>
                    <a:schemeClr val="tx1"/>
                  </a:solidFill>
                  <a:latin typeface="Times New Roman" pitchFamily="18" charset="0"/>
                </a:rPr>
                <a:t> = 0</a:t>
              </a:r>
            </a:p>
          </p:txBody>
        </p:sp>
        <p:grpSp>
          <p:nvGrpSpPr>
            <p:cNvPr id="36948" name="Group 84"/>
            <p:cNvGrpSpPr>
              <a:grpSpLocks/>
            </p:cNvGrpSpPr>
            <p:nvPr/>
          </p:nvGrpSpPr>
          <p:grpSpPr bwMode="auto">
            <a:xfrm>
              <a:off x="3780" y="376"/>
              <a:ext cx="1033" cy="1130"/>
              <a:chOff x="3780" y="376"/>
              <a:chExt cx="1033" cy="1130"/>
            </a:xfrm>
          </p:grpSpPr>
          <p:sp>
            <p:nvSpPr>
              <p:cNvPr id="36949" name="Line 85"/>
              <p:cNvSpPr>
                <a:spLocks noChangeShapeType="1"/>
              </p:cNvSpPr>
              <p:nvPr/>
            </p:nvSpPr>
            <p:spPr bwMode="auto">
              <a:xfrm>
                <a:off x="3780" y="376"/>
                <a:ext cx="1024" cy="113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Oval 86"/>
              <p:cNvSpPr>
                <a:spLocks noChangeArrowheads="1"/>
              </p:cNvSpPr>
              <p:nvPr/>
            </p:nvSpPr>
            <p:spPr bwMode="auto">
              <a:xfrm rot="4560000">
                <a:off x="3868" y="46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1" name="Oval 87"/>
              <p:cNvSpPr>
                <a:spLocks noChangeArrowheads="1"/>
              </p:cNvSpPr>
              <p:nvPr/>
            </p:nvSpPr>
            <p:spPr bwMode="auto">
              <a:xfrm rot="4560000">
                <a:off x="4012" y="621"/>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Oval 88"/>
              <p:cNvSpPr>
                <a:spLocks noChangeArrowheads="1"/>
              </p:cNvSpPr>
              <p:nvPr/>
            </p:nvSpPr>
            <p:spPr bwMode="auto">
              <a:xfrm rot="4560000">
                <a:off x="4196" y="836"/>
                <a:ext cx="57"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3" name="Oval 89"/>
              <p:cNvSpPr>
                <a:spLocks noChangeArrowheads="1"/>
              </p:cNvSpPr>
              <p:nvPr/>
            </p:nvSpPr>
            <p:spPr bwMode="auto">
              <a:xfrm rot="4560000">
                <a:off x="4362" y="1013"/>
                <a:ext cx="57"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Oval 90"/>
              <p:cNvSpPr>
                <a:spLocks noChangeArrowheads="1"/>
              </p:cNvSpPr>
              <p:nvPr/>
            </p:nvSpPr>
            <p:spPr bwMode="auto">
              <a:xfrm rot="4560000">
                <a:off x="4565" y="1244"/>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5" name="Oval 91"/>
              <p:cNvSpPr>
                <a:spLocks noChangeArrowheads="1"/>
              </p:cNvSpPr>
              <p:nvPr/>
            </p:nvSpPr>
            <p:spPr bwMode="auto">
              <a:xfrm rot="4560000">
                <a:off x="4757" y="1447"/>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56" name="Rectangle 92"/>
            <p:cNvSpPr>
              <a:spLocks noChangeArrowheads="1"/>
            </p:cNvSpPr>
            <p:nvPr/>
          </p:nvSpPr>
          <p:spPr bwMode="auto">
            <a:xfrm>
              <a:off x="3634" y="1141"/>
              <a:ext cx="573"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i="1">
                  <a:solidFill>
                    <a:schemeClr val="tx1"/>
                  </a:solidFill>
                  <a:latin typeface="Times New Roman" pitchFamily="18" charset="0"/>
                </a:rPr>
                <a:t>r</a:t>
              </a:r>
              <a:r>
                <a:rPr lang="en-US" sz="2400">
                  <a:solidFill>
                    <a:schemeClr val="tx1"/>
                  </a:solidFill>
                  <a:latin typeface="Times New Roman" pitchFamily="18" charset="0"/>
                </a:rPr>
                <a:t> = -1</a:t>
              </a:r>
            </a:p>
          </p:txBody>
        </p:sp>
        <p:sp>
          <p:nvSpPr>
            <p:cNvPr id="36957" name="Oval 93"/>
            <p:cNvSpPr>
              <a:spLocks noChangeArrowheads="1"/>
            </p:cNvSpPr>
            <p:nvPr/>
          </p:nvSpPr>
          <p:spPr bwMode="auto">
            <a:xfrm>
              <a:off x="1212" y="2868"/>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8" name="Oval 94"/>
            <p:cNvSpPr>
              <a:spLocks noChangeArrowheads="1"/>
            </p:cNvSpPr>
            <p:nvPr/>
          </p:nvSpPr>
          <p:spPr bwMode="auto">
            <a:xfrm>
              <a:off x="1392" y="2760"/>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9" name="Oval 95"/>
            <p:cNvSpPr>
              <a:spLocks noChangeArrowheads="1"/>
            </p:cNvSpPr>
            <p:nvPr/>
          </p:nvSpPr>
          <p:spPr bwMode="auto">
            <a:xfrm>
              <a:off x="1464" y="2916"/>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0" name="Oval 96"/>
            <p:cNvSpPr>
              <a:spLocks noChangeArrowheads="1"/>
            </p:cNvSpPr>
            <p:nvPr/>
          </p:nvSpPr>
          <p:spPr bwMode="auto">
            <a:xfrm>
              <a:off x="1572" y="261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1" name="Oval 97"/>
            <p:cNvSpPr>
              <a:spLocks noChangeArrowheads="1"/>
            </p:cNvSpPr>
            <p:nvPr/>
          </p:nvSpPr>
          <p:spPr bwMode="auto">
            <a:xfrm>
              <a:off x="1756" y="281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2" name="Oval 98"/>
            <p:cNvSpPr>
              <a:spLocks noChangeArrowheads="1"/>
            </p:cNvSpPr>
            <p:nvPr/>
          </p:nvSpPr>
          <p:spPr bwMode="auto">
            <a:xfrm>
              <a:off x="1956" y="2864"/>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3" name="Oval 99"/>
            <p:cNvSpPr>
              <a:spLocks noChangeArrowheads="1"/>
            </p:cNvSpPr>
            <p:nvPr/>
          </p:nvSpPr>
          <p:spPr bwMode="auto">
            <a:xfrm>
              <a:off x="1844" y="2664"/>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4" name="Oval 100"/>
            <p:cNvSpPr>
              <a:spLocks noChangeArrowheads="1"/>
            </p:cNvSpPr>
            <p:nvPr/>
          </p:nvSpPr>
          <p:spPr bwMode="auto">
            <a:xfrm>
              <a:off x="1040" y="2740"/>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5" name="Oval 101"/>
            <p:cNvSpPr>
              <a:spLocks noChangeArrowheads="1"/>
            </p:cNvSpPr>
            <p:nvPr/>
          </p:nvSpPr>
          <p:spPr bwMode="auto">
            <a:xfrm>
              <a:off x="1292" y="299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 name="Oval 102"/>
            <p:cNvSpPr>
              <a:spLocks noChangeArrowheads="1"/>
            </p:cNvSpPr>
            <p:nvPr/>
          </p:nvSpPr>
          <p:spPr bwMode="auto">
            <a:xfrm>
              <a:off x="1676" y="2948"/>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 name="Line 103"/>
            <p:cNvSpPr>
              <a:spLocks noChangeShapeType="1"/>
            </p:cNvSpPr>
            <p:nvPr/>
          </p:nvSpPr>
          <p:spPr bwMode="auto">
            <a:xfrm>
              <a:off x="960" y="2836"/>
              <a:ext cx="1228"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68" name="Group 104"/>
            <p:cNvGrpSpPr>
              <a:grpSpLocks/>
            </p:cNvGrpSpPr>
            <p:nvPr/>
          </p:nvGrpSpPr>
          <p:grpSpPr bwMode="auto">
            <a:xfrm>
              <a:off x="3913" y="2276"/>
              <a:ext cx="955" cy="773"/>
              <a:chOff x="3913" y="2276"/>
              <a:chExt cx="955" cy="773"/>
            </a:xfrm>
          </p:grpSpPr>
          <p:sp>
            <p:nvSpPr>
              <p:cNvPr id="36969" name="Oval 105"/>
              <p:cNvSpPr>
                <a:spLocks noChangeArrowheads="1"/>
              </p:cNvSpPr>
              <p:nvPr/>
            </p:nvSpPr>
            <p:spPr bwMode="auto">
              <a:xfrm rot="19260000">
                <a:off x="4011" y="2770"/>
                <a:ext cx="56" cy="54"/>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0" name="Oval 106"/>
              <p:cNvSpPr>
                <a:spLocks noChangeArrowheads="1"/>
              </p:cNvSpPr>
              <p:nvPr/>
            </p:nvSpPr>
            <p:spPr bwMode="auto">
              <a:xfrm rot="19260000">
                <a:off x="4140" y="289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1" name="Oval 107"/>
              <p:cNvSpPr>
                <a:spLocks noChangeArrowheads="1"/>
              </p:cNvSpPr>
              <p:nvPr/>
            </p:nvSpPr>
            <p:spPr bwMode="auto">
              <a:xfrm rot="19260000">
                <a:off x="4212" y="269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2" name="Oval 108"/>
              <p:cNvSpPr>
                <a:spLocks noChangeArrowheads="1"/>
              </p:cNvSpPr>
              <p:nvPr/>
            </p:nvSpPr>
            <p:spPr bwMode="auto">
              <a:xfrm rot="19260000">
                <a:off x="4366" y="2770"/>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3" name="Oval 109"/>
              <p:cNvSpPr>
                <a:spLocks noChangeArrowheads="1"/>
              </p:cNvSpPr>
              <p:nvPr/>
            </p:nvSpPr>
            <p:spPr bwMode="auto">
              <a:xfrm rot="19260000">
                <a:off x="4258" y="2466"/>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4" name="Oval 110"/>
              <p:cNvSpPr>
                <a:spLocks noChangeArrowheads="1"/>
              </p:cNvSpPr>
              <p:nvPr/>
            </p:nvSpPr>
            <p:spPr bwMode="auto">
              <a:xfrm rot="19260000">
                <a:off x="4527" y="2506"/>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5" name="Oval 111"/>
              <p:cNvSpPr>
                <a:spLocks noChangeArrowheads="1"/>
              </p:cNvSpPr>
              <p:nvPr/>
            </p:nvSpPr>
            <p:spPr bwMode="auto">
              <a:xfrm rot="19260000">
                <a:off x="4715" y="2420"/>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6" name="Oval 112"/>
              <p:cNvSpPr>
                <a:spLocks noChangeArrowheads="1"/>
              </p:cNvSpPr>
              <p:nvPr/>
            </p:nvSpPr>
            <p:spPr bwMode="auto">
              <a:xfrm rot="19260000">
                <a:off x="4502" y="2335"/>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7" name="Oval 113"/>
              <p:cNvSpPr>
                <a:spLocks noChangeArrowheads="1"/>
              </p:cNvSpPr>
              <p:nvPr/>
            </p:nvSpPr>
            <p:spPr bwMode="auto">
              <a:xfrm rot="19260000">
                <a:off x="3925" y="2900"/>
                <a:ext cx="57"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8" name="Oval 114"/>
              <p:cNvSpPr>
                <a:spLocks noChangeArrowheads="1"/>
              </p:cNvSpPr>
              <p:nvPr/>
            </p:nvSpPr>
            <p:spPr bwMode="auto">
              <a:xfrm rot="19260000">
                <a:off x="4280" y="2938"/>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9" name="Oval 115"/>
              <p:cNvSpPr>
                <a:spLocks noChangeArrowheads="1"/>
              </p:cNvSpPr>
              <p:nvPr/>
            </p:nvSpPr>
            <p:spPr bwMode="auto">
              <a:xfrm rot="19260000">
                <a:off x="4551" y="2662"/>
                <a:ext cx="56" cy="5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0" name="Line 116"/>
              <p:cNvSpPr>
                <a:spLocks noChangeShapeType="1"/>
              </p:cNvSpPr>
              <p:nvPr/>
            </p:nvSpPr>
            <p:spPr bwMode="auto">
              <a:xfrm flipV="1">
                <a:off x="3913" y="2276"/>
                <a:ext cx="955" cy="773"/>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81" name="Rectangle 117"/>
            <p:cNvSpPr>
              <a:spLocks noChangeArrowheads="1"/>
            </p:cNvSpPr>
            <p:nvPr/>
          </p:nvSpPr>
          <p:spPr bwMode="auto">
            <a:xfrm>
              <a:off x="4274" y="3165"/>
              <a:ext cx="816"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chemeClr val="tx1"/>
                  </a:solidFill>
                  <a:latin typeface="Times New Roman" pitchFamily="18" charset="0"/>
                </a:rPr>
                <a:t>0 &lt; </a:t>
              </a:r>
              <a:r>
                <a:rPr lang="en-US" sz="2400" i="1">
                  <a:solidFill>
                    <a:schemeClr val="tx1"/>
                  </a:solidFill>
                  <a:latin typeface="Times New Roman" pitchFamily="18" charset="0"/>
                </a:rPr>
                <a:t>r</a:t>
              </a:r>
              <a:r>
                <a:rPr lang="en-US" sz="2400">
                  <a:solidFill>
                    <a:schemeClr val="tx1"/>
                  </a:solidFill>
                  <a:latin typeface="Times New Roman" pitchFamily="18" charset="0"/>
                </a:rPr>
                <a:t> &lt; 1</a:t>
              </a:r>
            </a:p>
          </p:txBody>
        </p:sp>
        <p:sp>
          <p:nvSpPr>
            <p:cNvPr id="36982" name="Rectangle 118"/>
            <p:cNvSpPr>
              <a:spLocks noChangeArrowheads="1"/>
            </p:cNvSpPr>
            <p:nvPr/>
          </p:nvSpPr>
          <p:spPr bwMode="auto">
            <a:xfrm>
              <a:off x="1334" y="1166"/>
              <a:ext cx="507"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i="1">
                  <a:solidFill>
                    <a:schemeClr val="tx1"/>
                  </a:solidFill>
                  <a:latin typeface="Times New Roman" pitchFamily="18" charset="0"/>
                </a:rPr>
                <a:t>r</a:t>
              </a:r>
              <a:r>
                <a:rPr lang="en-US" sz="2400">
                  <a:solidFill>
                    <a:schemeClr val="tx1"/>
                  </a:solidFill>
                  <a:latin typeface="Times New Roman" pitchFamily="18" charset="0"/>
                </a:rPr>
                <a:t> = 1</a:t>
              </a:r>
            </a:p>
          </p:txBody>
        </p:sp>
      </p:grpSp>
      <p:sp>
        <p:nvSpPr>
          <p:cNvPr id="36984" name="Text Box 120"/>
          <p:cNvSpPr txBox="1">
            <a:spLocks noChangeArrowheads="1"/>
          </p:cNvSpPr>
          <p:nvPr/>
        </p:nvSpPr>
        <p:spPr bwMode="auto">
          <a:xfrm>
            <a:off x="762000" y="542925"/>
            <a:ext cx="5461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c)</a:t>
            </a:r>
          </a:p>
        </p:txBody>
      </p:sp>
      <p:graphicFrame>
        <p:nvGraphicFramePr>
          <p:cNvPr id="36985" name="Object 121"/>
          <p:cNvGraphicFramePr>
            <a:graphicFrameLocks noChangeAspect="1"/>
          </p:cNvGraphicFramePr>
          <p:nvPr/>
        </p:nvGraphicFramePr>
        <p:xfrm>
          <a:off x="4135438" y="657225"/>
          <a:ext cx="150812" cy="228600"/>
        </p:xfrm>
        <a:graphic>
          <a:graphicData uri="http://schemas.openxmlformats.org/presentationml/2006/ole">
            <mc:AlternateContent xmlns:mc="http://schemas.openxmlformats.org/markup-compatibility/2006">
              <mc:Choice xmlns:v="urn:schemas-microsoft-com:vml" Requires="v">
                <p:oleObj spid="_x0000_s37050" name="Equation" r:id="rId4" imgW="152280" imgH="228600" progId="Equation.DSMT4">
                  <p:embed/>
                </p:oleObj>
              </mc:Choice>
              <mc:Fallback>
                <p:oleObj name="Equation" r:id="rId4" imgW="152280" imgH="228600" progId="Equation.DSMT4">
                  <p:embed/>
                  <p:pic>
                    <p:nvPicPr>
                      <p:cNvPr id="0" name="Object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438" y="657225"/>
                        <a:ext cx="1508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86" name="Object 122"/>
          <p:cNvGraphicFramePr>
            <a:graphicFrameLocks noChangeAspect="1"/>
          </p:cNvGraphicFramePr>
          <p:nvPr/>
        </p:nvGraphicFramePr>
        <p:xfrm>
          <a:off x="1611313" y="1085850"/>
          <a:ext cx="1524000" cy="381000"/>
        </p:xfrm>
        <a:graphic>
          <a:graphicData uri="http://schemas.openxmlformats.org/presentationml/2006/ole">
            <mc:AlternateContent xmlns:mc="http://schemas.openxmlformats.org/markup-compatibility/2006">
              <mc:Choice xmlns:v="urn:schemas-microsoft-com:vml" Requires="v">
                <p:oleObj spid="_x0000_s37051" name="Equation" r:id="rId6" imgW="1523880" imgH="380880" progId="Equation.DSMT4">
                  <p:embed/>
                </p:oleObj>
              </mc:Choice>
              <mc:Fallback>
                <p:oleObj name="Equation" r:id="rId6" imgW="1523880" imgH="380880" progId="Equation.DSMT4">
                  <p:embed/>
                  <p:pic>
                    <p:nvPicPr>
                      <p:cNvPr id="0" name="Object 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313" y="1085850"/>
                        <a:ext cx="1524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7" name="Text Box 123"/>
          <p:cNvSpPr txBox="1">
            <a:spLocks noChangeArrowheads="1"/>
          </p:cNvSpPr>
          <p:nvPr/>
        </p:nvSpPr>
        <p:spPr bwMode="auto">
          <a:xfrm>
            <a:off x="3200400" y="1057275"/>
            <a:ext cx="19875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is estimated by</a:t>
            </a:r>
            <a:endParaRPr lang="en-US" sz="1800" b="1">
              <a:solidFill>
                <a:schemeClr val="tx1"/>
              </a:solidFill>
              <a:latin typeface="Century Schoolbook" pitchFamily="18" charset="0"/>
            </a:endParaRPr>
          </a:p>
        </p:txBody>
      </p:sp>
      <p:graphicFrame>
        <p:nvGraphicFramePr>
          <p:cNvPr id="36988" name="Object 124"/>
          <p:cNvGraphicFramePr>
            <a:graphicFrameLocks noChangeAspect="1"/>
          </p:cNvGraphicFramePr>
          <p:nvPr/>
        </p:nvGraphicFramePr>
        <p:xfrm>
          <a:off x="5068888" y="1085850"/>
          <a:ext cx="1346200" cy="381000"/>
        </p:xfrm>
        <a:graphic>
          <a:graphicData uri="http://schemas.openxmlformats.org/presentationml/2006/ole">
            <mc:AlternateContent xmlns:mc="http://schemas.openxmlformats.org/markup-compatibility/2006">
              <mc:Choice xmlns:v="urn:schemas-microsoft-com:vml" Requires="v">
                <p:oleObj spid="_x0000_s37052" name="Equation" r:id="rId8" imgW="1346040" imgH="380880" progId="Equation.DSMT4">
                  <p:embed/>
                </p:oleObj>
              </mc:Choice>
              <mc:Fallback>
                <p:oleObj name="Equation" r:id="rId8" imgW="1346040" imgH="380880" progId="Equation.DSMT4">
                  <p:embed/>
                  <p:pic>
                    <p:nvPicPr>
                      <p:cNvPr id="0" name="Object 1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8888" y="1085850"/>
                        <a:ext cx="1346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9" name="Text Box 125"/>
          <p:cNvSpPr txBox="1">
            <a:spLocks noChangeArrowheads="1"/>
          </p:cNvSpPr>
          <p:nvPr/>
        </p:nvSpPr>
        <p:spPr bwMode="auto">
          <a:xfrm>
            <a:off x="7318375" y="1079500"/>
            <a:ext cx="6985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{1.2}</a:t>
            </a:r>
          </a:p>
        </p:txBody>
      </p:sp>
      <p:sp>
        <p:nvSpPr>
          <p:cNvPr id="36991" name="Text Box 127"/>
          <p:cNvSpPr txBox="1">
            <a:spLocks noChangeArrowheads="1"/>
          </p:cNvSpPr>
          <p:nvPr/>
        </p:nvSpPr>
        <p:spPr bwMode="auto">
          <a:xfrm>
            <a:off x="1312863" y="601663"/>
            <a:ext cx="2708275" cy="2746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p>
            <a:r>
              <a:rPr lang="en-US" sz="1800" b="1">
                <a:solidFill>
                  <a:schemeClr val="tx1"/>
                </a:solidFill>
                <a:latin typeface="Century Schoolbook" pitchFamily="18" charset="0"/>
              </a:rPr>
              <a:t>Correlation coefficient</a:t>
            </a:r>
            <a:endParaRPr lang="en-US" sz="180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7622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92197" name="Group 5"/>
          <p:cNvGrpSpPr>
            <a:grpSpLocks/>
          </p:cNvGrpSpPr>
          <p:nvPr/>
        </p:nvGrpSpPr>
        <p:grpSpPr bwMode="auto">
          <a:xfrm>
            <a:off x="3228975" y="1227138"/>
            <a:ext cx="5915025" cy="3924300"/>
            <a:chOff x="1725" y="920"/>
            <a:chExt cx="3726" cy="2472"/>
          </a:xfrm>
        </p:grpSpPr>
        <p:pic>
          <p:nvPicPr>
            <p:cNvPr id="392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 y="920"/>
              <a:ext cx="3726" cy="2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2199" name="Line 7"/>
            <p:cNvSpPr>
              <a:spLocks noChangeShapeType="1"/>
            </p:cNvSpPr>
            <p:nvPr/>
          </p:nvSpPr>
          <p:spPr bwMode="auto">
            <a:xfrm>
              <a:off x="1778" y="2444"/>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92200" name="Line 8"/>
            <p:cNvSpPr>
              <a:spLocks noChangeShapeType="1"/>
            </p:cNvSpPr>
            <p:nvPr/>
          </p:nvSpPr>
          <p:spPr bwMode="auto">
            <a:xfrm>
              <a:off x="2652" y="2444"/>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
        <p:nvSpPr>
          <p:cNvPr id="392201" name="Oval 9"/>
          <p:cNvSpPr>
            <a:spLocks noChangeArrowheads="1"/>
          </p:cNvSpPr>
          <p:nvPr/>
        </p:nvSpPr>
        <p:spPr bwMode="auto">
          <a:xfrm>
            <a:off x="2363788" y="1050925"/>
            <a:ext cx="485775" cy="22383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pic>
        <p:nvPicPr>
          <p:cNvPr id="3922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475" y="4376738"/>
            <a:ext cx="3248025"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2203" name="Oval 11"/>
          <p:cNvSpPr>
            <a:spLocks noChangeArrowheads="1"/>
          </p:cNvSpPr>
          <p:nvPr/>
        </p:nvSpPr>
        <p:spPr bwMode="auto">
          <a:xfrm>
            <a:off x="3502025" y="2020888"/>
            <a:ext cx="174625" cy="1746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2204" name="Oval 12"/>
          <p:cNvSpPr>
            <a:spLocks noChangeArrowheads="1"/>
          </p:cNvSpPr>
          <p:nvPr/>
        </p:nvSpPr>
        <p:spPr bwMode="auto">
          <a:xfrm>
            <a:off x="5583238" y="2306638"/>
            <a:ext cx="355600" cy="1841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92205" name="Oval 13"/>
          <p:cNvSpPr>
            <a:spLocks noChangeArrowheads="1"/>
          </p:cNvSpPr>
          <p:nvPr/>
        </p:nvSpPr>
        <p:spPr bwMode="auto">
          <a:xfrm>
            <a:off x="3278188" y="5116513"/>
            <a:ext cx="1136650" cy="26193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92206" name="Oval 14"/>
          <p:cNvSpPr>
            <a:spLocks noChangeArrowheads="1"/>
          </p:cNvSpPr>
          <p:nvPr/>
        </p:nvSpPr>
        <p:spPr bwMode="auto">
          <a:xfrm>
            <a:off x="3240088" y="5378450"/>
            <a:ext cx="882650" cy="26193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92207" name="Oval 15"/>
          <p:cNvSpPr>
            <a:spLocks noChangeArrowheads="1"/>
          </p:cNvSpPr>
          <p:nvPr/>
        </p:nvSpPr>
        <p:spPr bwMode="auto">
          <a:xfrm>
            <a:off x="3617913" y="4068763"/>
            <a:ext cx="903287" cy="3111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26193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8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9461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8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286067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8103" name="Oval 7"/>
          <p:cNvSpPr>
            <a:spLocks noChangeArrowheads="1"/>
          </p:cNvSpPr>
          <p:nvPr/>
        </p:nvSpPr>
        <p:spPr bwMode="auto">
          <a:xfrm>
            <a:off x="3249613" y="485775"/>
            <a:ext cx="514350" cy="3111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88104" name="Oval 8"/>
          <p:cNvSpPr>
            <a:spLocks noChangeArrowheads="1"/>
          </p:cNvSpPr>
          <p:nvPr/>
        </p:nvSpPr>
        <p:spPr bwMode="auto">
          <a:xfrm>
            <a:off x="5621338" y="1147763"/>
            <a:ext cx="477837" cy="360362"/>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88105" name="Line 9"/>
          <p:cNvSpPr>
            <a:spLocks noChangeShapeType="1"/>
          </p:cNvSpPr>
          <p:nvPr/>
        </p:nvSpPr>
        <p:spPr bwMode="auto">
          <a:xfrm>
            <a:off x="3154363" y="2038350"/>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88106" name="Line 10"/>
          <p:cNvSpPr>
            <a:spLocks noChangeShapeType="1"/>
          </p:cNvSpPr>
          <p:nvPr/>
        </p:nvSpPr>
        <p:spPr bwMode="auto">
          <a:xfrm>
            <a:off x="3921125" y="4430713"/>
            <a:ext cx="2238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26193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0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88" y="179070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0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2743712"/>
            <a:ext cx="4581525"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0159" name="Oval 15"/>
          <p:cNvSpPr>
            <a:spLocks noChangeArrowheads="1"/>
          </p:cNvSpPr>
          <p:nvPr/>
        </p:nvSpPr>
        <p:spPr bwMode="auto">
          <a:xfrm>
            <a:off x="5078413" y="3481900"/>
            <a:ext cx="3190875" cy="3111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90160" name="Oval 16"/>
          <p:cNvSpPr>
            <a:spLocks noChangeArrowheads="1"/>
          </p:cNvSpPr>
          <p:nvPr/>
        </p:nvSpPr>
        <p:spPr bwMode="auto">
          <a:xfrm>
            <a:off x="1371600" y="3346450"/>
            <a:ext cx="214313" cy="214313"/>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0161" name="Oval 17"/>
          <p:cNvSpPr>
            <a:spLocks noChangeArrowheads="1"/>
          </p:cNvSpPr>
          <p:nvPr/>
        </p:nvSpPr>
        <p:spPr bwMode="auto">
          <a:xfrm>
            <a:off x="2370138" y="485775"/>
            <a:ext cx="574675" cy="379413"/>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0162" name="Oval 18"/>
          <p:cNvSpPr>
            <a:spLocks noChangeArrowheads="1"/>
          </p:cNvSpPr>
          <p:nvPr/>
        </p:nvSpPr>
        <p:spPr bwMode="auto">
          <a:xfrm>
            <a:off x="1293813" y="4192588"/>
            <a:ext cx="1624012" cy="3206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0163" name="Line 19"/>
          <p:cNvSpPr>
            <a:spLocks noChangeShapeType="1"/>
          </p:cNvSpPr>
          <p:nvPr/>
        </p:nvSpPr>
        <p:spPr bwMode="auto">
          <a:xfrm>
            <a:off x="1208088" y="3876675"/>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42863" y="1704975"/>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218115" name="Group 3"/>
          <p:cNvGrpSpPr>
            <a:grpSpLocks/>
          </p:cNvGrpSpPr>
          <p:nvPr/>
        </p:nvGrpSpPr>
        <p:grpSpPr bwMode="auto">
          <a:xfrm>
            <a:off x="504825" y="4522788"/>
            <a:ext cx="8166100" cy="641350"/>
            <a:chOff x="318" y="2681"/>
            <a:chExt cx="5144" cy="404"/>
          </a:xfrm>
        </p:grpSpPr>
        <p:sp>
          <p:nvSpPr>
            <p:cNvPr id="218116" name="Text Box 4"/>
            <p:cNvSpPr txBox="1">
              <a:spLocks noChangeArrowheads="1"/>
            </p:cNvSpPr>
            <p:nvPr/>
          </p:nvSpPr>
          <p:spPr bwMode="auto">
            <a:xfrm>
              <a:off x="3187" y="2731"/>
              <a:ext cx="348"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8117" name="Text Box 5"/>
            <p:cNvSpPr txBox="1">
              <a:spLocks noChangeArrowheads="1"/>
            </p:cNvSpPr>
            <p:nvPr/>
          </p:nvSpPr>
          <p:spPr bwMode="auto">
            <a:xfrm>
              <a:off x="3512" y="2896"/>
              <a:ext cx="309"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8118" name="Text Box 6"/>
            <p:cNvSpPr txBox="1">
              <a:spLocks noChangeArrowheads="1"/>
            </p:cNvSpPr>
            <p:nvPr/>
          </p:nvSpPr>
          <p:spPr bwMode="auto">
            <a:xfrm>
              <a:off x="1652" y="2903"/>
              <a:ext cx="308"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8119" name="Text Box 7"/>
            <p:cNvSpPr txBox="1">
              <a:spLocks noChangeArrowheads="1"/>
            </p:cNvSpPr>
            <p:nvPr/>
          </p:nvSpPr>
          <p:spPr bwMode="auto">
            <a:xfrm>
              <a:off x="2055" y="2731"/>
              <a:ext cx="200"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8120" name="Text Box 8"/>
            <p:cNvSpPr txBox="1">
              <a:spLocks noChangeArrowheads="1"/>
            </p:cNvSpPr>
            <p:nvPr/>
          </p:nvSpPr>
          <p:spPr bwMode="auto">
            <a:xfrm>
              <a:off x="780" y="2729"/>
              <a:ext cx="1093"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8121" name="Text Box 9"/>
            <p:cNvSpPr txBox="1">
              <a:spLocks noChangeArrowheads="1"/>
            </p:cNvSpPr>
            <p:nvPr/>
          </p:nvSpPr>
          <p:spPr bwMode="auto">
            <a:xfrm>
              <a:off x="318" y="2681"/>
              <a:ext cx="514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For a body mass index of 40, the expected SBPs for men and women are 96.43 + 40 x 1.38 = </a:t>
              </a:r>
              <a:r>
                <a:rPr lang="en-US" sz="1800" b="1">
                  <a:solidFill>
                    <a:schemeClr val="tx1"/>
                  </a:solidFill>
                  <a:latin typeface="Century Schoolbook" pitchFamily="18" charset="0"/>
                </a:rPr>
                <a:t>152</a:t>
              </a:r>
              <a:r>
                <a:rPr lang="en-US" sz="1800">
                  <a:solidFill>
                    <a:schemeClr val="tx1"/>
                  </a:solidFill>
                  <a:latin typeface="Century Schoolbook" pitchFamily="18" charset="0"/>
                </a:rPr>
                <a:t> </a:t>
              </a:r>
              <a:r>
                <a:rPr lang="en-US" sz="1800" i="1">
                  <a:solidFill>
                    <a:schemeClr val="tx1"/>
                  </a:solidFill>
                  <a:latin typeface="Century Schoolbook" pitchFamily="18" charset="0"/>
                </a:rPr>
                <a:t>and</a:t>
              </a:r>
              <a:r>
                <a:rPr lang="en-US" sz="1800">
                  <a:solidFill>
                    <a:schemeClr val="tx1"/>
                  </a:solidFill>
                  <a:latin typeface="Century Schoolbook" pitchFamily="18" charset="0"/>
                </a:rPr>
                <a:t> 81.30 + 40 x 2.05 = </a:t>
              </a:r>
              <a:r>
                <a:rPr lang="en-US" sz="1800" b="1">
                  <a:solidFill>
                    <a:schemeClr val="tx1"/>
                  </a:solidFill>
                  <a:latin typeface="Century Schoolbook" pitchFamily="18" charset="0"/>
                </a:rPr>
                <a:t>163</a:t>
              </a:r>
              <a:r>
                <a:rPr lang="en-US" sz="1800">
                  <a:solidFill>
                    <a:schemeClr val="tx1"/>
                  </a:solidFill>
                  <a:latin typeface="Century Schoolbook" pitchFamily="18" charset="0"/>
                </a:rPr>
                <a:t>, respectively.</a:t>
              </a:r>
            </a:p>
          </p:txBody>
        </p:sp>
      </p:grpSp>
      <p:sp>
        <p:nvSpPr>
          <p:cNvPr id="218122" name="Text Box 10"/>
          <p:cNvSpPr txBox="1">
            <a:spLocks noChangeArrowheads="1"/>
          </p:cNvSpPr>
          <p:nvPr/>
        </p:nvSpPr>
        <p:spPr bwMode="auto">
          <a:xfrm>
            <a:off x="2097088" y="5335588"/>
            <a:ext cx="4792662" cy="1390650"/>
          </a:xfrm>
          <a:prstGeom prst="rect">
            <a:avLst/>
          </a:prstGeom>
          <a:solidFill>
            <a:srgbClr val="0066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880" tIns="228600" rIns="182880" bIns="228600">
            <a:spAutoFit/>
          </a:bodyPr>
          <a:lstStyle/>
          <a:p>
            <a:pPr algn="just"/>
            <a:r>
              <a:rPr lang="en-US" sz="2000">
                <a:solidFill>
                  <a:schemeClr val="bg1"/>
                </a:solidFill>
                <a:latin typeface="Century Schoolbook" pitchFamily="18" charset="0"/>
              </a:rPr>
              <a:t>Is it plausible that the effect of BMI on blood pressure is different in men and women?</a:t>
            </a:r>
          </a:p>
        </p:txBody>
      </p:sp>
      <p:pic>
        <p:nvPicPr>
          <p:cNvPr id="2181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3" y="212725"/>
            <a:ext cx="8551862" cy="432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2"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8191500" y="2724150"/>
            <a:ext cx="641350" cy="366713"/>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bg1"/>
                </a:solidFill>
                <a:latin typeface="Arial" charset="0"/>
              </a:rPr>
              <a:t>Men</a:t>
            </a:r>
          </a:p>
        </p:txBody>
      </p:sp>
      <p:grpSp>
        <p:nvGrpSpPr>
          <p:cNvPr id="219139" name="Group 3"/>
          <p:cNvGrpSpPr>
            <a:grpSpLocks/>
          </p:cNvGrpSpPr>
          <p:nvPr/>
        </p:nvGrpSpPr>
        <p:grpSpPr bwMode="auto">
          <a:xfrm>
            <a:off x="661988" y="519113"/>
            <a:ext cx="7535862" cy="2701925"/>
            <a:chOff x="417" y="228"/>
            <a:chExt cx="4747" cy="1702"/>
          </a:xfrm>
        </p:grpSpPr>
        <p:sp>
          <p:nvSpPr>
            <p:cNvPr id="219140" name="Text Box 4"/>
            <p:cNvSpPr txBox="1">
              <a:spLocks noChangeArrowheads="1"/>
            </p:cNvSpPr>
            <p:nvPr/>
          </p:nvSpPr>
          <p:spPr bwMode="auto">
            <a:xfrm>
              <a:off x="417" y="228"/>
              <a:ext cx="4747" cy="1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To test the equality of the slopes from the standard and experimental preparations, we note that</a:t>
              </a:r>
            </a:p>
            <a:p>
              <a:pPr>
                <a:spcBef>
                  <a:spcPct val="100000"/>
                </a:spcBef>
              </a:pPr>
              <a:r>
                <a:rPr lang="en-US" sz="1800" i="1">
                  <a:solidFill>
                    <a:schemeClr val="tx1"/>
                  </a:solidFill>
                  <a:latin typeface="Century Schoolbook" pitchFamily="18" charset="0"/>
                </a:rPr>
                <a:t>s</a:t>
              </a:r>
              <a:r>
                <a:rPr lang="en-US" sz="1800" baseline="30000">
                  <a:solidFill>
                    <a:schemeClr val="tx1"/>
                  </a:solidFill>
                  <a:latin typeface="Century Schoolbook" pitchFamily="18" charset="0"/>
                </a:rPr>
                <a:t>2</a:t>
              </a:r>
              <a:r>
                <a:rPr lang="en-US" sz="1800">
                  <a:solidFill>
                    <a:schemeClr val="tx1"/>
                  </a:solidFill>
                  <a:latin typeface="Century Schoolbook" pitchFamily="18" charset="0"/>
                </a:rPr>
                <a:t> = </a:t>
              </a:r>
            </a:p>
            <a:p>
              <a:pPr>
                <a:spcBef>
                  <a:spcPct val="100000"/>
                </a:spcBef>
              </a:pPr>
              <a:r>
                <a:rPr lang="en-US" sz="1800">
                  <a:solidFill>
                    <a:schemeClr val="tx1"/>
                  </a:solidFill>
                  <a:latin typeface="Century Schoolbook" pitchFamily="18" charset="0"/>
                </a:rPr>
                <a:t>    = 367.52 </a:t>
              </a:r>
              <a:r>
                <a:rPr lang="en-US" sz="1800">
                  <a:solidFill>
                    <a:schemeClr val="tx1"/>
                  </a:solidFill>
                  <a:latin typeface="Century Schoolbook" pitchFamily="18" charset="0"/>
                  <a:sym typeface="Symbol" pitchFamily="18" charset="2"/>
                </a:rPr>
                <a:t> (2047 – 2) + 534.75  (2643 – 2)</a:t>
              </a:r>
            </a:p>
            <a:p>
              <a:r>
                <a:rPr lang="en-US" sz="1800">
                  <a:solidFill>
                    <a:schemeClr val="tx1"/>
                  </a:solidFill>
                  <a:latin typeface="Century Schoolbook" pitchFamily="18" charset="0"/>
                  <a:sym typeface="Symbol" pitchFamily="18" charset="2"/>
                </a:rPr>
                <a:t>             		2047 + 2643 – 4</a:t>
              </a:r>
            </a:p>
            <a:p>
              <a:pPr>
                <a:spcBef>
                  <a:spcPct val="100000"/>
                </a:spcBef>
              </a:pPr>
              <a:r>
                <a:rPr lang="en-US" sz="1800">
                  <a:solidFill>
                    <a:schemeClr val="tx1"/>
                  </a:solidFill>
                  <a:latin typeface="Century Schoolbook" pitchFamily="18" charset="0"/>
                  <a:sym typeface="Symbol" pitchFamily="18" charset="2"/>
                </a:rPr>
                <a:t>    = 461.77</a:t>
              </a:r>
              <a:endParaRPr lang="en-US" sz="1800" i="1">
                <a:solidFill>
                  <a:schemeClr val="tx1"/>
                </a:solidFill>
                <a:latin typeface="Century Schoolbook" pitchFamily="18" charset="0"/>
              </a:endParaRPr>
            </a:p>
          </p:txBody>
        </p:sp>
        <p:sp>
          <p:nvSpPr>
            <p:cNvPr id="219141" name="Line 5"/>
            <p:cNvSpPr>
              <a:spLocks noChangeShapeType="1"/>
            </p:cNvSpPr>
            <p:nvPr/>
          </p:nvSpPr>
          <p:spPr bwMode="auto">
            <a:xfrm>
              <a:off x="755" y="1311"/>
              <a:ext cx="2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219142" name="Object 6"/>
            <p:cNvGraphicFramePr>
              <a:graphicFrameLocks noChangeAspect="1"/>
            </p:cNvGraphicFramePr>
            <p:nvPr/>
          </p:nvGraphicFramePr>
          <p:xfrm>
            <a:off x="795" y="783"/>
            <a:ext cx="2262" cy="192"/>
          </p:xfrm>
          <a:graphic>
            <a:graphicData uri="http://schemas.openxmlformats.org/presentationml/2006/ole">
              <mc:AlternateContent xmlns:mc="http://schemas.openxmlformats.org/markup-compatibility/2006">
                <mc:Choice xmlns:v="urn:schemas-microsoft-com:vml" Requires="v">
                  <p:oleObj spid="_x0000_s219167" r:id="rId4" imgW="3594100" imgH="304800" progId="Equation.3">
                    <p:embed/>
                  </p:oleObj>
                </mc:Choice>
                <mc:Fallback>
                  <p:oleObj r:id="rId4" imgW="3594100" imgH="304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 y="783"/>
                          <a:ext cx="2262"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9143" name="Group 7"/>
          <p:cNvGrpSpPr>
            <a:grpSpLocks/>
          </p:cNvGrpSpPr>
          <p:nvPr/>
        </p:nvGrpSpPr>
        <p:grpSpPr bwMode="auto">
          <a:xfrm>
            <a:off x="228600" y="3398838"/>
            <a:ext cx="8802688" cy="2857500"/>
            <a:chOff x="-12" y="2081"/>
            <a:chExt cx="5545" cy="1800"/>
          </a:xfrm>
        </p:grpSpPr>
        <p:sp>
          <p:nvSpPr>
            <p:cNvPr id="219144" name="Text Box 8"/>
            <p:cNvSpPr txBox="1">
              <a:spLocks noChangeArrowheads="1"/>
            </p:cNvSpPr>
            <p:nvPr/>
          </p:nvSpPr>
          <p:spPr bwMode="auto">
            <a:xfrm>
              <a:off x="2074" y="2498"/>
              <a:ext cx="673"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9145" name="Text Box 9"/>
            <p:cNvSpPr txBox="1">
              <a:spLocks noChangeArrowheads="1"/>
            </p:cNvSpPr>
            <p:nvPr/>
          </p:nvSpPr>
          <p:spPr bwMode="auto">
            <a:xfrm>
              <a:off x="872" y="3395"/>
              <a:ext cx="651"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9146" name="Text Box 10"/>
            <p:cNvSpPr txBox="1">
              <a:spLocks noChangeArrowheads="1"/>
            </p:cNvSpPr>
            <p:nvPr/>
          </p:nvSpPr>
          <p:spPr bwMode="auto">
            <a:xfrm>
              <a:off x="4930" y="2083"/>
              <a:ext cx="365"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9147" name="Text Box 11"/>
            <p:cNvSpPr txBox="1">
              <a:spLocks noChangeArrowheads="1"/>
            </p:cNvSpPr>
            <p:nvPr/>
          </p:nvSpPr>
          <p:spPr bwMode="auto">
            <a:xfrm>
              <a:off x="-12" y="2081"/>
              <a:ext cx="5545" cy="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7540625" algn="l"/>
                </a:tabLst>
                <a:defRPr sz="2400">
                  <a:solidFill>
                    <a:schemeClr val="tx1"/>
                  </a:solidFill>
                  <a:latin typeface="Times New Roman" pitchFamily="18" charset="0"/>
                </a:defRPr>
              </a:lvl1pPr>
              <a:lvl2pPr>
                <a:spcBef>
                  <a:spcPct val="0"/>
                </a:spcBef>
                <a:tabLst>
                  <a:tab pos="7540625" algn="l"/>
                </a:tabLst>
                <a:defRPr sz="2400">
                  <a:solidFill>
                    <a:schemeClr val="tx1"/>
                  </a:solidFill>
                  <a:latin typeface="Times New Roman" pitchFamily="18" charset="0"/>
                </a:defRPr>
              </a:lvl2pPr>
              <a:lvl3pPr>
                <a:spcBef>
                  <a:spcPct val="0"/>
                </a:spcBef>
                <a:tabLst>
                  <a:tab pos="7540625" algn="l"/>
                </a:tabLst>
                <a:defRPr sz="2400">
                  <a:solidFill>
                    <a:schemeClr val="tx1"/>
                  </a:solidFill>
                  <a:latin typeface="Times New Roman" pitchFamily="18" charset="0"/>
                </a:defRPr>
              </a:lvl3pPr>
              <a:lvl4pPr>
                <a:spcBef>
                  <a:spcPct val="0"/>
                </a:spcBef>
                <a:tabLst>
                  <a:tab pos="7540625" algn="l"/>
                </a:tabLst>
                <a:defRPr sz="2400">
                  <a:solidFill>
                    <a:schemeClr val="tx1"/>
                  </a:solidFill>
                  <a:latin typeface="Times New Roman" pitchFamily="18" charset="0"/>
                </a:defRPr>
              </a:lvl4pPr>
              <a:lvl5pPr>
                <a:spcBef>
                  <a:spcPct val="0"/>
                </a:spcBef>
                <a:tabLst>
                  <a:tab pos="7540625" algn="l"/>
                </a:tabLst>
                <a:defRPr sz="2400">
                  <a:solidFill>
                    <a:schemeClr val="tx1"/>
                  </a:solidFill>
                  <a:latin typeface="Times New Roman" pitchFamily="18" charset="0"/>
                </a:defRPr>
              </a:lvl5pPr>
              <a:lvl6pPr eaLnBrk="0" fontAlgn="base" hangingPunct="0">
                <a:spcBef>
                  <a:spcPct val="0"/>
                </a:spcBef>
                <a:spcAft>
                  <a:spcPct val="0"/>
                </a:spcAft>
                <a:tabLst>
                  <a:tab pos="7540625" algn="l"/>
                </a:tabLst>
                <a:defRPr sz="2400">
                  <a:solidFill>
                    <a:schemeClr val="tx1"/>
                  </a:solidFill>
                  <a:latin typeface="Times New Roman" pitchFamily="18" charset="0"/>
                </a:defRPr>
              </a:lvl6pPr>
              <a:lvl7pPr eaLnBrk="0" fontAlgn="base" hangingPunct="0">
                <a:spcBef>
                  <a:spcPct val="0"/>
                </a:spcBef>
                <a:spcAft>
                  <a:spcPct val="0"/>
                </a:spcAft>
                <a:tabLst>
                  <a:tab pos="7540625" algn="l"/>
                </a:tabLst>
                <a:defRPr sz="2400">
                  <a:solidFill>
                    <a:schemeClr val="tx1"/>
                  </a:solidFill>
                  <a:latin typeface="Times New Roman" pitchFamily="18" charset="0"/>
                </a:defRPr>
              </a:lvl7pPr>
              <a:lvl8pPr eaLnBrk="0" fontAlgn="base" hangingPunct="0">
                <a:spcBef>
                  <a:spcPct val="0"/>
                </a:spcBef>
                <a:spcAft>
                  <a:spcPct val="0"/>
                </a:spcAft>
                <a:tabLst>
                  <a:tab pos="7540625" algn="l"/>
                </a:tabLst>
                <a:defRPr sz="2400">
                  <a:solidFill>
                    <a:schemeClr val="tx1"/>
                  </a:solidFill>
                  <a:latin typeface="Times New Roman" pitchFamily="18" charset="0"/>
                </a:defRPr>
              </a:lvl8pPr>
              <a:lvl9pPr eaLnBrk="0" fontAlgn="base" hangingPunct="0">
                <a:spcBef>
                  <a:spcPct val="0"/>
                </a:spcBef>
                <a:spcAft>
                  <a:spcPct val="0"/>
                </a:spcAft>
                <a:tabLst>
                  <a:tab pos="7540625" algn="l"/>
                </a:tabLst>
                <a:defRPr sz="2400">
                  <a:solidFill>
                    <a:schemeClr val="tx1"/>
                  </a:solidFill>
                  <a:latin typeface="Times New Roman" pitchFamily="18" charset="0"/>
                </a:defRPr>
              </a:lvl9pPr>
            </a:lstStyle>
            <a:p>
              <a:r>
                <a:rPr lang="en-US" sz="1400">
                  <a:solidFill>
                    <a:srgbClr val="008000"/>
                  </a:solidFill>
                  <a:latin typeface="SAS Monospace" pitchFamily="49" charset="0"/>
                  <a:cs typeface="Times New Roman" pitchFamily="18" charset="0"/>
                </a:rPr>
                <a:t>  Source |       SS       df       MS                  Number of obs =    2047</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2045) =  121.09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44504.0296     1  44504.0296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751572.011  2045  367.516876               R-squared     =  0.0559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0.0554</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796076.041  2046  389.088974               Root MSE      =  19.171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1.375953   .1250382     11.004   0.000       1.130738    1.621168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96.43061   3.272571     29.466   0.000       90.01269    102.8485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62" name="Group 2"/>
          <p:cNvGrpSpPr>
            <a:grpSpLocks/>
          </p:cNvGrpSpPr>
          <p:nvPr/>
        </p:nvGrpSpPr>
        <p:grpSpPr bwMode="auto">
          <a:xfrm>
            <a:off x="661988" y="519113"/>
            <a:ext cx="7535862" cy="2701925"/>
            <a:chOff x="417" y="228"/>
            <a:chExt cx="4747" cy="1702"/>
          </a:xfrm>
        </p:grpSpPr>
        <p:sp>
          <p:nvSpPr>
            <p:cNvPr id="220163" name="Text Box 3"/>
            <p:cNvSpPr txBox="1">
              <a:spLocks noChangeArrowheads="1"/>
            </p:cNvSpPr>
            <p:nvPr/>
          </p:nvSpPr>
          <p:spPr bwMode="auto">
            <a:xfrm>
              <a:off x="417" y="228"/>
              <a:ext cx="4747" cy="1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To test the equality of the slopes from the standard and experimental preparations, we note that</a:t>
              </a:r>
            </a:p>
            <a:p>
              <a:pPr>
                <a:spcBef>
                  <a:spcPct val="100000"/>
                </a:spcBef>
              </a:pPr>
              <a:r>
                <a:rPr lang="en-US" sz="1800" i="1">
                  <a:solidFill>
                    <a:schemeClr val="tx1"/>
                  </a:solidFill>
                  <a:latin typeface="Century Schoolbook" pitchFamily="18" charset="0"/>
                </a:rPr>
                <a:t>s</a:t>
              </a:r>
              <a:r>
                <a:rPr lang="en-US" sz="1800" baseline="30000">
                  <a:solidFill>
                    <a:schemeClr val="tx1"/>
                  </a:solidFill>
                  <a:latin typeface="Century Schoolbook" pitchFamily="18" charset="0"/>
                </a:rPr>
                <a:t>2</a:t>
              </a:r>
              <a:r>
                <a:rPr lang="en-US" sz="1800">
                  <a:solidFill>
                    <a:schemeClr val="tx1"/>
                  </a:solidFill>
                  <a:latin typeface="Century Schoolbook" pitchFamily="18" charset="0"/>
                </a:rPr>
                <a:t> = </a:t>
              </a:r>
            </a:p>
            <a:p>
              <a:pPr>
                <a:spcBef>
                  <a:spcPct val="100000"/>
                </a:spcBef>
              </a:pPr>
              <a:r>
                <a:rPr lang="en-US" sz="1800">
                  <a:solidFill>
                    <a:schemeClr val="tx1"/>
                  </a:solidFill>
                  <a:latin typeface="Century Schoolbook" pitchFamily="18" charset="0"/>
                </a:rPr>
                <a:t>    = 367.52 </a:t>
              </a:r>
              <a:r>
                <a:rPr lang="en-US" sz="1800">
                  <a:solidFill>
                    <a:schemeClr val="tx1"/>
                  </a:solidFill>
                  <a:latin typeface="Century Schoolbook" pitchFamily="18" charset="0"/>
                  <a:sym typeface="Symbol" pitchFamily="18" charset="2"/>
                </a:rPr>
                <a:t> (2047 – 2) + 534.75  (2643 – 2)</a:t>
              </a:r>
            </a:p>
            <a:p>
              <a:r>
                <a:rPr lang="en-US" sz="1800">
                  <a:solidFill>
                    <a:schemeClr val="tx1"/>
                  </a:solidFill>
                  <a:latin typeface="Century Schoolbook" pitchFamily="18" charset="0"/>
                  <a:sym typeface="Symbol" pitchFamily="18" charset="2"/>
                </a:rPr>
                <a:t>             		2047 + 2643 – 4</a:t>
              </a:r>
            </a:p>
            <a:p>
              <a:pPr>
                <a:spcBef>
                  <a:spcPct val="100000"/>
                </a:spcBef>
              </a:pPr>
              <a:r>
                <a:rPr lang="en-US" sz="1800">
                  <a:solidFill>
                    <a:schemeClr val="tx1"/>
                  </a:solidFill>
                  <a:latin typeface="Century Schoolbook" pitchFamily="18" charset="0"/>
                  <a:sym typeface="Symbol" pitchFamily="18" charset="2"/>
                </a:rPr>
                <a:t>    = 461.77</a:t>
              </a:r>
              <a:endParaRPr lang="en-US" sz="1800" i="1">
                <a:solidFill>
                  <a:schemeClr val="tx1"/>
                </a:solidFill>
                <a:latin typeface="Century Schoolbook" pitchFamily="18" charset="0"/>
              </a:endParaRPr>
            </a:p>
          </p:txBody>
        </p:sp>
        <p:sp>
          <p:nvSpPr>
            <p:cNvPr id="220164" name="Line 4"/>
            <p:cNvSpPr>
              <a:spLocks noChangeShapeType="1"/>
            </p:cNvSpPr>
            <p:nvPr/>
          </p:nvSpPr>
          <p:spPr bwMode="auto">
            <a:xfrm>
              <a:off x="755" y="1311"/>
              <a:ext cx="2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220165" name="Object 5"/>
            <p:cNvGraphicFramePr>
              <a:graphicFrameLocks noChangeAspect="1"/>
            </p:cNvGraphicFramePr>
            <p:nvPr/>
          </p:nvGraphicFramePr>
          <p:xfrm>
            <a:off x="795" y="783"/>
            <a:ext cx="2262" cy="192"/>
          </p:xfrm>
          <a:graphic>
            <a:graphicData uri="http://schemas.openxmlformats.org/presentationml/2006/ole">
              <mc:AlternateContent xmlns:mc="http://schemas.openxmlformats.org/markup-compatibility/2006">
                <mc:Choice xmlns:v="urn:schemas-microsoft-com:vml" Requires="v">
                  <p:oleObj spid="_x0000_s220191" r:id="rId4" imgW="3594100" imgH="304800" progId="Equation.3">
                    <p:embed/>
                  </p:oleObj>
                </mc:Choice>
                <mc:Fallback>
                  <p:oleObj r:id="rId4" imgW="3594100" imgH="304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 y="783"/>
                          <a:ext cx="2262"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0166" name="Text Box 6"/>
          <p:cNvSpPr txBox="1">
            <a:spLocks noChangeArrowheads="1"/>
          </p:cNvSpPr>
          <p:nvPr/>
        </p:nvSpPr>
        <p:spPr bwMode="auto">
          <a:xfrm>
            <a:off x="7900988" y="2865438"/>
            <a:ext cx="1009650" cy="366712"/>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bg1"/>
                </a:solidFill>
                <a:latin typeface="Arial" charset="0"/>
              </a:rPr>
              <a:t>Women</a:t>
            </a:r>
          </a:p>
        </p:txBody>
      </p:sp>
      <p:grpSp>
        <p:nvGrpSpPr>
          <p:cNvPr id="220167" name="Group 7"/>
          <p:cNvGrpSpPr>
            <a:grpSpLocks/>
          </p:cNvGrpSpPr>
          <p:nvPr/>
        </p:nvGrpSpPr>
        <p:grpSpPr bwMode="auto">
          <a:xfrm>
            <a:off x="230188" y="2971800"/>
            <a:ext cx="8761412" cy="3282950"/>
            <a:chOff x="74" y="218"/>
            <a:chExt cx="5519" cy="2068"/>
          </a:xfrm>
        </p:grpSpPr>
        <p:sp>
          <p:nvSpPr>
            <p:cNvPr id="220168" name="Text Box 8"/>
            <p:cNvSpPr txBox="1">
              <a:spLocks noChangeArrowheads="1"/>
            </p:cNvSpPr>
            <p:nvPr/>
          </p:nvSpPr>
          <p:spPr bwMode="auto">
            <a:xfrm>
              <a:off x="814" y="1837"/>
              <a:ext cx="789"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0169" name="Text Box 9"/>
            <p:cNvSpPr txBox="1">
              <a:spLocks noChangeArrowheads="1"/>
            </p:cNvSpPr>
            <p:nvPr/>
          </p:nvSpPr>
          <p:spPr bwMode="auto">
            <a:xfrm>
              <a:off x="2076" y="901"/>
              <a:ext cx="789"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0170" name="Text Box 10"/>
            <p:cNvSpPr txBox="1">
              <a:spLocks noChangeArrowheads="1"/>
            </p:cNvSpPr>
            <p:nvPr/>
          </p:nvSpPr>
          <p:spPr bwMode="auto">
            <a:xfrm>
              <a:off x="4960" y="505"/>
              <a:ext cx="442"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0171" name="Text Box 11"/>
            <p:cNvSpPr txBox="1">
              <a:spLocks noChangeArrowheads="1"/>
            </p:cNvSpPr>
            <p:nvPr/>
          </p:nvSpPr>
          <p:spPr bwMode="auto">
            <a:xfrm>
              <a:off x="74" y="218"/>
              <a:ext cx="5519" cy="2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1314450">
                <a:spcBef>
                  <a:spcPct val="0"/>
                </a:spcBef>
                <a:tabLst>
                  <a:tab pos="7540625" algn="l"/>
                </a:tabLst>
                <a:defRPr sz="2400">
                  <a:solidFill>
                    <a:schemeClr val="tx1"/>
                  </a:solidFill>
                  <a:latin typeface="Times New Roman" pitchFamily="18" charset="0"/>
                </a:defRPr>
              </a:lvl1pPr>
              <a:lvl2pPr defTabSz="1314450">
                <a:spcBef>
                  <a:spcPct val="0"/>
                </a:spcBef>
                <a:tabLst>
                  <a:tab pos="7540625" algn="l"/>
                </a:tabLst>
                <a:defRPr sz="2400">
                  <a:solidFill>
                    <a:schemeClr val="tx1"/>
                  </a:solidFill>
                  <a:latin typeface="Times New Roman" pitchFamily="18" charset="0"/>
                </a:defRPr>
              </a:lvl2pPr>
              <a:lvl3pPr defTabSz="1314450">
                <a:spcBef>
                  <a:spcPct val="0"/>
                </a:spcBef>
                <a:tabLst>
                  <a:tab pos="7540625" algn="l"/>
                </a:tabLst>
                <a:defRPr sz="2400">
                  <a:solidFill>
                    <a:schemeClr val="tx1"/>
                  </a:solidFill>
                  <a:latin typeface="Times New Roman" pitchFamily="18" charset="0"/>
                </a:defRPr>
              </a:lvl3pPr>
              <a:lvl4pPr defTabSz="1314450">
                <a:spcBef>
                  <a:spcPct val="0"/>
                </a:spcBef>
                <a:tabLst>
                  <a:tab pos="7540625" algn="l"/>
                </a:tabLst>
                <a:defRPr sz="2400">
                  <a:solidFill>
                    <a:schemeClr val="tx1"/>
                  </a:solidFill>
                  <a:latin typeface="Times New Roman" pitchFamily="18" charset="0"/>
                </a:defRPr>
              </a:lvl4pPr>
              <a:lvl5pPr defTabSz="1314450">
                <a:spcBef>
                  <a:spcPct val="0"/>
                </a:spcBef>
                <a:tabLst>
                  <a:tab pos="7540625" algn="l"/>
                </a:tabLst>
                <a:defRPr sz="2400">
                  <a:solidFill>
                    <a:schemeClr val="tx1"/>
                  </a:solidFill>
                  <a:latin typeface="Times New Roman" pitchFamily="18" charset="0"/>
                </a:defRPr>
              </a:lvl5pPr>
              <a:lvl6pPr defTabSz="1314450" eaLnBrk="0" fontAlgn="base" hangingPunct="0">
                <a:spcBef>
                  <a:spcPct val="0"/>
                </a:spcBef>
                <a:spcAft>
                  <a:spcPct val="0"/>
                </a:spcAft>
                <a:tabLst>
                  <a:tab pos="7540625" algn="l"/>
                </a:tabLst>
                <a:defRPr sz="2400">
                  <a:solidFill>
                    <a:schemeClr val="tx1"/>
                  </a:solidFill>
                  <a:latin typeface="Times New Roman" pitchFamily="18" charset="0"/>
                </a:defRPr>
              </a:lvl6pPr>
              <a:lvl7pPr defTabSz="1314450" eaLnBrk="0" fontAlgn="base" hangingPunct="0">
                <a:spcBef>
                  <a:spcPct val="0"/>
                </a:spcBef>
                <a:spcAft>
                  <a:spcPct val="0"/>
                </a:spcAft>
                <a:tabLst>
                  <a:tab pos="7540625" algn="l"/>
                </a:tabLst>
                <a:defRPr sz="2400">
                  <a:solidFill>
                    <a:schemeClr val="tx1"/>
                  </a:solidFill>
                  <a:latin typeface="Times New Roman" pitchFamily="18" charset="0"/>
                </a:defRPr>
              </a:lvl7pPr>
              <a:lvl8pPr defTabSz="1314450" eaLnBrk="0" fontAlgn="base" hangingPunct="0">
                <a:spcBef>
                  <a:spcPct val="0"/>
                </a:spcBef>
                <a:spcAft>
                  <a:spcPct val="0"/>
                </a:spcAft>
                <a:tabLst>
                  <a:tab pos="7540625" algn="l"/>
                </a:tabLst>
                <a:defRPr sz="2400">
                  <a:solidFill>
                    <a:schemeClr val="tx1"/>
                  </a:solidFill>
                  <a:latin typeface="Times New Roman" pitchFamily="18" charset="0"/>
                </a:defRPr>
              </a:lvl8pPr>
              <a:lvl9pPr defTabSz="1314450" eaLnBrk="0" fontAlgn="base" hangingPunct="0">
                <a:spcBef>
                  <a:spcPct val="0"/>
                </a:spcBef>
                <a:spcAft>
                  <a:spcPct val="0"/>
                </a:spcAft>
                <a:tabLst>
                  <a:tab pos="7540625" algn="l"/>
                </a:tabLst>
                <a:defRPr sz="2400">
                  <a:solidFill>
                    <a:schemeClr val="tx1"/>
                  </a:solidFill>
                  <a:latin typeface="Times New Roman" pitchFamily="18" charset="0"/>
                </a:defRPr>
              </a:lvl9pPr>
            </a:lstStyle>
            <a:p>
              <a:endParaRPr lang="en-US" sz="1400">
                <a:latin typeface="SAS Monospace" pitchFamily="49" charset="0"/>
                <a:cs typeface="Times New Roman" pitchFamily="18" charset="0"/>
              </a:endParaRPr>
            </a:p>
            <a:p>
              <a:r>
                <a:rPr lang="en-US" sz="1400">
                  <a:latin typeface="SAS Monospace" pitchFamily="49" charset="0"/>
                  <a:cs typeface="Times New Roman" pitchFamily="18" charset="0"/>
                </a:rPr>
                <a:t> </a:t>
              </a:r>
            </a:p>
            <a:p>
              <a:r>
                <a:rPr lang="en-US" sz="1400">
                  <a:solidFill>
                    <a:srgbClr val="008000"/>
                  </a:solidFill>
                  <a:latin typeface="SAS Monospace" pitchFamily="49" charset="0"/>
                  <a:cs typeface="Times New Roman" pitchFamily="18" charset="0"/>
                </a:rPr>
                <a:t>  Source |       SS       df       MS                  Number of obs =    2643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2641) =  428.48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229129.452     1  229129.452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1412279.85  2641  534.751932               R-squared     =  0.1396</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0.1393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1641409.31  2642  621.275286               Root MSE      =  23.125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2.045966   .0988403     20.700   0.000       1.852154    2.239779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81.30435   2.548909     31.898   0.000       76.30629    86.30241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6" name="Group 2"/>
          <p:cNvGrpSpPr>
            <a:grpSpLocks/>
          </p:cNvGrpSpPr>
          <p:nvPr/>
        </p:nvGrpSpPr>
        <p:grpSpPr bwMode="auto">
          <a:xfrm>
            <a:off x="625475" y="579438"/>
            <a:ext cx="7331075" cy="779462"/>
            <a:chOff x="394" y="473"/>
            <a:chExt cx="4618" cy="491"/>
          </a:xfrm>
        </p:grpSpPr>
        <p:graphicFrame>
          <p:nvGraphicFramePr>
            <p:cNvPr id="221187" name="Object 3"/>
            <p:cNvGraphicFramePr>
              <a:graphicFrameLocks noChangeAspect="1"/>
            </p:cNvGraphicFramePr>
            <p:nvPr/>
          </p:nvGraphicFramePr>
          <p:xfrm>
            <a:off x="557" y="483"/>
            <a:ext cx="846" cy="210"/>
          </p:xfrm>
          <a:graphic>
            <a:graphicData uri="http://schemas.openxmlformats.org/presentationml/2006/ole">
              <mc:AlternateContent xmlns:mc="http://schemas.openxmlformats.org/markup-compatibility/2006">
                <mc:Choice xmlns:v="urn:schemas-microsoft-com:vml" Requires="v">
                  <p:oleObj spid="_x0000_s221232" r:id="rId4" imgW="1346200" imgH="330200" progId="Equation.3">
                    <p:embed/>
                  </p:oleObj>
                </mc:Choice>
                <mc:Fallback>
                  <p:oleObj r:id="rId4" imgW="1346200" imgH="330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 y="483"/>
                          <a:ext cx="846"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188" name="Text Box 4"/>
            <p:cNvSpPr txBox="1">
              <a:spLocks noChangeArrowheads="1"/>
            </p:cNvSpPr>
            <p:nvPr/>
          </p:nvSpPr>
          <p:spPr bwMode="auto">
            <a:xfrm>
              <a:off x="394" y="473"/>
              <a:ext cx="4618"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                          =     / var(</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1</a:t>
              </a:r>
              <a:r>
                <a:rPr lang="en-US" sz="1800">
                  <a:solidFill>
                    <a:schemeClr val="tx1"/>
                  </a:solidFill>
                  <a:latin typeface="Century Schoolbook" pitchFamily="18" charset="0"/>
                </a:rPr>
                <a:t>) = 367.52/0.12504</a:t>
              </a:r>
              <a:r>
                <a:rPr lang="en-US" sz="1800" baseline="30000">
                  <a:solidFill>
                    <a:schemeClr val="tx1"/>
                  </a:solidFill>
                  <a:latin typeface="Century Schoolbook" pitchFamily="18" charset="0"/>
                </a:rPr>
                <a:t>2</a:t>
              </a:r>
              <a:r>
                <a:rPr lang="en-US" sz="1800">
                  <a:solidFill>
                    <a:schemeClr val="tx1"/>
                  </a:solidFill>
                  <a:latin typeface="Century Schoolbook" pitchFamily="18" charset="0"/>
                </a:rPr>
                <a:t> = 23506</a:t>
              </a:r>
            </a:p>
            <a:p>
              <a:r>
                <a:rPr lang="en-US" sz="1800">
                  <a:solidFill>
                    <a:schemeClr val="tx1"/>
                  </a:solidFill>
                  <a:latin typeface="Century Schoolbook" pitchFamily="18" charset="0"/>
                </a:rPr>
                <a:t>                          </a:t>
              </a:r>
            </a:p>
          </p:txBody>
        </p:sp>
        <p:graphicFrame>
          <p:nvGraphicFramePr>
            <p:cNvPr id="221189" name="Object 5"/>
            <p:cNvGraphicFramePr>
              <a:graphicFrameLocks noChangeAspect="1"/>
            </p:cNvGraphicFramePr>
            <p:nvPr/>
          </p:nvGraphicFramePr>
          <p:xfrm>
            <a:off x="1622" y="492"/>
            <a:ext cx="126" cy="192"/>
          </p:xfrm>
          <a:graphic>
            <a:graphicData uri="http://schemas.openxmlformats.org/presentationml/2006/ole">
              <mc:AlternateContent xmlns:mc="http://schemas.openxmlformats.org/markup-compatibility/2006">
                <mc:Choice xmlns:v="urn:schemas-microsoft-com:vml" Requires="v">
                  <p:oleObj spid="_x0000_s221233" r:id="rId6" imgW="203024" imgH="304536" progId="Equation.3">
                    <p:embed/>
                  </p:oleObj>
                </mc:Choice>
                <mc:Fallback>
                  <p:oleObj r:id="rId6" imgW="203024" imgH="304536"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 y="492"/>
                          <a:ext cx="126"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1190" name="Text Box 6"/>
          <p:cNvSpPr txBox="1">
            <a:spLocks noChangeArrowheads="1"/>
          </p:cNvSpPr>
          <p:nvPr/>
        </p:nvSpPr>
        <p:spPr bwMode="auto">
          <a:xfrm>
            <a:off x="8124825" y="1838325"/>
            <a:ext cx="641350" cy="366713"/>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bg1"/>
                </a:solidFill>
                <a:latin typeface="Arial" charset="0"/>
              </a:rPr>
              <a:t>Men</a:t>
            </a:r>
          </a:p>
        </p:txBody>
      </p:sp>
      <p:sp>
        <p:nvSpPr>
          <p:cNvPr id="221191" name="Text Box 7"/>
          <p:cNvSpPr txBox="1">
            <a:spLocks noChangeArrowheads="1"/>
          </p:cNvSpPr>
          <p:nvPr/>
        </p:nvSpPr>
        <p:spPr bwMode="auto">
          <a:xfrm>
            <a:off x="3282950" y="3013075"/>
            <a:ext cx="1068388" cy="2444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1192" name="Text Box 8"/>
          <p:cNvSpPr txBox="1">
            <a:spLocks noChangeArrowheads="1"/>
          </p:cNvSpPr>
          <p:nvPr/>
        </p:nvSpPr>
        <p:spPr bwMode="auto">
          <a:xfrm>
            <a:off x="2584450" y="4437063"/>
            <a:ext cx="1033463" cy="2444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1193" name="Text Box 9"/>
          <p:cNvSpPr txBox="1">
            <a:spLocks noChangeArrowheads="1"/>
          </p:cNvSpPr>
          <p:nvPr/>
        </p:nvSpPr>
        <p:spPr bwMode="auto">
          <a:xfrm>
            <a:off x="228600" y="2351088"/>
            <a:ext cx="8802688"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7540625" algn="l"/>
              </a:tabLst>
              <a:defRPr sz="2400">
                <a:solidFill>
                  <a:schemeClr val="tx1"/>
                </a:solidFill>
                <a:latin typeface="Times New Roman" pitchFamily="18" charset="0"/>
              </a:defRPr>
            </a:lvl1pPr>
            <a:lvl2pPr>
              <a:spcBef>
                <a:spcPct val="0"/>
              </a:spcBef>
              <a:tabLst>
                <a:tab pos="7540625" algn="l"/>
              </a:tabLst>
              <a:defRPr sz="2400">
                <a:solidFill>
                  <a:schemeClr val="tx1"/>
                </a:solidFill>
                <a:latin typeface="Times New Roman" pitchFamily="18" charset="0"/>
              </a:defRPr>
            </a:lvl2pPr>
            <a:lvl3pPr>
              <a:spcBef>
                <a:spcPct val="0"/>
              </a:spcBef>
              <a:tabLst>
                <a:tab pos="7540625" algn="l"/>
              </a:tabLst>
              <a:defRPr sz="2400">
                <a:solidFill>
                  <a:schemeClr val="tx1"/>
                </a:solidFill>
                <a:latin typeface="Times New Roman" pitchFamily="18" charset="0"/>
              </a:defRPr>
            </a:lvl3pPr>
            <a:lvl4pPr>
              <a:spcBef>
                <a:spcPct val="0"/>
              </a:spcBef>
              <a:tabLst>
                <a:tab pos="7540625" algn="l"/>
              </a:tabLst>
              <a:defRPr sz="2400">
                <a:solidFill>
                  <a:schemeClr val="tx1"/>
                </a:solidFill>
                <a:latin typeface="Times New Roman" pitchFamily="18" charset="0"/>
              </a:defRPr>
            </a:lvl4pPr>
            <a:lvl5pPr>
              <a:spcBef>
                <a:spcPct val="0"/>
              </a:spcBef>
              <a:tabLst>
                <a:tab pos="7540625" algn="l"/>
              </a:tabLst>
              <a:defRPr sz="2400">
                <a:solidFill>
                  <a:schemeClr val="tx1"/>
                </a:solidFill>
                <a:latin typeface="Times New Roman" pitchFamily="18" charset="0"/>
              </a:defRPr>
            </a:lvl5pPr>
            <a:lvl6pPr eaLnBrk="0" fontAlgn="base" hangingPunct="0">
              <a:spcBef>
                <a:spcPct val="0"/>
              </a:spcBef>
              <a:spcAft>
                <a:spcPct val="0"/>
              </a:spcAft>
              <a:tabLst>
                <a:tab pos="7540625" algn="l"/>
              </a:tabLst>
              <a:defRPr sz="2400">
                <a:solidFill>
                  <a:schemeClr val="tx1"/>
                </a:solidFill>
                <a:latin typeface="Times New Roman" pitchFamily="18" charset="0"/>
              </a:defRPr>
            </a:lvl6pPr>
            <a:lvl7pPr eaLnBrk="0" fontAlgn="base" hangingPunct="0">
              <a:spcBef>
                <a:spcPct val="0"/>
              </a:spcBef>
              <a:spcAft>
                <a:spcPct val="0"/>
              </a:spcAft>
              <a:tabLst>
                <a:tab pos="7540625" algn="l"/>
              </a:tabLst>
              <a:defRPr sz="2400">
                <a:solidFill>
                  <a:schemeClr val="tx1"/>
                </a:solidFill>
                <a:latin typeface="Times New Roman" pitchFamily="18" charset="0"/>
              </a:defRPr>
            </a:lvl7pPr>
            <a:lvl8pPr eaLnBrk="0" fontAlgn="base" hangingPunct="0">
              <a:spcBef>
                <a:spcPct val="0"/>
              </a:spcBef>
              <a:spcAft>
                <a:spcPct val="0"/>
              </a:spcAft>
              <a:tabLst>
                <a:tab pos="7540625" algn="l"/>
              </a:tabLst>
              <a:defRPr sz="2400">
                <a:solidFill>
                  <a:schemeClr val="tx1"/>
                </a:solidFill>
                <a:latin typeface="Times New Roman" pitchFamily="18" charset="0"/>
              </a:defRPr>
            </a:lvl8pPr>
            <a:lvl9pPr eaLnBrk="0" fontAlgn="base" hangingPunct="0">
              <a:spcBef>
                <a:spcPct val="0"/>
              </a:spcBef>
              <a:spcAft>
                <a:spcPct val="0"/>
              </a:spcAft>
              <a:tabLst>
                <a:tab pos="7540625" algn="l"/>
              </a:tabLst>
              <a:defRPr sz="2400">
                <a:solidFill>
                  <a:schemeClr val="tx1"/>
                </a:solidFill>
                <a:latin typeface="Times New Roman" pitchFamily="18" charset="0"/>
              </a:defRPr>
            </a:lvl9pPr>
          </a:lstStyle>
          <a:p>
            <a:r>
              <a:rPr lang="en-US" sz="1400">
                <a:solidFill>
                  <a:srgbClr val="008000"/>
                </a:solidFill>
                <a:latin typeface="SAS Monospace" pitchFamily="49" charset="0"/>
                <a:cs typeface="Times New Roman" pitchFamily="18" charset="0"/>
              </a:rPr>
              <a:t>  Source |       SS       df       MS                  Number of obs =    2047</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2045) =  121.09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44504.0296     1  44504.0296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751572.011  2045  367.516876               R-squared     =  0.0559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0.0554</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796076.041  2046  389.088974               Root MSE      =  19.171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1.375953   .1250382     11.004   0.000       1.130738    1.621168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96.43061   3.272571     29.466   0.000       90.01269    102.8485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2508250" y="3798888"/>
            <a:ext cx="1252538" cy="2444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22211" name="Text Box 3"/>
          <p:cNvSpPr txBox="1">
            <a:spLocks noChangeArrowheads="1"/>
          </p:cNvSpPr>
          <p:nvPr/>
        </p:nvSpPr>
        <p:spPr bwMode="auto">
          <a:xfrm>
            <a:off x="3178175" y="2312988"/>
            <a:ext cx="1252538" cy="2444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grpSp>
        <p:nvGrpSpPr>
          <p:cNvPr id="222212" name="Group 4"/>
          <p:cNvGrpSpPr>
            <a:grpSpLocks/>
          </p:cNvGrpSpPr>
          <p:nvPr/>
        </p:nvGrpSpPr>
        <p:grpSpPr bwMode="auto">
          <a:xfrm>
            <a:off x="625475" y="549275"/>
            <a:ext cx="7331075" cy="803275"/>
            <a:chOff x="394" y="746"/>
            <a:chExt cx="4618" cy="506"/>
          </a:xfrm>
        </p:grpSpPr>
        <p:sp>
          <p:nvSpPr>
            <p:cNvPr id="222213" name="Text Box 5"/>
            <p:cNvSpPr txBox="1">
              <a:spLocks noChangeArrowheads="1"/>
            </p:cNvSpPr>
            <p:nvPr/>
          </p:nvSpPr>
          <p:spPr bwMode="auto">
            <a:xfrm>
              <a:off x="394" y="761"/>
              <a:ext cx="4618"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                          =                     =  534.75/0.09884</a:t>
              </a:r>
              <a:r>
                <a:rPr lang="en-US" sz="1800" baseline="30000">
                  <a:solidFill>
                    <a:schemeClr val="tx1"/>
                  </a:solidFill>
                  <a:latin typeface="Century Schoolbook" pitchFamily="18" charset="0"/>
                </a:rPr>
                <a:t>2</a:t>
              </a:r>
              <a:r>
                <a:rPr lang="en-US" sz="1800">
                  <a:solidFill>
                    <a:schemeClr val="tx1"/>
                  </a:solidFill>
                  <a:latin typeface="Century Schoolbook" pitchFamily="18" charset="0"/>
                </a:rPr>
                <a:t> = 54738</a:t>
              </a:r>
            </a:p>
            <a:p>
              <a:endParaRPr lang="en-US" sz="1800">
                <a:solidFill>
                  <a:schemeClr val="tx1"/>
                </a:solidFill>
                <a:latin typeface="Century Schoolbook" pitchFamily="18" charset="0"/>
              </a:endParaRPr>
            </a:p>
          </p:txBody>
        </p:sp>
        <p:graphicFrame>
          <p:nvGraphicFramePr>
            <p:cNvPr id="222214" name="Object 6"/>
            <p:cNvGraphicFramePr>
              <a:graphicFrameLocks noChangeAspect="1"/>
            </p:cNvGraphicFramePr>
            <p:nvPr/>
          </p:nvGraphicFramePr>
          <p:xfrm>
            <a:off x="539" y="771"/>
            <a:ext cx="882" cy="210"/>
          </p:xfrm>
          <a:graphic>
            <a:graphicData uri="http://schemas.openxmlformats.org/presentationml/2006/ole">
              <mc:AlternateContent xmlns:mc="http://schemas.openxmlformats.org/markup-compatibility/2006">
                <mc:Choice xmlns:v="urn:schemas-microsoft-com:vml" Requires="v">
                  <p:oleObj spid="_x0000_s222279" r:id="rId4" imgW="1397000" imgH="330200" progId="Equation.3">
                    <p:embed/>
                  </p:oleObj>
                </mc:Choice>
                <mc:Fallback>
                  <p:oleObj r:id="rId4" imgW="1397000" imgH="330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 y="771"/>
                          <a:ext cx="882"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15" name="Rectangle 7"/>
            <p:cNvSpPr>
              <a:spLocks noChangeArrowheads="1"/>
            </p:cNvSpPr>
            <p:nvPr/>
          </p:nvSpPr>
          <p:spPr bwMode="auto">
            <a:xfrm>
              <a:off x="1544" y="746"/>
              <a:ext cx="88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      / var(</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2</a:t>
              </a:r>
              <a:r>
                <a:rPr lang="en-US" sz="1800">
                  <a:solidFill>
                    <a:schemeClr val="tx1"/>
                  </a:solidFill>
                  <a:latin typeface="Century Schoolbook" pitchFamily="18" charset="0"/>
                </a:rPr>
                <a:t>)</a:t>
              </a:r>
            </a:p>
          </p:txBody>
        </p:sp>
        <p:graphicFrame>
          <p:nvGraphicFramePr>
            <p:cNvPr id="222216" name="Object 8"/>
            <p:cNvGraphicFramePr>
              <a:graphicFrameLocks noChangeAspect="1"/>
            </p:cNvGraphicFramePr>
            <p:nvPr/>
          </p:nvGraphicFramePr>
          <p:xfrm>
            <a:off x="1682" y="764"/>
            <a:ext cx="142" cy="208"/>
          </p:xfrm>
          <a:graphic>
            <a:graphicData uri="http://schemas.openxmlformats.org/presentationml/2006/ole">
              <mc:AlternateContent xmlns:mc="http://schemas.openxmlformats.org/markup-compatibility/2006">
                <mc:Choice xmlns:v="urn:schemas-microsoft-com:vml" Requires="v">
                  <p:oleObj spid="_x0000_s222280" name="Equation" r:id="rId6" imgW="228600" imgH="330120" progId="Equation.DSMT4">
                    <p:embed/>
                  </p:oleObj>
                </mc:Choice>
                <mc:Fallback>
                  <p:oleObj name="Equation" r:id="rId6" imgW="228600" imgH="33012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 y="764"/>
                          <a:ext cx="14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2217" name="Text Box 9"/>
          <p:cNvSpPr txBox="1">
            <a:spLocks noChangeArrowheads="1"/>
          </p:cNvSpPr>
          <p:nvPr/>
        </p:nvSpPr>
        <p:spPr bwMode="auto">
          <a:xfrm>
            <a:off x="7988300" y="1090613"/>
            <a:ext cx="1009650" cy="366712"/>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bg1"/>
                </a:solidFill>
                <a:latin typeface="Arial" charset="0"/>
              </a:rPr>
              <a:t>Women</a:t>
            </a:r>
          </a:p>
        </p:txBody>
      </p:sp>
      <p:grpSp>
        <p:nvGrpSpPr>
          <p:cNvPr id="222218" name="Group 10"/>
          <p:cNvGrpSpPr>
            <a:grpSpLocks/>
          </p:cNvGrpSpPr>
          <p:nvPr/>
        </p:nvGrpSpPr>
        <p:grpSpPr bwMode="auto">
          <a:xfrm>
            <a:off x="773113" y="4875213"/>
            <a:ext cx="7567612" cy="1393825"/>
            <a:chOff x="526" y="3001"/>
            <a:chExt cx="4767" cy="878"/>
          </a:xfrm>
        </p:grpSpPr>
        <p:sp>
          <p:nvSpPr>
            <p:cNvPr id="222219" name="Text Box 11"/>
            <p:cNvSpPr txBox="1">
              <a:spLocks noChangeArrowheads="1"/>
            </p:cNvSpPr>
            <p:nvPr/>
          </p:nvSpPr>
          <p:spPr bwMode="auto">
            <a:xfrm>
              <a:off x="526" y="3128"/>
              <a:ext cx="4767" cy="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var(</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1</a:t>
              </a:r>
              <a:r>
                <a:rPr lang="en-US" sz="1800">
                  <a:solidFill>
                    <a:schemeClr val="tx1"/>
                  </a:solidFill>
                  <a:latin typeface="Century Schoolbook" pitchFamily="18" charset="0"/>
                </a:rPr>
                <a:t> – </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2</a:t>
              </a:r>
              <a:r>
                <a:rPr lang="en-US" sz="1800">
                  <a:solidFill>
                    <a:schemeClr val="tx1"/>
                  </a:solidFill>
                  <a:latin typeface="Century Schoolbook" pitchFamily="18" charset="0"/>
                </a:rPr>
                <a:t>) =</a:t>
              </a:r>
            </a:p>
            <a:p>
              <a:r>
                <a:rPr lang="en-US" sz="1800">
                  <a:solidFill>
                    <a:schemeClr val="tx1"/>
                  </a:solidFill>
                  <a:latin typeface="Century Schoolbook" pitchFamily="18" charset="0"/>
                </a:rPr>
                <a:t>                    </a:t>
              </a:r>
            </a:p>
            <a:p>
              <a:r>
                <a:rPr lang="en-US" sz="1800">
                  <a:solidFill>
                    <a:schemeClr val="tx1"/>
                  </a:solidFill>
                  <a:latin typeface="Century Schoolbook" pitchFamily="18" charset="0"/>
                </a:rPr>
                <a:t>	      = 461.77 </a:t>
              </a:r>
              <a:r>
                <a:rPr lang="en-US" sz="1800">
                  <a:solidFill>
                    <a:schemeClr val="tx1"/>
                  </a:solidFill>
                  <a:latin typeface="Century Schoolbook" pitchFamily="18" charset="0"/>
                  <a:sym typeface="Symbol" pitchFamily="18" charset="2"/>
                </a:rPr>
                <a:t> (1/23506 + 1/54738) = 0.02808</a:t>
              </a:r>
              <a:endParaRPr lang="en-US" sz="1800">
                <a:solidFill>
                  <a:schemeClr val="tx1"/>
                </a:solidFill>
                <a:latin typeface="Century Schoolbook" pitchFamily="18" charset="0"/>
              </a:endParaRPr>
            </a:p>
          </p:txBody>
        </p:sp>
        <p:graphicFrame>
          <p:nvGraphicFramePr>
            <p:cNvPr id="222220" name="Object 12"/>
            <p:cNvGraphicFramePr>
              <a:graphicFrameLocks noChangeAspect="1"/>
            </p:cNvGraphicFramePr>
            <p:nvPr/>
          </p:nvGraphicFramePr>
          <p:xfrm>
            <a:off x="1574" y="3001"/>
            <a:ext cx="2136" cy="522"/>
          </p:xfrm>
          <a:graphic>
            <a:graphicData uri="http://schemas.openxmlformats.org/presentationml/2006/ole">
              <mc:AlternateContent xmlns:mc="http://schemas.openxmlformats.org/markup-compatibility/2006">
                <mc:Choice xmlns:v="urn:schemas-microsoft-com:vml" Requires="v">
                  <p:oleObj spid="_x0000_s222281" r:id="rId8" imgW="3390900" imgH="825500" progId="Equation.3">
                    <p:embed/>
                  </p:oleObj>
                </mc:Choice>
                <mc:Fallback>
                  <p:oleObj r:id="rId8" imgW="3390900" imgH="8255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4" y="3001"/>
                          <a:ext cx="2136" cy="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2221" name="Text Box 13"/>
          <p:cNvSpPr txBox="1">
            <a:spLocks noChangeArrowheads="1"/>
          </p:cNvSpPr>
          <p:nvPr/>
        </p:nvSpPr>
        <p:spPr bwMode="auto">
          <a:xfrm>
            <a:off x="257175" y="1228725"/>
            <a:ext cx="8761413" cy="32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1314450">
              <a:spcBef>
                <a:spcPct val="0"/>
              </a:spcBef>
              <a:tabLst>
                <a:tab pos="7540625" algn="l"/>
              </a:tabLst>
              <a:defRPr sz="2400">
                <a:solidFill>
                  <a:schemeClr val="tx1"/>
                </a:solidFill>
                <a:latin typeface="Times New Roman" pitchFamily="18" charset="0"/>
              </a:defRPr>
            </a:lvl1pPr>
            <a:lvl2pPr defTabSz="1314450">
              <a:spcBef>
                <a:spcPct val="0"/>
              </a:spcBef>
              <a:tabLst>
                <a:tab pos="7540625" algn="l"/>
              </a:tabLst>
              <a:defRPr sz="2400">
                <a:solidFill>
                  <a:schemeClr val="tx1"/>
                </a:solidFill>
                <a:latin typeface="Times New Roman" pitchFamily="18" charset="0"/>
              </a:defRPr>
            </a:lvl2pPr>
            <a:lvl3pPr defTabSz="1314450">
              <a:spcBef>
                <a:spcPct val="0"/>
              </a:spcBef>
              <a:tabLst>
                <a:tab pos="7540625" algn="l"/>
              </a:tabLst>
              <a:defRPr sz="2400">
                <a:solidFill>
                  <a:schemeClr val="tx1"/>
                </a:solidFill>
                <a:latin typeface="Times New Roman" pitchFamily="18" charset="0"/>
              </a:defRPr>
            </a:lvl3pPr>
            <a:lvl4pPr defTabSz="1314450">
              <a:spcBef>
                <a:spcPct val="0"/>
              </a:spcBef>
              <a:tabLst>
                <a:tab pos="7540625" algn="l"/>
              </a:tabLst>
              <a:defRPr sz="2400">
                <a:solidFill>
                  <a:schemeClr val="tx1"/>
                </a:solidFill>
                <a:latin typeface="Times New Roman" pitchFamily="18" charset="0"/>
              </a:defRPr>
            </a:lvl4pPr>
            <a:lvl5pPr defTabSz="1314450">
              <a:spcBef>
                <a:spcPct val="0"/>
              </a:spcBef>
              <a:tabLst>
                <a:tab pos="7540625" algn="l"/>
              </a:tabLst>
              <a:defRPr sz="2400">
                <a:solidFill>
                  <a:schemeClr val="tx1"/>
                </a:solidFill>
                <a:latin typeface="Times New Roman" pitchFamily="18" charset="0"/>
              </a:defRPr>
            </a:lvl5pPr>
            <a:lvl6pPr defTabSz="1314450" eaLnBrk="0" fontAlgn="base" hangingPunct="0">
              <a:spcBef>
                <a:spcPct val="0"/>
              </a:spcBef>
              <a:spcAft>
                <a:spcPct val="0"/>
              </a:spcAft>
              <a:tabLst>
                <a:tab pos="7540625" algn="l"/>
              </a:tabLst>
              <a:defRPr sz="2400">
                <a:solidFill>
                  <a:schemeClr val="tx1"/>
                </a:solidFill>
                <a:latin typeface="Times New Roman" pitchFamily="18" charset="0"/>
              </a:defRPr>
            </a:lvl6pPr>
            <a:lvl7pPr defTabSz="1314450" eaLnBrk="0" fontAlgn="base" hangingPunct="0">
              <a:spcBef>
                <a:spcPct val="0"/>
              </a:spcBef>
              <a:spcAft>
                <a:spcPct val="0"/>
              </a:spcAft>
              <a:tabLst>
                <a:tab pos="7540625" algn="l"/>
              </a:tabLst>
              <a:defRPr sz="2400">
                <a:solidFill>
                  <a:schemeClr val="tx1"/>
                </a:solidFill>
                <a:latin typeface="Times New Roman" pitchFamily="18" charset="0"/>
              </a:defRPr>
            </a:lvl7pPr>
            <a:lvl8pPr defTabSz="1314450" eaLnBrk="0" fontAlgn="base" hangingPunct="0">
              <a:spcBef>
                <a:spcPct val="0"/>
              </a:spcBef>
              <a:spcAft>
                <a:spcPct val="0"/>
              </a:spcAft>
              <a:tabLst>
                <a:tab pos="7540625" algn="l"/>
              </a:tabLst>
              <a:defRPr sz="2400">
                <a:solidFill>
                  <a:schemeClr val="tx1"/>
                </a:solidFill>
                <a:latin typeface="Times New Roman" pitchFamily="18" charset="0"/>
              </a:defRPr>
            </a:lvl8pPr>
            <a:lvl9pPr defTabSz="1314450" eaLnBrk="0" fontAlgn="base" hangingPunct="0">
              <a:spcBef>
                <a:spcPct val="0"/>
              </a:spcBef>
              <a:spcAft>
                <a:spcPct val="0"/>
              </a:spcAft>
              <a:tabLst>
                <a:tab pos="7540625" algn="l"/>
              </a:tabLst>
              <a:defRPr sz="2400">
                <a:solidFill>
                  <a:schemeClr val="tx1"/>
                </a:solidFill>
                <a:latin typeface="Times New Roman" pitchFamily="18" charset="0"/>
              </a:defRPr>
            </a:lvl9pPr>
          </a:lstStyle>
          <a:p>
            <a:endParaRPr lang="en-US" sz="1400">
              <a:latin typeface="SAS Monospace" pitchFamily="49" charset="0"/>
              <a:cs typeface="Times New Roman" pitchFamily="18" charset="0"/>
            </a:endParaRPr>
          </a:p>
          <a:p>
            <a:r>
              <a:rPr lang="en-US" sz="1400">
                <a:latin typeface="SAS Monospace" pitchFamily="49" charset="0"/>
                <a:cs typeface="Times New Roman" pitchFamily="18" charset="0"/>
              </a:rPr>
              <a:t> </a:t>
            </a:r>
          </a:p>
          <a:p>
            <a:r>
              <a:rPr lang="en-US" sz="1400">
                <a:solidFill>
                  <a:srgbClr val="008000"/>
                </a:solidFill>
                <a:latin typeface="SAS Monospace" pitchFamily="49" charset="0"/>
                <a:cs typeface="Times New Roman" pitchFamily="18" charset="0"/>
              </a:rPr>
              <a:t>  Source |       SS       df       MS                  Number of obs =    2643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2641) =  428.48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229129.452     1  229129.452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1412279.85  2641  534.751932               R-squared     =  0.1396</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0.1393</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1641409.31  2642  621.275286               Root MSE      =  23.125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2.045966   .0988403     20.700   0.000       1.852154    2.239779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81.30435   2.548909     31.898   0.000       76.30629    86.30241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2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4" name="Group 2"/>
          <p:cNvGrpSpPr>
            <a:grpSpLocks/>
          </p:cNvGrpSpPr>
          <p:nvPr/>
        </p:nvGrpSpPr>
        <p:grpSpPr bwMode="auto">
          <a:xfrm>
            <a:off x="615950" y="1228725"/>
            <a:ext cx="7929563" cy="1271588"/>
            <a:chOff x="358" y="258"/>
            <a:chExt cx="4995" cy="801"/>
          </a:xfrm>
        </p:grpSpPr>
        <p:sp>
          <p:nvSpPr>
            <p:cNvPr id="223235" name="Text Box 3"/>
            <p:cNvSpPr txBox="1">
              <a:spLocks noChangeArrowheads="1"/>
            </p:cNvSpPr>
            <p:nvPr/>
          </p:nvSpPr>
          <p:spPr bwMode="auto">
            <a:xfrm>
              <a:off x="358" y="258"/>
              <a:ext cx="499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800">
                <a:solidFill>
                  <a:schemeClr val="tx1"/>
                </a:solidFill>
                <a:latin typeface="Century Schoolbook" pitchFamily="18" charset="0"/>
              </a:endParaRPr>
            </a:p>
          </p:txBody>
        </p:sp>
        <p:sp>
          <p:nvSpPr>
            <p:cNvPr id="223236" name="Text Box 4"/>
            <p:cNvSpPr txBox="1">
              <a:spLocks noChangeArrowheads="1"/>
            </p:cNvSpPr>
            <p:nvPr/>
          </p:nvSpPr>
          <p:spPr bwMode="auto">
            <a:xfrm>
              <a:off x="387" y="308"/>
              <a:ext cx="4827" cy="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i="1">
                  <a:solidFill>
                    <a:schemeClr val="tx1"/>
                  </a:solidFill>
                  <a:latin typeface="Century Schoolbook" pitchFamily="18" charset="0"/>
                </a:rPr>
                <a:t>t = </a:t>
              </a:r>
              <a:r>
                <a:rPr lang="en-US" sz="1800">
                  <a:solidFill>
                    <a:schemeClr val="tx1"/>
                  </a:solidFill>
                  <a:latin typeface="Century Schoolbook" pitchFamily="18" charset="0"/>
                </a:rPr>
                <a:t>(1.3760 – 2.0460) /</a:t>
              </a:r>
            </a:p>
            <a:p>
              <a:r>
                <a:rPr lang="en-US" sz="1800">
                  <a:solidFill>
                    <a:schemeClr val="tx1"/>
                  </a:solidFill>
                  <a:latin typeface="Century Schoolbook" pitchFamily="18" charset="0"/>
                </a:rPr>
                <a:t>  = -4.00 with 4686 degrees of freedom.  </a:t>
              </a:r>
              <a:r>
                <a:rPr lang="en-US" sz="1800" i="1">
                  <a:solidFill>
                    <a:schemeClr val="tx1"/>
                  </a:solidFill>
                  <a:latin typeface="Century Schoolbook" pitchFamily="18" charset="0"/>
                </a:rPr>
                <a:t>P</a:t>
              </a:r>
              <a:r>
                <a:rPr lang="en-US" sz="1800">
                  <a:solidFill>
                    <a:schemeClr val="tx1"/>
                  </a:solidFill>
                  <a:latin typeface="Century Schoolbook" pitchFamily="18" charset="0"/>
                </a:rPr>
                <a:t> = 0.00006</a:t>
              </a:r>
            </a:p>
            <a:p>
              <a:r>
                <a:rPr lang="en-US" sz="1800">
                  <a:solidFill>
                    <a:schemeClr val="tx1"/>
                  </a:solidFill>
                  <a:latin typeface="Century Schoolbook" pitchFamily="18" charset="0"/>
                </a:rPr>
                <a:t>                                                                     = 2 </a:t>
              </a:r>
              <a:r>
                <a:rPr lang="en-US" sz="1800">
                  <a:solidFill>
                    <a:schemeClr val="tx1"/>
                  </a:solidFill>
                  <a:latin typeface="Century Schoolbook" pitchFamily="18" charset="0"/>
                  <a:sym typeface="Symbol" pitchFamily="18" charset="2"/>
                </a:rPr>
                <a:t> ttail(4686,4)</a:t>
              </a:r>
              <a:r>
                <a:rPr lang="en-US" sz="1800">
                  <a:solidFill>
                    <a:schemeClr val="tx1"/>
                  </a:solidFill>
                  <a:latin typeface="Century Schoolbook" pitchFamily="18" charset="0"/>
                </a:rPr>
                <a:t> </a:t>
              </a:r>
              <a:endParaRPr lang="en-US" sz="1800" i="1">
                <a:solidFill>
                  <a:schemeClr val="tx1"/>
                </a:solidFill>
                <a:latin typeface="Century Schoolbook" pitchFamily="18" charset="0"/>
              </a:endParaRPr>
            </a:p>
          </p:txBody>
        </p:sp>
        <p:graphicFrame>
          <p:nvGraphicFramePr>
            <p:cNvPr id="223237" name="Object 5"/>
            <p:cNvGraphicFramePr>
              <a:graphicFrameLocks noChangeAspect="1"/>
            </p:cNvGraphicFramePr>
            <p:nvPr/>
          </p:nvGraphicFramePr>
          <p:xfrm>
            <a:off x="1915" y="341"/>
            <a:ext cx="618" cy="162"/>
          </p:xfrm>
          <a:graphic>
            <a:graphicData uri="http://schemas.openxmlformats.org/presentationml/2006/ole">
              <mc:AlternateContent xmlns:mc="http://schemas.openxmlformats.org/markup-compatibility/2006">
                <mc:Choice xmlns:v="urn:schemas-microsoft-com:vml" Requires="v">
                  <p:oleObj spid="_x0000_s223266" r:id="rId4" imgW="977476" imgH="253890" progId="Equation.3">
                    <p:embed/>
                  </p:oleObj>
                </mc:Choice>
                <mc:Fallback>
                  <p:oleObj r:id="rId4" imgW="977476" imgH="25389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 y="341"/>
                          <a:ext cx="618" cy="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3238" name="Line 6"/>
          <p:cNvSpPr>
            <a:spLocks noChangeShapeType="1"/>
          </p:cNvSpPr>
          <p:nvPr/>
        </p:nvSpPr>
        <p:spPr bwMode="auto">
          <a:xfrm>
            <a:off x="709613" y="3121025"/>
            <a:ext cx="7362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223239" name="Group 7"/>
          <p:cNvGrpSpPr>
            <a:grpSpLocks/>
          </p:cNvGrpSpPr>
          <p:nvPr/>
        </p:nvGrpSpPr>
        <p:grpSpPr bwMode="auto">
          <a:xfrm>
            <a:off x="709613" y="3609975"/>
            <a:ext cx="7834312" cy="2017713"/>
            <a:chOff x="447" y="2274"/>
            <a:chExt cx="4935" cy="1271"/>
          </a:xfrm>
        </p:grpSpPr>
        <p:sp>
          <p:nvSpPr>
            <p:cNvPr id="223240" name="Text Box 8"/>
            <p:cNvSpPr txBox="1">
              <a:spLocks noChangeArrowheads="1"/>
            </p:cNvSpPr>
            <p:nvPr/>
          </p:nvSpPr>
          <p:spPr bwMode="auto">
            <a:xfrm>
              <a:off x="447" y="2274"/>
              <a:ext cx="4935" cy="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A 95% CI for </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1</a:t>
              </a:r>
              <a:r>
                <a:rPr lang="en-US" sz="1800">
                  <a:solidFill>
                    <a:schemeClr val="tx1"/>
                  </a:solidFill>
                  <a:latin typeface="Century Schoolbook" pitchFamily="18" charset="0"/>
                </a:rPr>
                <a:t> – </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2</a:t>
              </a:r>
              <a:r>
                <a:rPr lang="en-US" sz="1800">
                  <a:solidFill>
                    <a:schemeClr val="tx1"/>
                  </a:solidFill>
                  <a:latin typeface="Century Schoolbook" pitchFamily="18" charset="0"/>
                </a:rPr>
                <a:t> is</a:t>
              </a:r>
            </a:p>
            <a:p>
              <a:r>
                <a:rPr lang="en-US" sz="1800">
                  <a:solidFill>
                    <a:schemeClr val="tx1"/>
                  </a:solidFill>
                  <a:latin typeface="Century Schoolbook" pitchFamily="18" charset="0"/>
                </a:rPr>
                <a:t>	1.3760 – 2.0460 </a:t>
              </a:r>
            </a:p>
            <a:p>
              <a:r>
                <a:rPr lang="en-US" sz="1800">
                  <a:solidFill>
                    <a:schemeClr val="tx1"/>
                  </a:solidFill>
                  <a:latin typeface="Century Schoolbook" pitchFamily="18" charset="0"/>
                </a:rPr>
                <a:t>              = -0.67 </a:t>
              </a:r>
              <a:r>
                <a:rPr lang="en-US" sz="1800" u="sng">
                  <a:solidFill>
                    <a:schemeClr val="tx1"/>
                  </a:solidFill>
                  <a:latin typeface="Century Schoolbook" pitchFamily="18" charset="0"/>
                </a:rPr>
                <a:t>+</a:t>
              </a:r>
              <a:r>
                <a:rPr lang="en-US" sz="1800">
                  <a:solidFill>
                    <a:schemeClr val="tx1"/>
                  </a:solidFill>
                  <a:latin typeface="Century Schoolbook" pitchFamily="18" charset="0"/>
                </a:rPr>
                <a:t> 1.96</a:t>
              </a:r>
              <a:r>
                <a:rPr lang="en-US" sz="1800">
                  <a:solidFill>
                    <a:schemeClr val="tx1"/>
                  </a:solidFill>
                  <a:latin typeface="Century Schoolbook" pitchFamily="18" charset="0"/>
                  <a:sym typeface="Symbol" pitchFamily="18" charset="2"/>
                </a:rPr>
                <a:t>0.1676</a:t>
              </a:r>
            </a:p>
            <a:p>
              <a:r>
                <a:rPr lang="en-US" sz="1800">
                  <a:solidFill>
                    <a:schemeClr val="tx1"/>
                  </a:solidFill>
                  <a:latin typeface="Century Schoolbook" pitchFamily="18" charset="0"/>
                  <a:sym typeface="Symbol" pitchFamily="18" charset="2"/>
                </a:rPr>
                <a:t>              = (-1.0, -0.34)</a:t>
              </a:r>
              <a:endParaRPr lang="en-US" sz="1800">
                <a:solidFill>
                  <a:schemeClr val="tx1"/>
                </a:solidFill>
                <a:latin typeface="Century Schoolbook" pitchFamily="18" charset="0"/>
              </a:endParaRPr>
            </a:p>
            <a:p>
              <a:endParaRPr lang="en-US" sz="1800">
                <a:solidFill>
                  <a:schemeClr val="tx1"/>
                </a:solidFill>
                <a:latin typeface="Century Schoolbook" pitchFamily="18" charset="0"/>
              </a:endParaRPr>
            </a:p>
          </p:txBody>
        </p:sp>
        <p:sp>
          <p:nvSpPr>
            <p:cNvPr id="223241" name="Freeform 9"/>
            <p:cNvSpPr>
              <a:spLocks/>
            </p:cNvSpPr>
            <p:nvPr/>
          </p:nvSpPr>
          <p:spPr bwMode="auto">
            <a:xfrm>
              <a:off x="2827" y="2559"/>
              <a:ext cx="658" cy="172"/>
            </a:xfrm>
            <a:custGeom>
              <a:avLst/>
              <a:gdLst>
                <a:gd name="T0" fmla="*/ 0 w 1499"/>
                <a:gd name="T1" fmla="*/ 274 h 405"/>
                <a:gd name="T2" fmla="*/ 39 w 1499"/>
                <a:gd name="T3" fmla="*/ 252 h 405"/>
                <a:gd name="T4" fmla="*/ 132 w 1499"/>
                <a:gd name="T5" fmla="*/ 405 h 405"/>
                <a:gd name="T6" fmla="*/ 234 w 1499"/>
                <a:gd name="T7" fmla="*/ 0 h 405"/>
                <a:gd name="T8" fmla="*/ 1499 w 1499"/>
                <a:gd name="T9" fmla="*/ 0 h 405"/>
              </a:gdLst>
              <a:ahLst/>
              <a:cxnLst>
                <a:cxn ang="0">
                  <a:pos x="T0" y="T1"/>
                </a:cxn>
                <a:cxn ang="0">
                  <a:pos x="T2" y="T3"/>
                </a:cxn>
                <a:cxn ang="0">
                  <a:pos x="T4" y="T5"/>
                </a:cxn>
                <a:cxn ang="0">
                  <a:pos x="T6" y="T7"/>
                </a:cxn>
                <a:cxn ang="0">
                  <a:pos x="T8" y="T9"/>
                </a:cxn>
              </a:cxnLst>
              <a:rect l="0" t="0" r="r" b="b"/>
              <a:pathLst>
                <a:path w="1499" h="405">
                  <a:moveTo>
                    <a:pt x="0" y="274"/>
                  </a:moveTo>
                  <a:lnTo>
                    <a:pt x="39" y="252"/>
                  </a:lnTo>
                  <a:lnTo>
                    <a:pt x="132" y="405"/>
                  </a:lnTo>
                  <a:lnTo>
                    <a:pt x="234" y="0"/>
                  </a:lnTo>
                  <a:lnTo>
                    <a:pt x="149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42" name="Freeform 10"/>
            <p:cNvSpPr>
              <a:spLocks/>
            </p:cNvSpPr>
            <p:nvPr/>
          </p:nvSpPr>
          <p:spPr bwMode="auto">
            <a:xfrm>
              <a:off x="2825" y="2556"/>
              <a:ext cx="660" cy="175"/>
            </a:xfrm>
            <a:custGeom>
              <a:avLst/>
              <a:gdLst>
                <a:gd name="T0" fmla="*/ 0 w 1978"/>
                <a:gd name="T1" fmla="*/ 352 h 525"/>
                <a:gd name="T2" fmla="*/ 70 w 1978"/>
                <a:gd name="T3" fmla="*/ 315 h 525"/>
                <a:gd name="T4" fmla="*/ 179 w 1978"/>
                <a:gd name="T5" fmla="*/ 474 h 525"/>
                <a:gd name="T6" fmla="*/ 303 w 1978"/>
                <a:gd name="T7" fmla="*/ 0 h 525"/>
                <a:gd name="T8" fmla="*/ 1978 w 1978"/>
                <a:gd name="T9" fmla="*/ 0 h 525"/>
                <a:gd name="T10" fmla="*/ 1978 w 1978"/>
                <a:gd name="T11" fmla="*/ 24 h 525"/>
                <a:gd name="T12" fmla="*/ 321 w 1978"/>
                <a:gd name="T13" fmla="*/ 24 h 525"/>
                <a:gd name="T14" fmla="*/ 191 w 1978"/>
                <a:gd name="T15" fmla="*/ 525 h 525"/>
                <a:gd name="T16" fmla="*/ 166 w 1978"/>
                <a:gd name="T17" fmla="*/ 525 h 525"/>
                <a:gd name="T18" fmla="*/ 42 w 1978"/>
                <a:gd name="T19" fmla="*/ 346 h 525"/>
                <a:gd name="T20" fmla="*/ 8 w 1978"/>
                <a:gd name="T21" fmla="*/ 366 h 525"/>
                <a:gd name="T22" fmla="*/ 0 w 1978"/>
                <a:gd name="T23" fmla="*/ 35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8" h="525">
                  <a:moveTo>
                    <a:pt x="0" y="352"/>
                  </a:moveTo>
                  <a:lnTo>
                    <a:pt x="70" y="315"/>
                  </a:lnTo>
                  <a:lnTo>
                    <a:pt x="179" y="474"/>
                  </a:lnTo>
                  <a:lnTo>
                    <a:pt x="303" y="0"/>
                  </a:lnTo>
                  <a:lnTo>
                    <a:pt x="1978" y="0"/>
                  </a:lnTo>
                  <a:lnTo>
                    <a:pt x="1978" y="24"/>
                  </a:lnTo>
                  <a:lnTo>
                    <a:pt x="321" y="24"/>
                  </a:lnTo>
                  <a:lnTo>
                    <a:pt x="191" y="525"/>
                  </a:lnTo>
                  <a:lnTo>
                    <a:pt x="166" y="525"/>
                  </a:lnTo>
                  <a:lnTo>
                    <a:pt x="42" y="346"/>
                  </a:lnTo>
                  <a:lnTo>
                    <a:pt x="8" y="366"/>
                  </a:lnTo>
                  <a:lnTo>
                    <a:pt x="0" y="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43" name="Rectangle 11"/>
            <p:cNvSpPr>
              <a:spLocks noChangeArrowheads="1"/>
            </p:cNvSpPr>
            <p:nvPr/>
          </p:nvSpPr>
          <p:spPr bwMode="auto">
            <a:xfrm>
              <a:off x="2427" y="2672"/>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200">
                  <a:solidFill>
                    <a:srgbClr val="000000"/>
                  </a:solidFill>
                  <a:latin typeface="Times New Roman" pitchFamily="18" charset="0"/>
                </a:rPr>
                <a:t>4686,0.025</a:t>
              </a:r>
              <a:endParaRPr lang="en-US" sz="1200">
                <a:solidFill>
                  <a:schemeClr val="tx1"/>
                </a:solidFill>
                <a:latin typeface="Century Schoolbook" pitchFamily="18" charset="0"/>
              </a:endParaRPr>
            </a:p>
          </p:txBody>
        </p:sp>
        <p:sp>
          <p:nvSpPr>
            <p:cNvPr id="223244" name="Rectangle 12"/>
            <p:cNvSpPr>
              <a:spLocks noChangeArrowheads="1"/>
            </p:cNvSpPr>
            <p:nvPr/>
          </p:nvSpPr>
          <p:spPr bwMode="auto">
            <a:xfrm>
              <a:off x="2934" y="2570"/>
              <a:ext cx="63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latin typeface="Times New Roman" pitchFamily="18" charset="0"/>
                </a:rPr>
                <a:t>0.02808</a:t>
              </a:r>
              <a:endParaRPr lang="en-US" sz="1200">
                <a:solidFill>
                  <a:schemeClr val="tx1"/>
                </a:solidFill>
                <a:latin typeface="Century Schoolbook" pitchFamily="18" charset="0"/>
              </a:endParaRPr>
            </a:p>
          </p:txBody>
        </p:sp>
        <p:sp>
          <p:nvSpPr>
            <p:cNvPr id="223245" name="Rectangle 13"/>
            <p:cNvSpPr>
              <a:spLocks noChangeArrowheads="1"/>
            </p:cNvSpPr>
            <p:nvPr/>
          </p:nvSpPr>
          <p:spPr bwMode="auto">
            <a:xfrm>
              <a:off x="2343" y="2570"/>
              <a:ext cx="11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i="1">
                  <a:solidFill>
                    <a:srgbClr val="000000"/>
                  </a:solidFill>
                  <a:latin typeface="Times New Roman" pitchFamily="18" charset="0"/>
                </a:rPr>
                <a:t>t</a:t>
              </a:r>
              <a:endParaRPr lang="en-US" sz="1200">
                <a:solidFill>
                  <a:schemeClr val="tx1"/>
                </a:solidFill>
                <a:latin typeface="Century Schoolbook" pitchFamily="18" charset="0"/>
              </a:endParaRPr>
            </a:p>
          </p:txBody>
        </p:sp>
        <p:sp>
          <p:nvSpPr>
            <p:cNvPr id="223246" name="Rectangle 14"/>
            <p:cNvSpPr>
              <a:spLocks noChangeArrowheads="1"/>
            </p:cNvSpPr>
            <p:nvPr/>
          </p:nvSpPr>
          <p:spPr bwMode="auto">
            <a:xfrm>
              <a:off x="2199" y="2552"/>
              <a:ext cx="20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rgbClr val="000000"/>
                  </a:solidFill>
                  <a:latin typeface="Symbol" pitchFamily="18" charset="2"/>
                </a:rPr>
                <a:t>±</a:t>
              </a:r>
              <a:endParaRPr lang="en-US" sz="1200">
                <a:solidFill>
                  <a:schemeClr val="tx1"/>
                </a:solidFill>
                <a:latin typeface="Century Schoolbook" pitchFamily="18" charset="0"/>
              </a:endParaRPr>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2" name="Text Box 8"/>
          <p:cNvSpPr txBox="1">
            <a:spLocks noChangeArrowheads="1"/>
          </p:cNvSpPr>
          <p:nvPr/>
        </p:nvSpPr>
        <p:spPr bwMode="auto">
          <a:xfrm>
            <a:off x="582613" y="441325"/>
            <a:ext cx="7678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24.     Analyzing Subsets in Stata</a:t>
            </a:r>
            <a:endParaRPr lang="en-US" sz="1800">
              <a:latin typeface="Century Schoolbook" pitchFamily="18" charset="0"/>
            </a:endParaRPr>
          </a:p>
        </p:txBody>
      </p:sp>
      <p:sp>
        <p:nvSpPr>
          <p:cNvPr id="323593" name="Text Box 9"/>
          <p:cNvSpPr txBox="1">
            <a:spLocks noChangeArrowheads="1"/>
          </p:cNvSpPr>
          <p:nvPr/>
        </p:nvSpPr>
        <p:spPr bwMode="auto">
          <a:xfrm>
            <a:off x="708025" y="1025525"/>
            <a:ext cx="77216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previous example illustrated how to restrict analyses to a subgroup such as men or women.  This can be extended to more complex selections.  Suppose that </a:t>
            </a:r>
            <a:r>
              <a:rPr lang="en-US" sz="1800" i="1">
                <a:solidFill>
                  <a:schemeClr val="tx1"/>
                </a:solidFill>
                <a:latin typeface="Century Schoolbook" pitchFamily="18" charset="0"/>
              </a:rPr>
              <a:t>sex</a:t>
            </a:r>
            <a:r>
              <a:rPr lang="en-US" sz="1800">
                <a:solidFill>
                  <a:schemeClr val="tx1"/>
                </a:solidFill>
                <a:latin typeface="Century Schoolbook" pitchFamily="18" charset="0"/>
              </a:rPr>
              <a:t> = 1 for males, 2 for females and that </a:t>
            </a:r>
            <a:r>
              <a:rPr lang="en-US" sz="1800" i="1">
                <a:solidFill>
                  <a:schemeClr val="tx1"/>
                </a:solidFill>
                <a:latin typeface="Century Schoolbook" pitchFamily="18" charset="0"/>
              </a:rPr>
              <a:t>age</a:t>
            </a:r>
            <a:r>
              <a:rPr lang="en-US" sz="1800">
                <a:solidFill>
                  <a:schemeClr val="tx1"/>
                </a:solidFill>
                <a:latin typeface="Century Schoolbook" pitchFamily="18" charset="0"/>
              </a:rPr>
              <a:t> = 1 for people &lt; 10 years old, </a:t>
            </a:r>
          </a:p>
          <a:p>
            <a:pPr>
              <a:spcBef>
                <a:spcPct val="0"/>
              </a:spcBef>
            </a:pPr>
            <a:r>
              <a:rPr lang="en-US" sz="1800">
                <a:solidFill>
                  <a:schemeClr val="tx1"/>
                </a:solidFill>
                <a:latin typeface="Century Schoolbook" pitchFamily="18" charset="0"/>
              </a:rPr>
              <a:t>               = 2 for people 10 to 19 years old, and </a:t>
            </a:r>
          </a:p>
          <a:p>
            <a:pPr>
              <a:spcBef>
                <a:spcPct val="0"/>
              </a:spcBef>
            </a:pPr>
            <a:r>
              <a:rPr lang="en-US" sz="1800">
                <a:solidFill>
                  <a:schemeClr val="tx1"/>
                </a:solidFill>
                <a:latin typeface="Century Schoolbook" pitchFamily="18" charset="0"/>
              </a:rPr>
              <a:t>               = 3 for people ≥ 20 years old. Then</a:t>
            </a:r>
          </a:p>
        </p:txBody>
      </p:sp>
      <p:sp>
        <p:nvSpPr>
          <p:cNvPr id="323594" name="Text Box 10"/>
          <p:cNvSpPr txBox="1">
            <a:spLocks noChangeArrowheads="1"/>
          </p:cNvSpPr>
          <p:nvPr/>
        </p:nvSpPr>
        <p:spPr bwMode="auto">
          <a:xfrm>
            <a:off x="469900" y="2933700"/>
            <a:ext cx="8174038"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743200" indent="-2743200">
              <a:spcBef>
                <a:spcPct val="0"/>
              </a:spcBef>
              <a:defRPr sz="2400">
                <a:solidFill>
                  <a:schemeClr val="tx1"/>
                </a:solidFill>
                <a:latin typeface="Times New Roman" pitchFamily="18" charset="0"/>
              </a:defRPr>
            </a:lvl1pPr>
            <a:lvl2pPr marL="2857500">
              <a:spcBef>
                <a:spcPct val="0"/>
              </a:spcBef>
              <a:defRPr sz="2400">
                <a:solidFill>
                  <a:schemeClr val="tx1"/>
                </a:solidFill>
                <a:latin typeface="Times New Roman" pitchFamily="18" charset="0"/>
              </a:defRPr>
            </a:lvl2pPr>
            <a:lvl3pPr marL="2971800">
              <a:spcBef>
                <a:spcPct val="0"/>
              </a:spcBef>
              <a:defRPr sz="2400">
                <a:solidFill>
                  <a:schemeClr val="tx1"/>
                </a:solidFill>
                <a:latin typeface="Times New Roman" pitchFamily="18" charset="0"/>
              </a:defRPr>
            </a:lvl3pPr>
            <a:lvl4pPr marL="3086100">
              <a:spcBef>
                <a:spcPct val="0"/>
              </a:spcBef>
              <a:defRPr sz="2400">
                <a:solidFill>
                  <a:schemeClr val="tx1"/>
                </a:solidFill>
                <a:latin typeface="Times New Roman" pitchFamily="18" charset="0"/>
              </a:defRPr>
            </a:lvl4pPr>
            <a:lvl5pPr marL="3200400">
              <a:spcBef>
                <a:spcPct val="0"/>
              </a:spcBef>
              <a:defRPr sz="2400">
                <a:solidFill>
                  <a:schemeClr val="tx1"/>
                </a:solidFill>
                <a:latin typeface="Times New Roman" pitchFamily="18" charset="0"/>
              </a:defRPr>
            </a:lvl5pPr>
            <a:lvl6pPr marL="3657600" eaLnBrk="0" fontAlgn="base" hangingPunct="0">
              <a:spcBef>
                <a:spcPct val="0"/>
              </a:spcBef>
              <a:spcAft>
                <a:spcPct val="0"/>
              </a:spcAft>
              <a:defRPr sz="2400">
                <a:solidFill>
                  <a:schemeClr val="tx1"/>
                </a:solidFill>
                <a:latin typeface="Times New Roman" pitchFamily="18" charset="0"/>
              </a:defRPr>
            </a:lvl6pPr>
            <a:lvl7pPr marL="4114800" eaLnBrk="0" fontAlgn="base" hangingPunct="0">
              <a:spcBef>
                <a:spcPct val="0"/>
              </a:spcBef>
              <a:spcAft>
                <a:spcPct val="0"/>
              </a:spcAft>
              <a:defRPr sz="2400">
                <a:solidFill>
                  <a:schemeClr val="tx1"/>
                </a:solidFill>
                <a:latin typeface="Times New Roman" pitchFamily="18" charset="0"/>
              </a:defRPr>
            </a:lvl7pPr>
            <a:lvl8pPr marL="4572000" eaLnBrk="0" fontAlgn="base" hangingPunct="0">
              <a:spcBef>
                <a:spcPct val="0"/>
              </a:spcBef>
              <a:spcAft>
                <a:spcPct val="0"/>
              </a:spcAft>
              <a:defRPr sz="2400">
                <a:solidFill>
                  <a:schemeClr val="tx1"/>
                </a:solidFill>
                <a:latin typeface="Times New Roman" pitchFamily="18" charset="0"/>
              </a:defRPr>
            </a:lvl8pPr>
            <a:lvl9pPr marL="5029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SAS Monospace" pitchFamily="49" charset="0"/>
              </a:rPr>
              <a:t>sex==2 &amp; age != 2</a:t>
            </a:r>
            <a:r>
              <a:rPr lang="en-US" sz="1800">
                <a:latin typeface="Century Schoolbook" pitchFamily="18" charset="0"/>
              </a:rPr>
              <a:t>  	selects females who are not 10 to 19 years old.  If there are no missing values this is equivalent to</a:t>
            </a:r>
          </a:p>
          <a:p>
            <a:pPr>
              <a:spcBef>
                <a:spcPct val="50000"/>
              </a:spcBef>
            </a:pPr>
            <a:r>
              <a:rPr lang="en-US" sz="1800">
                <a:latin typeface="SAS Monospace" pitchFamily="49" charset="0"/>
              </a:rPr>
              <a:t>sex==2 &amp; (age==1 | age == 3)</a:t>
            </a:r>
          </a:p>
          <a:p>
            <a:pPr>
              <a:spcBef>
                <a:spcPct val="50000"/>
              </a:spcBef>
            </a:pPr>
            <a:r>
              <a:rPr lang="en-US" sz="1800">
                <a:latin typeface="SAS Monospace" pitchFamily="49" charset="0"/>
              </a:rPr>
              <a:t>sex==1 | age==3</a:t>
            </a:r>
            <a:r>
              <a:rPr lang="en-US" sz="1800">
                <a:latin typeface="Century Schoolbook" pitchFamily="18" charset="0"/>
              </a:rPr>
              <a:t>	selects all men plus all women ≥ 20.</a:t>
            </a:r>
          </a:p>
        </p:txBody>
      </p:sp>
      <p:sp>
        <p:nvSpPr>
          <p:cNvPr id="323595" name="Text Box 11"/>
          <p:cNvSpPr txBox="1">
            <a:spLocks noChangeArrowheads="1"/>
          </p:cNvSpPr>
          <p:nvPr/>
        </p:nvSpPr>
        <p:spPr bwMode="auto">
          <a:xfrm>
            <a:off x="679450" y="4538663"/>
            <a:ext cx="7654925"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Logical expressions may be used to define new variables (</a:t>
            </a:r>
            <a:r>
              <a:rPr lang="en-US" sz="1800" i="1">
                <a:solidFill>
                  <a:schemeClr val="tx1"/>
                </a:solidFill>
                <a:latin typeface="Century Schoolbook" pitchFamily="18" charset="0"/>
              </a:rPr>
              <a:t>generate</a:t>
            </a:r>
            <a:r>
              <a:rPr lang="en-US" sz="1800">
                <a:solidFill>
                  <a:schemeClr val="tx1"/>
                </a:solidFill>
                <a:latin typeface="Century Schoolbook" pitchFamily="18" charset="0"/>
              </a:rPr>
              <a:t> command) , to drop records from the data set (</a:t>
            </a:r>
            <a:r>
              <a:rPr lang="en-US" sz="1800" i="1">
                <a:solidFill>
                  <a:schemeClr val="tx1"/>
                </a:solidFill>
                <a:latin typeface="Century Schoolbook" pitchFamily="18" charset="0"/>
              </a:rPr>
              <a:t>keep</a:t>
            </a:r>
            <a:r>
              <a:rPr lang="en-US" sz="1800">
                <a:solidFill>
                  <a:schemeClr val="tx1"/>
                </a:solidFill>
                <a:latin typeface="Century Schoolbook" pitchFamily="18" charset="0"/>
              </a:rPr>
              <a:t> or </a:t>
            </a:r>
            <a:r>
              <a:rPr lang="en-US" sz="1800" i="1">
                <a:solidFill>
                  <a:schemeClr val="tx1"/>
                </a:solidFill>
                <a:latin typeface="Century Schoolbook" pitchFamily="18" charset="0"/>
              </a:rPr>
              <a:t>drop</a:t>
            </a:r>
            <a:r>
              <a:rPr lang="en-US" sz="1800">
                <a:solidFill>
                  <a:schemeClr val="tx1"/>
                </a:solidFill>
                <a:latin typeface="Century Schoolbook" pitchFamily="18" charset="0"/>
              </a:rPr>
              <a:t> command) or to restrict the data used by analysis commands such as </a:t>
            </a:r>
            <a:r>
              <a:rPr lang="en-US" sz="1800" i="1">
                <a:solidFill>
                  <a:schemeClr val="tx1"/>
                </a:solidFill>
                <a:latin typeface="Century Schoolbook" pitchFamily="18" charset="0"/>
              </a:rPr>
              <a:t>regress.</a:t>
            </a:r>
          </a:p>
        </p:txBody>
      </p:sp>
      <p:sp>
        <p:nvSpPr>
          <p:cNvPr id="323596" name="Text Box 12"/>
          <p:cNvSpPr txBox="1">
            <a:spLocks noChangeArrowheads="1"/>
          </p:cNvSpPr>
          <p:nvPr/>
        </p:nvSpPr>
        <p:spPr bwMode="auto">
          <a:xfrm>
            <a:off x="698500" y="5729288"/>
            <a:ext cx="80200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Logical expressions evaluate to 1 if true, 0 if false.  Stata considers any non-zero value to be true.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6" name="Group 2"/>
          <p:cNvGrpSpPr>
            <a:grpSpLocks/>
          </p:cNvGrpSpPr>
          <p:nvPr/>
        </p:nvGrpSpPr>
        <p:grpSpPr bwMode="auto">
          <a:xfrm>
            <a:off x="146050" y="19050"/>
            <a:ext cx="8745538" cy="6838950"/>
            <a:chOff x="92" y="12"/>
            <a:chExt cx="5509" cy="4308"/>
          </a:xfrm>
        </p:grpSpPr>
        <p:pic>
          <p:nvPicPr>
            <p:cNvPr id="175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 y="12"/>
              <a:ext cx="5509" cy="4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08" name="Freeform 4"/>
            <p:cNvSpPr>
              <a:spLocks/>
            </p:cNvSpPr>
            <p:nvPr/>
          </p:nvSpPr>
          <p:spPr bwMode="auto">
            <a:xfrm>
              <a:off x="692" y="416"/>
              <a:ext cx="1198" cy="394"/>
            </a:xfrm>
            <a:custGeom>
              <a:avLst/>
              <a:gdLst>
                <a:gd name="T0" fmla="*/ 1 w 1198"/>
                <a:gd name="T1" fmla="*/ 4 h 394"/>
                <a:gd name="T2" fmla="*/ 1 w 1198"/>
                <a:gd name="T3" fmla="*/ 394 h 394"/>
                <a:gd name="T4" fmla="*/ 585 w 1198"/>
                <a:gd name="T5" fmla="*/ 394 h 394"/>
                <a:gd name="T6" fmla="*/ 1198 w 1198"/>
                <a:gd name="T7" fmla="*/ 115 h 394"/>
                <a:gd name="T8" fmla="*/ 1198 w 1198"/>
                <a:gd name="T9" fmla="*/ 1 h 394"/>
                <a:gd name="T10" fmla="*/ 0 w 1198"/>
                <a:gd name="T11" fmla="*/ 0 h 394"/>
              </a:gdLst>
              <a:ahLst/>
              <a:cxnLst>
                <a:cxn ang="0">
                  <a:pos x="T0" y="T1"/>
                </a:cxn>
                <a:cxn ang="0">
                  <a:pos x="T2" y="T3"/>
                </a:cxn>
                <a:cxn ang="0">
                  <a:pos x="T4" y="T5"/>
                </a:cxn>
                <a:cxn ang="0">
                  <a:pos x="T6" y="T7"/>
                </a:cxn>
                <a:cxn ang="0">
                  <a:pos x="T8" y="T9"/>
                </a:cxn>
                <a:cxn ang="0">
                  <a:pos x="T10" y="T11"/>
                </a:cxn>
              </a:cxnLst>
              <a:rect l="0" t="0" r="r" b="b"/>
              <a:pathLst>
                <a:path w="1198" h="394">
                  <a:moveTo>
                    <a:pt x="1" y="4"/>
                  </a:moveTo>
                  <a:lnTo>
                    <a:pt x="1" y="394"/>
                  </a:lnTo>
                  <a:lnTo>
                    <a:pt x="585" y="394"/>
                  </a:lnTo>
                  <a:lnTo>
                    <a:pt x="1198" y="115"/>
                  </a:lnTo>
                  <a:lnTo>
                    <a:pt x="1198" y="1"/>
                  </a:lnTo>
                  <a:lnTo>
                    <a:pt x="0" y="0"/>
                  </a:lnTo>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75109" name="Object 5"/>
            <p:cNvGraphicFramePr>
              <a:graphicFrameLocks noChangeAspect="1"/>
            </p:cNvGraphicFramePr>
            <p:nvPr/>
          </p:nvGraphicFramePr>
          <p:xfrm>
            <a:off x="724" y="426"/>
            <a:ext cx="728" cy="208"/>
          </p:xfrm>
          <a:graphic>
            <a:graphicData uri="http://schemas.openxmlformats.org/presentationml/2006/ole">
              <mc:AlternateContent xmlns:mc="http://schemas.openxmlformats.org/markup-compatibility/2006">
                <mc:Choice xmlns:v="urn:schemas-microsoft-com:vml" Requires="v">
                  <p:oleObj spid="_x0000_s175171" name="Equation" r:id="rId5" imgW="1155600" imgH="330120" progId="Equation.DSMT4">
                    <p:embed/>
                  </p:oleObj>
                </mc:Choice>
                <mc:Fallback>
                  <p:oleObj name="Equation" r:id="rId5" imgW="1155600" imgH="3301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 y="426"/>
                          <a:ext cx="72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10" name="Object 6"/>
            <p:cNvGraphicFramePr>
              <a:graphicFrameLocks noChangeAspect="1"/>
            </p:cNvGraphicFramePr>
            <p:nvPr/>
          </p:nvGraphicFramePr>
          <p:xfrm>
            <a:off x="723" y="635"/>
            <a:ext cx="336" cy="176"/>
          </p:xfrm>
          <a:graphic>
            <a:graphicData uri="http://schemas.openxmlformats.org/presentationml/2006/ole">
              <mc:AlternateContent xmlns:mc="http://schemas.openxmlformats.org/markup-compatibility/2006">
                <mc:Choice xmlns:v="urn:schemas-microsoft-com:vml" Requires="v">
                  <p:oleObj spid="_x0000_s175172" name="Equation" r:id="rId7" imgW="533160" imgH="279360" progId="Equation.DSMT4">
                    <p:embed/>
                  </p:oleObj>
                </mc:Choice>
                <mc:Fallback>
                  <p:oleObj name="Equation" r:id="rId7" imgW="533160" imgH="2793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 y="635"/>
                          <a:ext cx="33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5111" name="Group 7"/>
            <p:cNvGrpSpPr>
              <a:grpSpLocks/>
            </p:cNvGrpSpPr>
            <p:nvPr/>
          </p:nvGrpSpPr>
          <p:grpSpPr bwMode="auto">
            <a:xfrm>
              <a:off x="3109" y="3384"/>
              <a:ext cx="871" cy="308"/>
              <a:chOff x="3109" y="3384"/>
              <a:chExt cx="871" cy="308"/>
            </a:xfrm>
          </p:grpSpPr>
          <p:sp>
            <p:nvSpPr>
              <p:cNvPr id="175112" name="Freeform 8"/>
              <p:cNvSpPr>
                <a:spLocks/>
              </p:cNvSpPr>
              <p:nvPr/>
            </p:nvSpPr>
            <p:spPr bwMode="auto">
              <a:xfrm>
                <a:off x="3109" y="3384"/>
                <a:ext cx="871" cy="308"/>
              </a:xfrm>
              <a:custGeom>
                <a:avLst/>
                <a:gdLst>
                  <a:gd name="T0" fmla="*/ 864 w 871"/>
                  <a:gd name="T1" fmla="*/ 308 h 308"/>
                  <a:gd name="T2" fmla="*/ 0 w 871"/>
                  <a:gd name="T3" fmla="*/ 308 h 308"/>
                  <a:gd name="T4" fmla="*/ 7 w 871"/>
                  <a:gd name="T5" fmla="*/ 59 h 308"/>
                  <a:gd name="T6" fmla="*/ 105 w 871"/>
                  <a:gd name="T7" fmla="*/ 0 h 308"/>
                  <a:gd name="T8" fmla="*/ 871 w 871"/>
                  <a:gd name="T9" fmla="*/ 20 h 308"/>
                  <a:gd name="T10" fmla="*/ 864 w 871"/>
                  <a:gd name="T11" fmla="*/ 308 h 308"/>
                </a:gdLst>
                <a:ahLst/>
                <a:cxnLst>
                  <a:cxn ang="0">
                    <a:pos x="T0" y="T1"/>
                  </a:cxn>
                  <a:cxn ang="0">
                    <a:pos x="T2" y="T3"/>
                  </a:cxn>
                  <a:cxn ang="0">
                    <a:pos x="T4" y="T5"/>
                  </a:cxn>
                  <a:cxn ang="0">
                    <a:pos x="T6" y="T7"/>
                  </a:cxn>
                  <a:cxn ang="0">
                    <a:pos x="T8" y="T9"/>
                  </a:cxn>
                  <a:cxn ang="0">
                    <a:pos x="T10" y="T11"/>
                  </a:cxn>
                </a:cxnLst>
                <a:rect l="0" t="0" r="r" b="b"/>
                <a:pathLst>
                  <a:path w="871" h="308">
                    <a:moveTo>
                      <a:pt x="864" y="308"/>
                    </a:moveTo>
                    <a:lnTo>
                      <a:pt x="0" y="308"/>
                    </a:lnTo>
                    <a:lnTo>
                      <a:pt x="7" y="59"/>
                    </a:lnTo>
                    <a:lnTo>
                      <a:pt x="105" y="0"/>
                    </a:lnTo>
                    <a:lnTo>
                      <a:pt x="871" y="20"/>
                    </a:lnTo>
                    <a:lnTo>
                      <a:pt x="864" y="308"/>
                    </a:ln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75113" name="Object 9"/>
              <p:cNvGraphicFramePr>
                <a:graphicFrameLocks noChangeAspect="1"/>
              </p:cNvGraphicFramePr>
              <p:nvPr/>
            </p:nvGraphicFramePr>
            <p:xfrm>
              <a:off x="3201" y="3449"/>
              <a:ext cx="720" cy="208"/>
            </p:xfrm>
            <a:graphic>
              <a:graphicData uri="http://schemas.openxmlformats.org/presentationml/2006/ole">
                <mc:AlternateContent xmlns:mc="http://schemas.openxmlformats.org/markup-compatibility/2006">
                  <mc:Choice xmlns:v="urn:schemas-microsoft-com:vml" Requires="v">
                    <p:oleObj spid="_x0000_s175173" name="Equation" r:id="rId9" imgW="1143000" imgH="330120" progId="Equation.DSMT4">
                      <p:embed/>
                    </p:oleObj>
                  </mc:Choice>
                  <mc:Fallback>
                    <p:oleObj name="Equation" r:id="rId9" imgW="1143000" imgH="33012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1" y="3449"/>
                            <a:ext cx="72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Text Box 4"/>
          <p:cNvSpPr txBox="1">
            <a:spLocks noChangeArrowheads="1"/>
          </p:cNvSpPr>
          <p:nvPr/>
        </p:nvSpPr>
        <p:spPr bwMode="auto">
          <a:xfrm>
            <a:off x="631825" y="547688"/>
            <a:ext cx="794226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Logical expressions may be used to keep or drop observations from the data.   For example</a:t>
            </a:r>
          </a:p>
        </p:txBody>
      </p:sp>
      <p:sp>
        <p:nvSpPr>
          <p:cNvPr id="330757" name="Text Box 5"/>
          <p:cNvSpPr txBox="1">
            <a:spLocks noChangeArrowheads="1"/>
          </p:cNvSpPr>
          <p:nvPr/>
        </p:nvSpPr>
        <p:spPr bwMode="auto">
          <a:xfrm>
            <a:off x="803275" y="1593850"/>
            <a:ext cx="37750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rPr>
              <a:t>. keep sex == 2 &amp; age == 1</a:t>
            </a:r>
          </a:p>
        </p:txBody>
      </p:sp>
      <p:sp>
        <p:nvSpPr>
          <p:cNvPr id="330758" name="Text Box 6"/>
          <p:cNvSpPr txBox="1">
            <a:spLocks noChangeArrowheads="1"/>
          </p:cNvSpPr>
          <p:nvPr/>
        </p:nvSpPr>
        <p:spPr bwMode="auto">
          <a:xfrm>
            <a:off x="631825" y="2147888"/>
            <a:ext cx="7551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will keep young females and drop all other observations from memory</a:t>
            </a:r>
          </a:p>
        </p:txBody>
      </p:sp>
      <p:sp>
        <p:nvSpPr>
          <p:cNvPr id="330759" name="Text Box 7"/>
          <p:cNvSpPr txBox="1">
            <a:spLocks noChangeArrowheads="1"/>
          </p:cNvSpPr>
          <p:nvPr/>
        </p:nvSpPr>
        <p:spPr bwMode="auto">
          <a:xfrm>
            <a:off x="803275" y="2889250"/>
            <a:ext cx="37750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rPr>
              <a:t>. drop sex == 2 | age == 1</a:t>
            </a:r>
          </a:p>
        </p:txBody>
      </p:sp>
      <p:sp>
        <p:nvSpPr>
          <p:cNvPr id="330760" name="Text Box 8"/>
          <p:cNvSpPr txBox="1">
            <a:spLocks noChangeArrowheads="1"/>
          </p:cNvSpPr>
          <p:nvPr/>
        </p:nvSpPr>
        <p:spPr bwMode="auto">
          <a:xfrm>
            <a:off x="631825" y="3452813"/>
            <a:ext cx="70135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will drop women and young people keeping males </a:t>
            </a:r>
            <a:r>
              <a:rPr lang="en-US" sz="1800" u="sng">
                <a:solidFill>
                  <a:schemeClr val="tx1"/>
                </a:solidFill>
                <a:latin typeface="Century Schoolbook" pitchFamily="18" charset="0"/>
              </a:rPr>
              <a:t>&gt;</a:t>
            </a:r>
            <a:r>
              <a:rPr lang="en-US" sz="1800">
                <a:solidFill>
                  <a:schemeClr val="tx1"/>
                </a:solidFill>
                <a:latin typeface="Century Schoolbook" pitchFamily="18" charset="0"/>
              </a:rPr>
              <a:t> 10 years old.</a:t>
            </a:r>
            <a:endParaRPr lang="en-US" sz="1800" u="sng">
              <a:solidFill>
                <a:schemeClr val="tx1"/>
              </a:solidFill>
              <a:latin typeface="Century Schoolbook" pitchFamily="18" charset="0"/>
            </a:endParaRPr>
          </a:p>
        </p:txBody>
      </p:sp>
      <p:sp>
        <p:nvSpPr>
          <p:cNvPr id="330761" name="Text Box 9"/>
          <p:cNvSpPr txBox="1">
            <a:spLocks noChangeArrowheads="1"/>
          </p:cNvSpPr>
          <p:nvPr/>
        </p:nvSpPr>
        <p:spPr bwMode="auto">
          <a:xfrm>
            <a:off x="803275" y="4232275"/>
            <a:ext cx="584676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rPr>
              <a:t>. regress sbp bmi if  age == 1 | age == 3</a:t>
            </a:r>
          </a:p>
        </p:txBody>
      </p:sp>
      <p:sp>
        <p:nvSpPr>
          <p:cNvPr id="330762" name="Text Box 10"/>
          <p:cNvSpPr txBox="1">
            <a:spLocks noChangeArrowheads="1"/>
          </p:cNvSpPr>
          <p:nvPr/>
        </p:nvSpPr>
        <p:spPr bwMode="auto">
          <a:xfrm>
            <a:off x="631825" y="4986338"/>
            <a:ext cx="718026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will regress </a:t>
            </a:r>
            <a:r>
              <a:rPr lang="en-US" sz="1800" i="1">
                <a:solidFill>
                  <a:schemeClr val="tx1"/>
                </a:solidFill>
                <a:latin typeface="Century Schoolbook" pitchFamily="18" charset="0"/>
              </a:rPr>
              <a:t>sbp</a:t>
            </a:r>
            <a:r>
              <a:rPr lang="en-US" sz="1800">
                <a:solidFill>
                  <a:schemeClr val="tx1"/>
                </a:solidFill>
                <a:latin typeface="Century Schoolbook" pitchFamily="18" charset="0"/>
              </a:rPr>
              <a:t> against </a:t>
            </a:r>
            <a:r>
              <a:rPr lang="en-US" sz="1800" i="1">
                <a:solidFill>
                  <a:schemeClr val="tx1"/>
                </a:solidFill>
                <a:latin typeface="Century Schoolbook" pitchFamily="18" charset="0"/>
              </a:rPr>
              <a:t>bmi</a:t>
            </a:r>
            <a:r>
              <a:rPr lang="en-US" sz="1800">
                <a:solidFill>
                  <a:schemeClr val="tx1"/>
                </a:solidFill>
                <a:latin typeface="Century Schoolbook" pitchFamily="18" charset="0"/>
              </a:rPr>
              <a:t> for people who are less than 10 or at least 20 years of age.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5"/>
          <p:cNvSpPr txBox="1">
            <a:spLocks noChangeArrowheads="1"/>
          </p:cNvSpPr>
          <p:nvPr/>
        </p:nvSpPr>
        <p:spPr bwMode="auto">
          <a:xfrm>
            <a:off x="536575" y="425450"/>
            <a:ext cx="77406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dirty="0">
                <a:solidFill>
                  <a:srgbClr val="0000FF"/>
                </a:solidFill>
                <a:latin typeface="Century Schoolbook" pitchFamily="18" charset="0"/>
              </a:rPr>
              <a:t>24.     What we have covered.</a:t>
            </a:r>
          </a:p>
        </p:txBody>
      </p:sp>
      <p:sp>
        <p:nvSpPr>
          <p:cNvPr id="224262" name="Text Box 6"/>
          <p:cNvSpPr txBox="1">
            <a:spLocks noChangeArrowheads="1"/>
          </p:cNvSpPr>
          <p:nvPr/>
        </p:nvSpPr>
        <p:spPr bwMode="auto">
          <a:xfrm>
            <a:off x="1090613" y="928688"/>
            <a:ext cx="7358062" cy="518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0000FF"/>
              </a:buClr>
              <a:buFont typeface="Wingdings" pitchFamily="2" charset="2"/>
              <a:buChar char="v"/>
            </a:pPr>
            <a:r>
              <a:rPr lang="en-US" sz="1800">
                <a:latin typeface="Century Schoolbook" pitchFamily="18" charset="0"/>
              </a:rPr>
              <a:t>Distinction between a parameter and a statistic</a:t>
            </a:r>
          </a:p>
          <a:p>
            <a:pPr>
              <a:spcBef>
                <a:spcPct val="50000"/>
              </a:spcBef>
              <a:buClr>
                <a:srgbClr val="0000FF"/>
              </a:buClr>
              <a:buFont typeface="Wingdings" pitchFamily="2" charset="2"/>
              <a:buChar char="v"/>
            </a:pPr>
            <a:r>
              <a:rPr lang="en-US" sz="1800">
                <a:latin typeface="Century Schoolbook" pitchFamily="18" charset="0"/>
              </a:rPr>
              <a:t>The normal distribution</a:t>
            </a:r>
          </a:p>
          <a:p>
            <a:pPr>
              <a:spcBef>
                <a:spcPct val="50000"/>
              </a:spcBef>
              <a:buClr>
                <a:srgbClr val="0000FF"/>
              </a:buClr>
              <a:buFont typeface="Wingdings" pitchFamily="2" charset="2"/>
              <a:buChar char="v"/>
            </a:pPr>
            <a:r>
              <a:rPr lang="en-US" sz="1800">
                <a:latin typeface="Century Schoolbook" pitchFamily="18" charset="0"/>
              </a:rPr>
              <a:t>Inference from a known sample about an unknown target population</a:t>
            </a:r>
          </a:p>
          <a:p>
            <a:pPr>
              <a:spcBef>
                <a:spcPct val="50000"/>
              </a:spcBef>
              <a:buClr>
                <a:srgbClr val="0000FF"/>
              </a:buClr>
              <a:buFont typeface="Wingdings" pitchFamily="2" charset="2"/>
              <a:buChar char="v"/>
            </a:pPr>
            <a:r>
              <a:rPr lang="en-US" sz="1800">
                <a:latin typeface="Century Schoolbook" pitchFamily="18" charset="0"/>
              </a:rPr>
              <a:t>Simple linear regression:  Assessing simple relationships between two continuous variables</a:t>
            </a:r>
          </a:p>
          <a:p>
            <a:pPr>
              <a:spcBef>
                <a:spcPct val="50000"/>
              </a:spcBef>
              <a:buClr>
                <a:srgbClr val="0000FF"/>
              </a:buClr>
              <a:buFont typeface="Wingdings" pitchFamily="2" charset="2"/>
              <a:buChar char="v"/>
            </a:pPr>
            <a:r>
              <a:rPr lang="en-US" sz="1800">
                <a:latin typeface="Century Schoolbook" pitchFamily="18" charset="0"/>
              </a:rPr>
              <a:t>Interpreting the output from a linear regression program.  Analyzing data with Stata</a:t>
            </a:r>
          </a:p>
          <a:p>
            <a:pPr>
              <a:spcBef>
                <a:spcPct val="50000"/>
              </a:spcBef>
              <a:buClr>
                <a:srgbClr val="0000FF"/>
              </a:buClr>
              <a:buFont typeface="Wingdings" pitchFamily="2" charset="2"/>
              <a:buChar char="v"/>
            </a:pPr>
            <a:r>
              <a:rPr lang="en-US" sz="1800">
                <a:latin typeface="Century Schoolbook" pitchFamily="18" charset="0"/>
              </a:rPr>
              <a:t>Plotting linear regression lines with confidence bands</a:t>
            </a:r>
          </a:p>
          <a:p>
            <a:pPr>
              <a:spcBef>
                <a:spcPct val="50000"/>
              </a:spcBef>
              <a:buClr>
                <a:srgbClr val="0000FF"/>
              </a:buClr>
              <a:buFont typeface="Wingdings" pitchFamily="2" charset="2"/>
              <a:buChar char="v"/>
            </a:pPr>
            <a:r>
              <a:rPr lang="en-US" sz="1800">
                <a:latin typeface="Century Schoolbook" pitchFamily="18" charset="0"/>
              </a:rPr>
              <a:t>Making inferences from simple linear regression models</a:t>
            </a:r>
          </a:p>
          <a:p>
            <a:pPr>
              <a:spcBef>
                <a:spcPct val="50000"/>
              </a:spcBef>
              <a:buClr>
                <a:srgbClr val="0000FF"/>
              </a:buClr>
              <a:buFont typeface="Wingdings" pitchFamily="2" charset="2"/>
              <a:buChar char="v"/>
            </a:pPr>
            <a:r>
              <a:rPr lang="en-US" sz="1800">
                <a:latin typeface="Century Schoolbook" pitchFamily="18" charset="0"/>
              </a:rPr>
              <a:t>Lowess regression and residual plots.  How do you know you have the right model?</a:t>
            </a:r>
          </a:p>
          <a:p>
            <a:pPr>
              <a:spcBef>
                <a:spcPct val="50000"/>
              </a:spcBef>
              <a:buClr>
                <a:srgbClr val="0000FF"/>
              </a:buClr>
              <a:buFont typeface="Wingdings" pitchFamily="2" charset="2"/>
              <a:buChar char="v"/>
            </a:pPr>
            <a:r>
              <a:rPr lang="en-US" sz="1800">
                <a:latin typeface="Century Schoolbook" pitchFamily="18" charset="0"/>
              </a:rPr>
              <a:t>Transforming data to improve model fit</a:t>
            </a:r>
          </a:p>
          <a:p>
            <a:pPr>
              <a:spcBef>
                <a:spcPct val="50000"/>
              </a:spcBef>
              <a:buClr>
                <a:srgbClr val="0000FF"/>
              </a:buClr>
              <a:buFont typeface="Wingdings" pitchFamily="2" charset="2"/>
              <a:buChar char="v"/>
            </a:pPr>
            <a:r>
              <a:rPr lang="en-US" sz="1800">
                <a:latin typeface="Century Schoolbook" pitchFamily="18" charset="0"/>
              </a:rPr>
              <a:t>Comparing slopes from two independent linear regressions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Text Box 4"/>
          <p:cNvSpPr txBox="1">
            <a:spLocks noChangeArrowheads="1"/>
          </p:cNvSpPr>
          <p:nvPr/>
        </p:nvSpPr>
        <p:spPr bwMode="auto">
          <a:xfrm>
            <a:off x="3678238" y="312738"/>
            <a:ext cx="221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1800" b="1" dirty="0">
                <a:solidFill>
                  <a:srgbClr val="0000FF"/>
                </a:solidFill>
                <a:latin typeface="Century Schoolbook" pitchFamily="18" charset="0"/>
              </a:rPr>
              <a:t>Cited References</a:t>
            </a:r>
          </a:p>
        </p:txBody>
      </p:sp>
      <p:sp>
        <p:nvSpPr>
          <p:cNvPr id="406533" name="Text Box 5"/>
          <p:cNvSpPr txBox="1">
            <a:spLocks noChangeArrowheads="1"/>
          </p:cNvSpPr>
          <p:nvPr/>
        </p:nvSpPr>
        <p:spPr bwMode="auto">
          <a:xfrm>
            <a:off x="549275" y="982663"/>
            <a:ext cx="8266113"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50000"/>
              </a:spcAft>
            </a:pPr>
            <a:r>
              <a:rPr lang="en-US" sz="1800">
                <a:latin typeface="Century Schoolbook" pitchFamily="18" charset="0"/>
              </a:rPr>
              <a:t>Greene JW, Jr., Touchstone JC. Urinary estriol as an index of placental function. A study of 279 cases. </a:t>
            </a:r>
            <a:r>
              <a:rPr lang="en-US" sz="1800" i="1">
                <a:latin typeface="Century Schoolbook" pitchFamily="18" charset="0"/>
              </a:rPr>
              <a:t>Am J Obstet Gynecol</a:t>
            </a:r>
            <a:r>
              <a:rPr lang="en-US" sz="1800">
                <a:latin typeface="Century Schoolbook" pitchFamily="18" charset="0"/>
              </a:rPr>
              <a:t> 1963;85:1-9.</a:t>
            </a:r>
          </a:p>
          <a:p>
            <a:pPr eaLnBrk="1" hangingPunct="1">
              <a:spcAft>
                <a:spcPct val="50000"/>
              </a:spcAft>
            </a:pPr>
            <a:r>
              <a:rPr lang="en-US" sz="1800">
                <a:latin typeface="Century Schoolbook" pitchFamily="18" charset="0"/>
              </a:rPr>
              <a:t>Gross, C. P., G. F. Anderson, et al. (1999). "The relation between funding by the National Institutes of Health and the burden of disease." </a:t>
            </a:r>
            <a:r>
              <a:rPr lang="en-US" sz="1800" i="1">
                <a:latin typeface="Century Schoolbook" pitchFamily="18" charset="0"/>
              </a:rPr>
              <a:t>N Engl J Med</a:t>
            </a:r>
            <a:r>
              <a:rPr lang="en-US" sz="1800">
                <a:latin typeface="Century Schoolbook" pitchFamily="18" charset="0"/>
              </a:rPr>
              <a:t> 340(24): 1881-7. </a:t>
            </a:r>
          </a:p>
          <a:p>
            <a:pPr eaLnBrk="1" hangingPunct="1">
              <a:spcAft>
                <a:spcPct val="50000"/>
              </a:spcAft>
            </a:pPr>
            <a:r>
              <a:rPr lang="en-US" sz="1800">
                <a:latin typeface="Century Schoolbook" pitchFamily="18" charset="0"/>
              </a:rPr>
              <a:t>Levy D, National Heart Lung and Blood Institute., Center for Bio-Medical Communication. </a:t>
            </a:r>
            <a:r>
              <a:rPr lang="en-US" sz="1800" i="1">
                <a:latin typeface="Century Schoolbook" pitchFamily="18" charset="0"/>
              </a:rPr>
              <a:t>50 Years of Discovery : Medical Milestones from the National Heart, Lung, and Blood Institute's Framingham Heart Study.</a:t>
            </a:r>
            <a:r>
              <a:rPr lang="en-US" sz="1800">
                <a:latin typeface="Century Schoolbook" pitchFamily="18" charset="0"/>
              </a:rPr>
              <a:t> Hackensack, N.J.: Center for Bio-Medical Communication Inc.; 1999.</a:t>
            </a:r>
          </a:p>
          <a:p>
            <a:pPr eaLnBrk="1" hangingPunct="1">
              <a:spcAft>
                <a:spcPct val="50000"/>
              </a:spcAft>
            </a:pPr>
            <a:r>
              <a:rPr lang="en-US" sz="1800">
                <a:latin typeface="Century Schoolbook" pitchFamily="18" charset="0"/>
              </a:rPr>
              <a:t>Rosner B. </a:t>
            </a:r>
            <a:r>
              <a:rPr lang="en-US" sz="1800" i="1">
                <a:latin typeface="Century Schoolbook" pitchFamily="18" charset="0"/>
              </a:rPr>
              <a:t>Fundamentals of Biostatistics. 6th ed.</a:t>
            </a:r>
            <a:r>
              <a:rPr lang="en-US" sz="1800">
                <a:latin typeface="Century Schoolbook" pitchFamily="18" charset="0"/>
              </a:rPr>
              <a:t> Belmont CA: Danbury 2006 </a:t>
            </a:r>
          </a:p>
          <a:p>
            <a:pPr eaLnBrk="1" hangingPunct="1">
              <a:spcAft>
                <a:spcPct val="50000"/>
              </a:spcAft>
            </a:pPr>
            <a:endParaRPr lang="en-US" sz="1800">
              <a:latin typeface="Century Schoolbook" pitchFamily="18" charset="0"/>
            </a:endParaRPr>
          </a:p>
        </p:txBody>
      </p:sp>
      <p:sp>
        <p:nvSpPr>
          <p:cNvPr id="406535" name="Text Box 7"/>
          <p:cNvSpPr txBox="1">
            <a:spLocks noChangeArrowheads="1"/>
          </p:cNvSpPr>
          <p:nvPr/>
        </p:nvSpPr>
        <p:spPr bwMode="auto">
          <a:xfrm>
            <a:off x="508000" y="4694238"/>
            <a:ext cx="7916863"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0"/>
              </a:spcBef>
              <a:defRPr sz="2400">
                <a:solidFill>
                  <a:schemeClr val="tx1"/>
                </a:solidFill>
                <a:latin typeface="Times New Roman" pitchFamily="18" charset="0"/>
              </a:defRPr>
            </a:lvl1pPr>
            <a:lvl2pPr marL="45878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dirty="0">
                <a:solidFill>
                  <a:schemeClr val="accent2"/>
                </a:solidFill>
                <a:latin typeface="Century Schoolbook" pitchFamily="18" charset="0"/>
              </a:rPr>
              <a:t>                      </a:t>
            </a:r>
            <a:r>
              <a:rPr lang="en-US" sz="1800" b="1" dirty="0">
                <a:solidFill>
                  <a:srgbClr val="0000FF"/>
                </a:solidFill>
                <a:latin typeface="Century Schoolbook" pitchFamily="18" charset="0"/>
              </a:rPr>
              <a:t>For additional references on these notes see.</a:t>
            </a:r>
          </a:p>
          <a:p>
            <a:pPr eaLnBrk="1" hangingPunct="1"/>
            <a:endParaRPr lang="en-US" sz="1800" b="1" dirty="0">
              <a:solidFill>
                <a:schemeClr val="accent2"/>
              </a:solidFill>
              <a:latin typeface="Century Schoolbook" pitchFamily="18" charset="0"/>
            </a:endParaRPr>
          </a:p>
          <a:p>
            <a:pPr eaLnBrk="1" hangingPunct="1">
              <a:spcAft>
                <a:spcPct val="50000"/>
              </a:spcAft>
            </a:pPr>
            <a:r>
              <a:rPr lang="en-US" sz="1800" dirty="0">
                <a:latin typeface="Century Schoolbook" pitchFamily="18" charset="0"/>
              </a:rPr>
              <a:t>Dupont WD. </a:t>
            </a:r>
            <a:r>
              <a:rPr lang="en-US" sz="1800" i="1" dirty="0">
                <a:latin typeface="Century Schoolbook" pitchFamily="18" charset="0"/>
              </a:rPr>
              <a:t>Statistical Modeling for Biomedical Researchers:  A Simple Introduction to the Analysis of Complex Data. 2nd ed.</a:t>
            </a:r>
            <a:r>
              <a:rPr lang="en-US" sz="1800" dirty="0">
                <a:latin typeface="Century Schoolbook" pitchFamily="18" charset="0"/>
              </a:rPr>
              <a:t> Cambridge, U.K.: Cambridge University Press; 2009.</a:t>
            </a:r>
          </a:p>
          <a:p>
            <a:pPr eaLnBrk="1" hangingPunct="1"/>
            <a:endParaRPr lang="en-US" sz="1800" dirty="0">
              <a:latin typeface="Century Schoolbook"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0" name="Group 2"/>
          <p:cNvGrpSpPr>
            <a:grpSpLocks/>
          </p:cNvGrpSpPr>
          <p:nvPr/>
        </p:nvGrpSpPr>
        <p:grpSpPr bwMode="auto">
          <a:xfrm>
            <a:off x="112415" y="0"/>
            <a:ext cx="8812212" cy="6889750"/>
            <a:chOff x="111" y="-20"/>
            <a:chExt cx="5551" cy="4340"/>
          </a:xfrm>
        </p:grpSpPr>
        <p:pic>
          <p:nvPicPr>
            <p:cNvPr id="176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 y="-20"/>
              <a:ext cx="5551" cy="4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6132" name="Group 4"/>
            <p:cNvGrpSpPr>
              <a:grpSpLocks/>
            </p:cNvGrpSpPr>
            <p:nvPr/>
          </p:nvGrpSpPr>
          <p:grpSpPr bwMode="auto">
            <a:xfrm>
              <a:off x="2730" y="406"/>
              <a:ext cx="1297" cy="396"/>
              <a:chOff x="2730" y="406"/>
              <a:chExt cx="1297" cy="396"/>
            </a:xfrm>
          </p:grpSpPr>
          <p:sp>
            <p:nvSpPr>
              <p:cNvPr id="176133" name="Freeform 5"/>
              <p:cNvSpPr>
                <a:spLocks/>
              </p:cNvSpPr>
              <p:nvPr/>
            </p:nvSpPr>
            <p:spPr bwMode="auto">
              <a:xfrm>
                <a:off x="2730" y="406"/>
                <a:ext cx="1297" cy="396"/>
              </a:xfrm>
              <a:custGeom>
                <a:avLst/>
                <a:gdLst>
                  <a:gd name="T0" fmla="*/ 0 w 1297"/>
                  <a:gd name="T1" fmla="*/ 8 h 396"/>
                  <a:gd name="T2" fmla="*/ 335 w 1297"/>
                  <a:gd name="T3" fmla="*/ 394 h 396"/>
                  <a:gd name="T4" fmla="*/ 802 w 1297"/>
                  <a:gd name="T5" fmla="*/ 394 h 396"/>
                  <a:gd name="T6" fmla="*/ 1297 w 1297"/>
                  <a:gd name="T7" fmla="*/ 396 h 396"/>
                  <a:gd name="T8" fmla="*/ 1293 w 1297"/>
                  <a:gd name="T9" fmla="*/ 1 h 396"/>
                  <a:gd name="T10" fmla="*/ 334 w 1297"/>
                  <a:gd name="T11" fmla="*/ 0 h 396"/>
                </a:gdLst>
                <a:ahLst/>
                <a:cxnLst>
                  <a:cxn ang="0">
                    <a:pos x="T0" y="T1"/>
                  </a:cxn>
                  <a:cxn ang="0">
                    <a:pos x="T2" y="T3"/>
                  </a:cxn>
                  <a:cxn ang="0">
                    <a:pos x="T4" y="T5"/>
                  </a:cxn>
                  <a:cxn ang="0">
                    <a:pos x="T6" y="T7"/>
                  </a:cxn>
                  <a:cxn ang="0">
                    <a:pos x="T8" y="T9"/>
                  </a:cxn>
                  <a:cxn ang="0">
                    <a:pos x="T10" y="T11"/>
                  </a:cxn>
                </a:cxnLst>
                <a:rect l="0" t="0" r="r" b="b"/>
                <a:pathLst>
                  <a:path w="1297" h="396">
                    <a:moveTo>
                      <a:pt x="0" y="8"/>
                    </a:moveTo>
                    <a:lnTo>
                      <a:pt x="335" y="394"/>
                    </a:lnTo>
                    <a:lnTo>
                      <a:pt x="802" y="394"/>
                    </a:lnTo>
                    <a:lnTo>
                      <a:pt x="1297" y="396"/>
                    </a:lnTo>
                    <a:lnTo>
                      <a:pt x="1293" y="1"/>
                    </a:lnTo>
                    <a:lnTo>
                      <a:pt x="334" y="0"/>
                    </a:lnTo>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76134" name="Object 6"/>
              <p:cNvGraphicFramePr>
                <a:graphicFrameLocks noChangeAspect="1"/>
              </p:cNvGraphicFramePr>
              <p:nvPr/>
            </p:nvGraphicFramePr>
            <p:xfrm>
              <a:off x="3192" y="416"/>
              <a:ext cx="728" cy="208"/>
            </p:xfrm>
            <a:graphic>
              <a:graphicData uri="http://schemas.openxmlformats.org/presentationml/2006/ole">
                <mc:AlternateContent xmlns:mc="http://schemas.openxmlformats.org/markup-compatibility/2006">
                  <mc:Choice xmlns:v="urn:schemas-microsoft-com:vml" Requires="v">
                    <p:oleObj spid="_x0000_s176196" name="Equation" r:id="rId5" imgW="1155600" imgH="330120" progId="Equation.DSMT4">
                      <p:embed/>
                    </p:oleObj>
                  </mc:Choice>
                  <mc:Fallback>
                    <p:oleObj name="Equation" r:id="rId5" imgW="1155600" imgH="3301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 y="416"/>
                            <a:ext cx="72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3384" y="625"/>
              <a:ext cx="536" cy="176"/>
            </p:xfrm>
            <a:graphic>
              <a:graphicData uri="http://schemas.openxmlformats.org/presentationml/2006/ole">
                <mc:AlternateContent xmlns:mc="http://schemas.openxmlformats.org/markup-compatibility/2006">
                  <mc:Choice xmlns:v="urn:schemas-microsoft-com:vml" Requires="v">
                    <p:oleObj spid="_x0000_s176197" name="Equation" r:id="rId7" imgW="850680" imgH="279360" progId="Equation.DSMT4">
                      <p:embed/>
                    </p:oleObj>
                  </mc:Choice>
                  <mc:Fallback>
                    <p:oleObj name="Equation" r:id="rId7" imgW="850680" imgH="2793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 y="625"/>
                            <a:ext cx="53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6136" name="Group 8"/>
            <p:cNvGrpSpPr>
              <a:grpSpLocks/>
            </p:cNvGrpSpPr>
            <p:nvPr/>
          </p:nvGrpSpPr>
          <p:grpSpPr bwMode="auto">
            <a:xfrm>
              <a:off x="734" y="3388"/>
              <a:ext cx="827" cy="306"/>
              <a:chOff x="785" y="3392"/>
              <a:chExt cx="827" cy="306"/>
            </a:xfrm>
          </p:grpSpPr>
          <p:sp>
            <p:nvSpPr>
              <p:cNvPr id="176137" name="Rectangle 9"/>
              <p:cNvSpPr>
                <a:spLocks noChangeArrowheads="1"/>
              </p:cNvSpPr>
              <p:nvPr/>
            </p:nvSpPr>
            <p:spPr bwMode="auto">
              <a:xfrm>
                <a:off x="785" y="3392"/>
                <a:ext cx="827" cy="3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176138" name="Object 10"/>
              <p:cNvGraphicFramePr>
                <a:graphicFrameLocks noChangeAspect="1"/>
              </p:cNvGraphicFramePr>
              <p:nvPr/>
            </p:nvGraphicFramePr>
            <p:xfrm>
              <a:off x="853" y="3455"/>
              <a:ext cx="720" cy="208"/>
            </p:xfrm>
            <a:graphic>
              <a:graphicData uri="http://schemas.openxmlformats.org/presentationml/2006/ole">
                <mc:AlternateContent xmlns:mc="http://schemas.openxmlformats.org/markup-compatibility/2006">
                  <mc:Choice xmlns:v="urn:schemas-microsoft-com:vml" Requires="v">
                    <p:oleObj spid="_x0000_s176198" name="Equation" r:id="rId9" imgW="1143000" imgH="330120" progId="Equation.DSMT4">
                      <p:embed/>
                    </p:oleObj>
                  </mc:Choice>
                  <mc:Fallback>
                    <p:oleObj name="Equation" r:id="rId9" imgW="1143000" imgH="33012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 y="3455"/>
                            <a:ext cx="72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4" name="Group 2"/>
          <p:cNvGrpSpPr>
            <a:grpSpLocks/>
          </p:cNvGrpSpPr>
          <p:nvPr/>
        </p:nvGrpSpPr>
        <p:grpSpPr bwMode="auto">
          <a:xfrm>
            <a:off x="133681" y="0"/>
            <a:ext cx="8778875" cy="6864350"/>
            <a:chOff x="111" y="-4"/>
            <a:chExt cx="5530" cy="4324"/>
          </a:xfrm>
        </p:grpSpPr>
        <p:pic>
          <p:nvPicPr>
            <p:cNvPr id="177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 y="-4"/>
              <a:ext cx="5530" cy="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7156" name="Group 4"/>
            <p:cNvGrpSpPr>
              <a:grpSpLocks/>
            </p:cNvGrpSpPr>
            <p:nvPr/>
          </p:nvGrpSpPr>
          <p:grpSpPr bwMode="auto">
            <a:xfrm>
              <a:off x="748" y="416"/>
              <a:ext cx="1203" cy="396"/>
              <a:chOff x="748" y="416"/>
              <a:chExt cx="1203" cy="396"/>
            </a:xfrm>
          </p:grpSpPr>
          <p:sp>
            <p:nvSpPr>
              <p:cNvPr id="177157" name="Freeform 5"/>
              <p:cNvSpPr>
                <a:spLocks/>
              </p:cNvSpPr>
              <p:nvPr/>
            </p:nvSpPr>
            <p:spPr bwMode="auto">
              <a:xfrm>
                <a:off x="748" y="416"/>
                <a:ext cx="1203" cy="396"/>
              </a:xfrm>
              <a:custGeom>
                <a:avLst/>
                <a:gdLst>
                  <a:gd name="T0" fmla="*/ 1 w 1203"/>
                  <a:gd name="T1" fmla="*/ 4 h 396"/>
                  <a:gd name="T2" fmla="*/ 1 w 1203"/>
                  <a:gd name="T3" fmla="*/ 394 h 396"/>
                  <a:gd name="T4" fmla="*/ 585 w 1203"/>
                  <a:gd name="T5" fmla="*/ 394 h 396"/>
                  <a:gd name="T6" fmla="*/ 1203 w 1203"/>
                  <a:gd name="T7" fmla="*/ 396 h 396"/>
                  <a:gd name="T8" fmla="*/ 1198 w 1203"/>
                  <a:gd name="T9" fmla="*/ 1 h 396"/>
                  <a:gd name="T10" fmla="*/ 0 w 1203"/>
                  <a:gd name="T11" fmla="*/ 0 h 396"/>
                </a:gdLst>
                <a:ahLst/>
                <a:cxnLst>
                  <a:cxn ang="0">
                    <a:pos x="T0" y="T1"/>
                  </a:cxn>
                  <a:cxn ang="0">
                    <a:pos x="T2" y="T3"/>
                  </a:cxn>
                  <a:cxn ang="0">
                    <a:pos x="T4" y="T5"/>
                  </a:cxn>
                  <a:cxn ang="0">
                    <a:pos x="T6" y="T7"/>
                  </a:cxn>
                  <a:cxn ang="0">
                    <a:pos x="T8" y="T9"/>
                  </a:cxn>
                  <a:cxn ang="0">
                    <a:pos x="T10" y="T11"/>
                  </a:cxn>
                </a:cxnLst>
                <a:rect l="0" t="0" r="r" b="b"/>
                <a:pathLst>
                  <a:path w="1203" h="396">
                    <a:moveTo>
                      <a:pt x="1" y="4"/>
                    </a:moveTo>
                    <a:lnTo>
                      <a:pt x="1" y="394"/>
                    </a:lnTo>
                    <a:lnTo>
                      <a:pt x="585" y="394"/>
                    </a:lnTo>
                    <a:lnTo>
                      <a:pt x="1203" y="396"/>
                    </a:lnTo>
                    <a:lnTo>
                      <a:pt x="1198" y="1"/>
                    </a:lnTo>
                    <a:lnTo>
                      <a:pt x="0" y="0"/>
                    </a:lnTo>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77158" name="Object 6"/>
              <p:cNvGraphicFramePr>
                <a:graphicFrameLocks noChangeAspect="1"/>
              </p:cNvGraphicFramePr>
              <p:nvPr/>
            </p:nvGraphicFramePr>
            <p:xfrm>
              <a:off x="780" y="426"/>
              <a:ext cx="728" cy="208"/>
            </p:xfrm>
            <a:graphic>
              <a:graphicData uri="http://schemas.openxmlformats.org/presentationml/2006/ole">
                <mc:AlternateContent xmlns:mc="http://schemas.openxmlformats.org/markup-compatibility/2006">
                  <mc:Choice xmlns:v="urn:schemas-microsoft-com:vml" Requires="v">
                    <p:oleObj spid="_x0000_s177220" name="Equation" r:id="rId5" imgW="1155600" imgH="330120" progId="Equation.DSMT4">
                      <p:embed/>
                    </p:oleObj>
                  </mc:Choice>
                  <mc:Fallback>
                    <p:oleObj name="Equation" r:id="rId5" imgW="1155600" imgH="3301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 y="426"/>
                            <a:ext cx="72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59" name="Object 7"/>
              <p:cNvGraphicFramePr>
                <a:graphicFrameLocks noChangeAspect="1"/>
              </p:cNvGraphicFramePr>
              <p:nvPr/>
            </p:nvGraphicFramePr>
            <p:xfrm>
              <a:off x="777" y="635"/>
              <a:ext cx="456" cy="176"/>
            </p:xfrm>
            <a:graphic>
              <a:graphicData uri="http://schemas.openxmlformats.org/presentationml/2006/ole">
                <mc:AlternateContent xmlns:mc="http://schemas.openxmlformats.org/markup-compatibility/2006">
                  <mc:Choice xmlns:v="urn:schemas-microsoft-com:vml" Requires="v">
                    <p:oleObj spid="_x0000_s177221" name="Equation" r:id="rId7" imgW="723600" imgH="279360" progId="Equation.DSMT4">
                      <p:embed/>
                    </p:oleObj>
                  </mc:Choice>
                  <mc:Fallback>
                    <p:oleObj name="Equation" r:id="rId7" imgW="723600" imgH="2793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 y="635"/>
                            <a:ext cx="45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7160" name="Group 8"/>
            <p:cNvGrpSpPr>
              <a:grpSpLocks/>
            </p:cNvGrpSpPr>
            <p:nvPr/>
          </p:nvGrpSpPr>
          <p:grpSpPr bwMode="auto">
            <a:xfrm>
              <a:off x="3166" y="3392"/>
              <a:ext cx="827" cy="306"/>
              <a:chOff x="785" y="3392"/>
              <a:chExt cx="827" cy="306"/>
            </a:xfrm>
          </p:grpSpPr>
          <p:sp>
            <p:nvSpPr>
              <p:cNvPr id="177161" name="Rectangle 9"/>
              <p:cNvSpPr>
                <a:spLocks noChangeArrowheads="1"/>
              </p:cNvSpPr>
              <p:nvPr/>
            </p:nvSpPr>
            <p:spPr bwMode="auto">
              <a:xfrm>
                <a:off x="785" y="3392"/>
                <a:ext cx="827" cy="3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177162" name="Object 10"/>
              <p:cNvGraphicFramePr>
                <a:graphicFrameLocks noChangeAspect="1"/>
              </p:cNvGraphicFramePr>
              <p:nvPr/>
            </p:nvGraphicFramePr>
            <p:xfrm>
              <a:off x="853" y="3455"/>
              <a:ext cx="720" cy="208"/>
            </p:xfrm>
            <a:graphic>
              <a:graphicData uri="http://schemas.openxmlformats.org/presentationml/2006/ole">
                <mc:AlternateContent xmlns:mc="http://schemas.openxmlformats.org/markup-compatibility/2006">
                  <mc:Choice xmlns:v="urn:schemas-microsoft-com:vml" Requires="v">
                    <p:oleObj spid="_x0000_s177222" name="Equation" r:id="rId9" imgW="1143000" imgH="330120" progId="Equation.DSMT4">
                      <p:embed/>
                    </p:oleObj>
                  </mc:Choice>
                  <mc:Fallback>
                    <p:oleObj name="Equation" r:id="rId9" imgW="1143000" imgH="33012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 y="3455"/>
                            <a:ext cx="72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78" y="4763"/>
            <a:ext cx="8764588" cy="685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8180" name="Group 4"/>
          <p:cNvGrpSpPr>
            <a:grpSpLocks/>
          </p:cNvGrpSpPr>
          <p:nvPr/>
        </p:nvGrpSpPr>
        <p:grpSpPr bwMode="auto">
          <a:xfrm>
            <a:off x="4473575" y="669925"/>
            <a:ext cx="1909763" cy="628650"/>
            <a:chOff x="2818" y="440"/>
            <a:chExt cx="1203" cy="396"/>
          </a:xfrm>
        </p:grpSpPr>
        <p:sp>
          <p:nvSpPr>
            <p:cNvPr id="178181" name="Freeform 5"/>
            <p:cNvSpPr>
              <a:spLocks/>
            </p:cNvSpPr>
            <p:nvPr/>
          </p:nvSpPr>
          <p:spPr bwMode="auto">
            <a:xfrm>
              <a:off x="2818" y="440"/>
              <a:ext cx="1203" cy="396"/>
            </a:xfrm>
            <a:custGeom>
              <a:avLst/>
              <a:gdLst>
                <a:gd name="T0" fmla="*/ 1 w 1203"/>
                <a:gd name="T1" fmla="*/ 4 h 396"/>
                <a:gd name="T2" fmla="*/ 1 w 1203"/>
                <a:gd name="T3" fmla="*/ 394 h 396"/>
                <a:gd name="T4" fmla="*/ 585 w 1203"/>
                <a:gd name="T5" fmla="*/ 394 h 396"/>
                <a:gd name="T6" fmla="*/ 1203 w 1203"/>
                <a:gd name="T7" fmla="*/ 396 h 396"/>
                <a:gd name="T8" fmla="*/ 1198 w 1203"/>
                <a:gd name="T9" fmla="*/ 1 h 396"/>
                <a:gd name="T10" fmla="*/ 0 w 1203"/>
                <a:gd name="T11" fmla="*/ 0 h 396"/>
              </a:gdLst>
              <a:ahLst/>
              <a:cxnLst>
                <a:cxn ang="0">
                  <a:pos x="T0" y="T1"/>
                </a:cxn>
                <a:cxn ang="0">
                  <a:pos x="T2" y="T3"/>
                </a:cxn>
                <a:cxn ang="0">
                  <a:pos x="T4" y="T5"/>
                </a:cxn>
                <a:cxn ang="0">
                  <a:pos x="T6" y="T7"/>
                </a:cxn>
                <a:cxn ang="0">
                  <a:pos x="T8" y="T9"/>
                </a:cxn>
                <a:cxn ang="0">
                  <a:pos x="T10" y="T11"/>
                </a:cxn>
              </a:cxnLst>
              <a:rect l="0" t="0" r="r" b="b"/>
              <a:pathLst>
                <a:path w="1203" h="396">
                  <a:moveTo>
                    <a:pt x="1" y="4"/>
                  </a:moveTo>
                  <a:lnTo>
                    <a:pt x="1" y="394"/>
                  </a:lnTo>
                  <a:lnTo>
                    <a:pt x="585" y="394"/>
                  </a:lnTo>
                  <a:lnTo>
                    <a:pt x="1203" y="396"/>
                  </a:lnTo>
                  <a:lnTo>
                    <a:pt x="1198" y="1"/>
                  </a:lnTo>
                  <a:lnTo>
                    <a:pt x="0" y="0"/>
                  </a:lnTo>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78182" name="Object 6"/>
            <p:cNvGraphicFramePr>
              <a:graphicFrameLocks noChangeAspect="1"/>
            </p:cNvGraphicFramePr>
            <p:nvPr/>
          </p:nvGraphicFramePr>
          <p:xfrm>
            <a:off x="3186" y="450"/>
            <a:ext cx="728" cy="208"/>
          </p:xfrm>
          <a:graphic>
            <a:graphicData uri="http://schemas.openxmlformats.org/presentationml/2006/ole">
              <mc:AlternateContent xmlns:mc="http://schemas.openxmlformats.org/markup-compatibility/2006">
                <mc:Choice xmlns:v="urn:schemas-microsoft-com:vml" Requires="v">
                  <p:oleObj spid="_x0000_s178244" name="Equation" r:id="rId5" imgW="1155600" imgH="330120" progId="Equation.DSMT4">
                    <p:embed/>
                  </p:oleObj>
                </mc:Choice>
                <mc:Fallback>
                  <p:oleObj name="Equation" r:id="rId5" imgW="1155600" imgH="3301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 y="450"/>
                          <a:ext cx="72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8183" name="Object 7"/>
            <p:cNvGraphicFramePr>
              <a:graphicFrameLocks noChangeAspect="1"/>
            </p:cNvGraphicFramePr>
            <p:nvPr/>
          </p:nvGraphicFramePr>
          <p:xfrm>
            <a:off x="3378" y="659"/>
            <a:ext cx="536" cy="176"/>
          </p:xfrm>
          <a:graphic>
            <a:graphicData uri="http://schemas.openxmlformats.org/presentationml/2006/ole">
              <mc:AlternateContent xmlns:mc="http://schemas.openxmlformats.org/markup-compatibility/2006">
                <mc:Choice xmlns:v="urn:schemas-microsoft-com:vml" Requires="v">
                  <p:oleObj spid="_x0000_s178245" name="Equation" r:id="rId7" imgW="850680" imgH="279360" progId="Equation.DSMT4">
                    <p:embed/>
                  </p:oleObj>
                </mc:Choice>
                <mc:Fallback>
                  <p:oleObj name="Equation" r:id="rId7" imgW="850680" imgH="2793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 y="659"/>
                          <a:ext cx="53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184" name="Group 8"/>
          <p:cNvGrpSpPr>
            <a:grpSpLocks/>
          </p:cNvGrpSpPr>
          <p:nvPr/>
        </p:nvGrpSpPr>
        <p:grpSpPr bwMode="auto">
          <a:xfrm>
            <a:off x="1246188" y="5384800"/>
            <a:ext cx="1312862" cy="485775"/>
            <a:chOff x="785" y="3392"/>
            <a:chExt cx="827" cy="306"/>
          </a:xfrm>
        </p:grpSpPr>
        <p:sp>
          <p:nvSpPr>
            <p:cNvPr id="178185" name="Rectangle 9"/>
            <p:cNvSpPr>
              <a:spLocks noChangeArrowheads="1"/>
            </p:cNvSpPr>
            <p:nvPr/>
          </p:nvSpPr>
          <p:spPr bwMode="auto">
            <a:xfrm>
              <a:off x="785" y="3392"/>
              <a:ext cx="827" cy="3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178186" name="Object 10"/>
            <p:cNvGraphicFramePr>
              <a:graphicFrameLocks noChangeAspect="1"/>
            </p:cNvGraphicFramePr>
            <p:nvPr/>
          </p:nvGraphicFramePr>
          <p:xfrm>
            <a:off x="853" y="3455"/>
            <a:ext cx="720" cy="208"/>
          </p:xfrm>
          <a:graphic>
            <a:graphicData uri="http://schemas.openxmlformats.org/presentationml/2006/ole">
              <mc:AlternateContent xmlns:mc="http://schemas.openxmlformats.org/markup-compatibility/2006">
                <mc:Choice xmlns:v="urn:schemas-microsoft-com:vml" Requires="v">
                  <p:oleObj spid="_x0000_s178246" name="Equation" r:id="rId9" imgW="1143000" imgH="330120" progId="Equation.DSMT4">
                    <p:embed/>
                  </p:oleObj>
                </mc:Choice>
                <mc:Fallback>
                  <p:oleObj name="Equation" r:id="rId9" imgW="1143000" imgH="33012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 y="3455"/>
                          <a:ext cx="72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6" name="Text Box 48"/>
          <p:cNvSpPr txBox="1">
            <a:spLocks noChangeArrowheads="1"/>
          </p:cNvSpPr>
          <p:nvPr/>
        </p:nvSpPr>
        <p:spPr bwMode="auto">
          <a:xfrm>
            <a:off x="1285875" y="2603500"/>
            <a:ext cx="60325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Where </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 </a:t>
            </a:r>
            <a:r>
              <a:rPr lang="en-US" sz="1800">
                <a:solidFill>
                  <a:schemeClr val="tx1"/>
                </a:solidFill>
                <a:latin typeface="Century Schoolbook" pitchFamily="18" charset="0"/>
              </a:rPr>
              <a:t>is a variable observed on the </a:t>
            </a:r>
            <a:r>
              <a:rPr lang="en-US" sz="1800" i="1">
                <a:solidFill>
                  <a:schemeClr val="tx1"/>
                </a:solidFill>
                <a:latin typeface="Century Schoolbook" pitchFamily="18" charset="0"/>
              </a:rPr>
              <a:t>i</a:t>
            </a:r>
            <a:r>
              <a:rPr lang="en-US" sz="1800" baseline="30000">
                <a:solidFill>
                  <a:schemeClr val="tx1"/>
                </a:solidFill>
                <a:latin typeface="Century Schoolbook" pitchFamily="18" charset="0"/>
              </a:rPr>
              <a:t>th </a:t>
            </a:r>
            <a:r>
              <a:rPr lang="en-US" sz="1800">
                <a:solidFill>
                  <a:schemeClr val="tx1"/>
                </a:solidFill>
                <a:latin typeface="Century Schoolbook" pitchFamily="18" charset="0"/>
              </a:rPr>
              <a:t>patient</a:t>
            </a:r>
            <a:endParaRPr lang="en-US" sz="2400" baseline="30000">
              <a:solidFill>
                <a:schemeClr val="tx1"/>
              </a:solidFill>
              <a:latin typeface="Century Schoolbook" pitchFamily="18" charset="0"/>
            </a:endParaRPr>
          </a:p>
        </p:txBody>
      </p:sp>
      <p:sp>
        <p:nvSpPr>
          <p:cNvPr id="37937" name="Text Box 49"/>
          <p:cNvSpPr txBox="1">
            <a:spLocks noChangeArrowheads="1"/>
          </p:cNvSpPr>
          <p:nvPr/>
        </p:nvSpPr>
        <p:spPr bwMode="auto">
          <a:xfrm>
            <a:off x="730250" y="444500"/>
            <a:ext cx="381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3.      </a:t>
            </a:r>
          </a:p>
        </p:txBody>
      </p:sp>
      <p:sp>
        <p:nvSpPr>
          <p:cNvPr id="37938" name="Text Box 50"/>
          <p:cNvSpPr txBox="1">
            <a:spLocks noChangeArrowheads="1"/>
          </p:cNvSpPr>
          <p:nvPr/>
        </p:nvSpPr>
        <p:spPr bwMode="auto">
          <a:xfrm>
            <a:off x="1270000" y="444500"/>
            <a:ext cx="3302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Simple Linear Regression</a:t>
            </a:r>
            <a:endParaRPr lang="en-US" sz="1800" b="1">
              <a:solidFill>
                <a:schemeClr val="tx1"/>
              </a:solidFill>
              <a:latin typeface="Century Schoolbook" pitchFamily="18" charset="0"/>
            </a:endParaRPr>
          </a:p>
        </p:txBody>
      </p:sp>
      <p:sp>
        <p:nvSpPr>
          <p:cNvPr id="37939" name="Text Box 51"/>
          <p:cNvSpPr txBox="1">
            <a:spLocks noChangeArrowheads="1"/>
          </p:cNvSpPr>
          <p:nvPr/>
        </p:nvSpPr>
        <p:spPr bwMode="auto">
          <a:xfrm>
            <a:off x="730250" y="1158875"/>
            <a:ext cx="2111375"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a)    The Model</a:t>
            </a:r>
          </a:p>
        </p:txBody>
      </p:sp>
      <p:sp>
        <p:nvSpPr>
          <p:cNvPr id="37940" name="Text Box 52"/>
          <p:cNvSpPr txBox="1">
            <a:spLocks noChangeArrowheads="1"/>
          </p:cNvSpPr>
          <p:nvPr/>
        </p:nvSpPr>
        <p:spPr bwMode="auto">
          <a:xfrm>
            <a:off x="1381125" y="1635125"/>
            <a:ext cx="340518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We assume that</a:t>
            </a:r>
            <a:endParaRPr lang="en-US" sz="1800" b="1">
              <a:solidFill>
                <a:schemeClr val="tx1"/>
              </a:solidFill>
              <a:latin typeface="Century Schoolbook" pitchFamily="18" charset="0"/>
            </a:endParaRPr>
          </a:p>
        </p:txBody>
      </p:sp>
      <p:sp>
        <p:nvSpPr>
          <p:cNvPr id="37941" name="Text Box 53"/>
          <p:cNvSpPr txBox="1">
            <a:spLocks noChangeArrowheads="1"/>
          </p:cNvSpPr>
          <p:nvPr/>
        </p:nvSpPr>
        <p:spPr bwMode="auto">
          <a:xfrm>
            <a:off x="2111375" y="2000250"/>
            <a:ext cx="18415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a:t>
            </a:r>
            <a:r>
              <a:rPr lang="en-US" sz="1800" i="1">
                <a:solidFill>
                  <a:schemeClr val="tx1"/>
                </a:solidFill>
                <a:latin typeface="Century Schoolbook" pitchFamily="18" charset="0"/>
              </a:rPr>
              <a:t> </a:t>
            </a:r>
            <a:r>
              <a:rPr lang="en-US" sz="1800">
                <a:solidFill>
                  <a:schemeClr val="tx1"/>
                </a:solidFill>
                <a:latin typeface="Century Schoolbook" pitchFamily="18" charset="0"/>
              </a:rPr>
              <a:t>+ </a:t>
            </a:r>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rPr>
              <a:t>i</a:t>
            </a:r>
          </a:p>
        </p:txBody>
      </p:sp>
      <p:grpSp>
        <p:nvGrpSpPr>
          <p:cNvPr id="37942" name="Group 54"/>
          <p:cNvGrpSpPr>
            <a:grpSpLocks/>
          </p:cNvGrpSpPr>
          <p:nvPr/>
        </p:nvGrpSpPr>
        <p:grpSpPr bwMode="auto">
          <a:xfrm>
            <a:off x="2016125" y="3078163"/>
            <a:ext cx="6016625" cy="915987"/>
            <a:chOff x="1270" y="2281"/>
            <a:chExt cx="3790" cy="577"/>
          </a:xfrm>
        </p:grpSpPr>
        <p:sp>
          <p:nvSpPr>
            <p:cNvPr id="37943" name="Rectangle 55"/>
            <p:cNvSpPr>
              <a:spLocks noChangeArrowheads="1"/>
            </p:cNvSpPr>
            <p:nvPr/>
          </p:nvSpPr>
          <p:spPr bwMode="auto">
            <a:xfrm>
              <a:off x="2995" y="2329"/>
              <a:ext cx="642" cy="16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7944" name="Rectangle 56"/>
            <p:cNvSpPr>
              <a:spLocks noChangeArrowheads="1"/>
            </p:cNvSpPr>
            <p:nvPr/>
          </p:nvSpPr>
          <p:spPr bwMode="auto">
            <a:xfrm>
              <a:off x="3930" y="2329"/>
              <a:ext cx="966" cy="16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nvGrpSpPr>
            <p:cNvPr id="37945" name="Group 57"/>
            <p:cNvGrpSpPr>
              <a:grpSpLocks/>
            </p:cNvGrpSpPr>
            <p:nvPr/>
          </p:nvGrpSpPr>
          <p:grpSpPr bwMode="auto">
            <a:xfrm>
              <a:off x="1270" y="2281"/>
              <a:ext cx="3790" cy="577"/>
              <a:chOff x="1270" y="2281"/>
              <a:chExt cx="3790" cy="577"/>
            </a:xfrm>
          </p:grpSpPr>
          <p:sp>
            <p:nvSpPr>
              <p:cNvPr id="37946" name="Text Box 58"/>
              <p:cNvSpPr txBox="1">
                <a:spLocks noChangeArrowheads="1"/>
              </p:cNvSpPr>
              <p:nvPr/>
            </p:nvSpPr>
            <p:spPr bwMode="auto">
              <a:xfrm>
                <a:off x="1810" y="2281"/>
                <a:ext cx="3250" cy="5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is assumed to be normally and independently distributed with mean 0 and standard deviation </a:t>
                </a:r>
                <a:r>
                  <a:rPr lang="en-US" sz="1800">
                    <a:solidFill>
                      <a:schemeClr val="tx1"/>
                    </a:solidFill>
                    <a:latin typeface="Century Schoolbook" pitchFamily="18" charset="0"/>
                    <a:sym typeface="Symbol" pitchFamily="18" charset="2"/>
                  </a:rPr>
                  <a:t></a:t>
                </a:r>
                <a:endParaRPr lang="en-US" sz="1800">
                  <a:solidFill>
                    <a:schemeClr val="tx1"/>
                  </a:solidFill>
                  <a:latin typeface="Century Schoolbook" pitchFamily="18" charset="0"/>
                </a:endParaRPr>
              </a:p>
            </p:txBody>
          </p:sp>
          <p:sp>
            <p:nvSpPr>
              <p:cNvPr id="37947" name="Text Box 59"/>
              <p:cNvSpPr txBox="1">
                <a:spLocks noChangeArrowheads="1"/>
              </p:cNvSpPr>
              <p:nvPr/>
            </p:nvSpPr>
            <p:spPr bwMode="auto">
              <a:xfrm>
                <a:off x="1270" y="2281"/>
                <a:ext cx="3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rPr>
                  <a:t>i</a:t>
                </a:r>
                <a:r>
                  <a:rPr lang="en-US" sz="2400">
                    <a:solidFill>
                      <a:schemeClr val="tx1"/>
                    </a:solidFill>
                    <a:latin typeface="Century Schoolbook" pitchFamily="18" charset="0"/>
                  </a:rPr>
                  <a:t> </a:t>
                </a:r>
              </a:p>
            </p:txBody>
          </p:sp>
        </p:grpSp>
      </p:grpSp>
      <p:grpSp>
        <p:nvGrpSpPr>
          <p:cNvPr id="37948" name="Group 60"/>
          <p:cNvGrpSpPr>
            <a:grpSpLocks/>
          </p:cNvGrpSpPr>
          <p:nvPr/>
        </p:nvGrpSpPr>
        <p:grpSpPr bwMode="auto">
          <a:xfrm>
            <a:off x="2032000" y="4105275"/>
            <a:ext cx="5318125" cy="382588"/>
            <a:chOff x="1280" y="3000"/>
            <a:chExt cx="3350" cy="241"/>
          </a:xfrm>
        </p:grpSpPr>
        <p:sp>
          <p:nvSpPr>
            <p:cNvPr id="37949" name="Text Box 61"/>
            <p:cNvSpPr txBox="1">
              <a:spLocks noChangeArrowheads="1"/>
            </p:cNvSpPr>
            <p:nvPr/>
          </p:nvSpPr>
          <p:spPr bwMode="auto">
            <a:xfrm>
              <a:off x="1830" y="3010"/>
              <a:ext cx="280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is the response from the </a:t>
              </a:r>
              <a:r>
                <a:rPr lang="en-US" sz="1800" i="1">
                  <a:solidFill>
                    <a:schemeClr val="tx1"/>
                  </a:solidFill>
                  <a:latin typeface="Century Schoolbook" pitchFamily="18" charset="0"/>
                </a:rPr>
                <a:t>i</a:t>
              </a:r>
              <a:r>
                <a:rPr lang="en-US" sz="1800" baseline="30000">
                  <a:solidFill>
                    <a:schemeClr val="tx1"/>
                  </a:solidFill>
                  <a:latin typeface="Century Schoolbook" pitchFamily="18" charset="0"/>
                </a:rPr>
                <a:t>th </a:t>
              </a:r>
              <a:r>
                <a:rPr lang="en-US" sz="1800">
                  <a:solidFill>
                    <a:schemeClr val="tx1"/>
                  </a:solidFill>
                  <a:latin typeface="Century Schoolbook" pitchFamily="18" charset="0"/>
                </a:rPr>
                <a:t>patient</a:t>
              </a:r>
              <a:endParaRPr lang="en-US" sz="2400" baseline="30000">
                <a:solidFill>
                  <a:schemeClr val="tx1"/>
                </a:solidFill>
                <a:latin typeface="Century Schoolbook" pitchFamily="18" charset="0"/>
              </a:endParaRPr>
            </a:p>
          </p:txBody>
        </p:sp>
        <p:sp>
          <p:nvSpPr>
            <p:cNvPr id="37950" name="Text Box 62"/>
            <p:cNvSpPr txBox="1">
              <a:spLocks noChangeArrowheads="1"/>
            </p:cNvSpPr>
            <p:nvPr/>
          </p:nvSpPr>
          <p:spPr bwMode="auto">
            <a:xfrm>
              <a:off x="1280" y="3000"/>
              <a:ext cx="3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endParaRPr lang="en-US" sz="2400" i="1" baseline="-25000">
                <a:solidFill>
                  <a:schemeClr val="tx1"/>
                </a:solidFill>
                <a:latin typeface="Century Schoolbook" pitchFamily="18" charset="0"/>
              </a:endParaRPr>
            </a:p>
          </p:txBody>
        </p:sp>
      </p:grpSp>
      <p:sp>
        <p:nvSpPr>
          <p:cNvPr id="37951" name="Text Box 63"/>
          <p:cNvSpPr txBox="1">
            <a:spLocks noChangeArrowheads="1"/>
          </p:cNvSpPr>
          <p:nvPr/>
        </p:nvSpPr>
        <p:spPr bwMode="auto">
          <a:xfrm>
            <a:off x="2016125" y="4687888"/>
            <a:ext cx="34274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sym typeface="MT Symbol" pitchFamily="82" charset="2"/>
              </a:rPr>
              <a:t> and </a:t>
            </a:r>
            <a:r>
              <a:rPr lang="en-US" sz="1800">
                <a:solidFill>
                  <a:schemeClr val="tx1"/>
                </a:solidFill>
                <a:latin typeface="Century Schoolbook" pitchFamily="18" charset="0"/>
                <a:sym typeface="Symbol" pitchFamily="18" charset="2"/>
              </a:rPr>
              <a:t> are model parameters.</a:t>
            </a:r>
            <a:endParaRPr lang="en-US" sz="1800">
              <a:solidFill>
                <a:schemeClr val="tx1"/>
              </a:solidFill>
              <a:latin typeface="Century Schoolbook" pitchFamily="18" charset="0"/>
            </a:endParaRPr>
          </a:p>
        </p:txBody>
      </p:sp>
      <p:sp>
        <p:nvSpPr>
          <p:cNvPr id="37952" name="Text Box 64"/>
          <p:cNvSpPr txBox="1">
            <a:spLocks noChangeArrowheads="1"/>
          </p:cNvSpPr>
          <p:nvPr/>
        </p:nvSpPr>
        <p:spPr bwMode="auto">
          <a:xfrm>
            <a:off x="1255713" y="5278438"/>
            <a:ext cx="45926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expected value of </a:t>
            </a:r>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is</a:t>
            </a:r>
            <a:r>
              <a:rPr lang="en-US" sz="1800" i="1">
                <a:solidFill>
                  <a:schemeClr val="tx1"/>
                </a:solidFill>
                <a:latin typeface="Century Schoolbook" pitchFamily="18" charset="0"/>
              </a:rPr>
              <a:t> </a:t>
            </a:r>
            <a:r>
              <a:rPr lang="en-US" sz="1800">
                <a:solidFill>
                  <a:schemeClr val="tx1"/>
                </a:solidFill>
                <a:latin typeface="Century Schoolbook" pitchFamily="18" charset="0"/>
              </a:rPr>
              <a:t>E(</a:t>
            </a:r>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a:t>
            </a:r>
            <a:r>
              <a:rPr lang="en-US" sz="1800" i="1">
                <a:solidFill>
                  <a:schemeClr val="tx1"/>
                </a:solidFill>
                <a:latin typeface="Century Schoolbook" pitchFamily="18" charset="0"/>
              </a:rPr>
              <a:t>. </a:t>
            </a:r>
            <a:endParaRPr lang="en-US" sz="1800" i="1" baseline="-25000">
              <a:solidFill>
                <a:schemeClr val="tx1"/>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9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79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6" grpId="0" autoUpdateAnimBg="0"/>
      <p:bldP spid="37951" grpId="0" autoUpdateAnimBg="0"/>
      <p:bldP spid="379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98500" y="619125"/>
            <a:ext cx="7127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b)</a:t>
            </a:r>
            <a:r>
              <a:rPr lang="en-US" sz="2000" b="1">
                <a:solidFill>
                  <a:schemeClr val="tx1"/>
                </a:solidFill>
                <a:latin typeface="Century Schoolbook" pitchFamily="18" charset="0"/>
              </a:rPr>
              <a:t>    </a:t>
            </a:r>
            <a:r>
              <a:rPr lang="en-US" sz="1800" b="1">
                <a:solidFill>
                  <a:schemeClr val="tx1"/>
                </a:solidFill>
                <a:latin typeface="Century Schoolbook" pitchFamily="18" charset="0"/>
              </a:rPr>
              <a:t>Implications of linearity and homoscedasticity</a:t>
            </a:r>
            <a:r>
              <a:rPr lang="en-US" sz="2000" b="1">
                <a:solidFill>
                  <a:schemeClr val="tx1"/>
                </a:solidFill>
                <a:latin typeface="Century Schoolbook" pitchFamily="18" charset="0"/>
              </a:rPr>
              <a:t>.</a:t>
            </a:r>
            <a:endParaRPr lang="en-US" sz="1800" b="1">
              <a:solidFill>
                <a:schemeClr val="tx1"/>
              </a:solidFill>
              <a:latin typeface="Century Schoolbook" pitchFamily="18" charset="0"/>
            </a:endParaRPr>
          </a:p>
        </p:txBody>
      </p:sp>
      <p:sp>
        <p:nvSpPr>
          <p:cNvPr id="38939" name="Line 27"/>
          <p:cNvSpPr>
            <a:spLocks noChangeShapeType="1"/>
          </p:cNvSpPr>
          <p:nvPr/>
        </p:nvSpPr>
        <p:spPr bwMode="auto">
          <a:xfrm>
            <a:off x="533400" y="2819400"/>
            <a:ext cx="0" cy="2667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Line 28"/>
          <p:cNvSpPr>
            <a:spLocks noChangeShapeType="1"/>
          </p:cNvSpPr>
          <p:nvPr/>
        </p:nvSpPr>
        <p:spPr bwMode="auto">
          <a:xfrm>
            <a:off x="533400" y="5486400"/>
            <a:ext cx="34290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1" name="Line 29"/>
          <p:cNvSpPr>
            <a:spLocks noChangeShapeType="1"/>
          </p:cNvSpPr>
          <p:nvPr/>
        </p:nvSpPr>
        <p:spPr bwMode="auto">
          <a:xfrm>
            <a:off x="4775200" y="2803525"/>
            <a:ext cx="0" cy="2667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Line 30"/>
          <p:cNvSpPr>
            <a:spLocks noChangeShapeType="1"/>
          </p:cNvSpPr>
          <p:nvPr/>
        </p:nvSpPr>
        <p:spPr bwMode="auto">
          <a:xfrm>
            <a:off x="4775200" y="5470525"/>
            <a:ext cx="34290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Line 31"/>
          <p:cNvSpPr>
            <a:spLocks noChangeShapeType="1"/>
          </p:cNvSpPr>
          <p:nvPr/>
        </p:nvSpPr>
        <p:spPr bwMode="auto">
          <a:xfrm flipV="1">
            <a:off x="685800" y="3022600"/>
            <a:ext cx="3429000" cy="1905000"/>
          </a:xfrm>
          <a:prstGeom prst="line">
            <a:avLst/>
          </a:prstGeom>
          <a:noFill/>
          <a:ln w="508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Arc 32"/>
          <p:cNvSpPr>
            <a:spLocks/>
          </p:cNvSpPr>
          <p:nvPr/>
        </p:nvSpPr>
        <p:spPr bwMode="auto">
          <a:xfrm rot="10800000">
            <a:off x="5105400" y="2971800"/>
            <a:ext cx="3089275" cy="3200400"/>
          </a:xfrm>
          <a:custGeom>
            <a:avLst/>
            <a:gdLst>
              <a:gd name="G0" fmla="+- 0 0 0"/>
              <a:gd name="G1" fmla="+- 0 0 0"/>
              <a:gd name="G2" fmla="+- 21600 0 0"/>
              <a:gd name="T0" fmla="*/ 19039 w 19039"/>
              <a:gd name="T1" fmla="*/ 10201 h 21600"/>
              <a:gd name="T2" fmla="*/ 0 w 19039"/>
              <a:gd name="T3" fmla="*/ 21600 h 21600"/>
              <a:gd name="T4" fmla="*/ 0 w 19039"/>
              <a:gd name="T5" fmla="*/ 0 h 21600"/>
            </a:gdLst>
            <a:ahLst/>
            <a:cxnLst>
              <a:cxn ang="0">
                <a:pos x="T0" y="T1"/>
              </a:cxn>
              <a:cxn ang="0">
                <a:pos x="T2" y="T3"/>
              </a:cxn>
              <a:cxn ang="0">
                <a:pos x="T4" y="T5"/>
              </a:cxn>
            </a:cxnLst>
            <a:rect l="0" t="0" r="r" b="b"/>
            <a:pathLst>
              <a:path w="19039" h="21600" fill="none" extrusionOk="0">
                <a:moveTo>
                  <a:pt x="19039" y="10201"/>
                </a:moveTo>
                <a:cubicBezTo>
                  <a:pt x="15278" y="17219"/>
                  <a:pt x="7962" y="21599"/>
                  <a:pt x="0" y="21600"/>
                </a:cubicBezTo>
              </a:path>
              <a:path w="19039" h="21600" stroke="0" extrusionOk="0">
                <a:moveTo>
                  <a:pt x="19039" y="10201"/>
                </a:moveTo>
                <a:cubicBezTo>
                  <a:pt x="15278" y="17219"/>
                  <a:pt x="7962" y="21599"/>
                  <a:pt x="0" y="21600"/>
                </a:cubicBezTo>
                <a:lnTo>
                  <a:pt x="0" y="0"/>
                </a:lnTo>
                <a:close/>
              </a:path>
            </a:pathLst>
          </a:custGeom>
          <a:noFill/>
          <a:ln w="50800" cap="rnd">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5" name="Freeform 33"/>
          <p:cNvSpPr>
            <a:spLocks/>
          </p:cNvSpPr>
          <p:nvPr/>
        </p:nvSpPr>
        <p:spPr bwMode="auto">
          <a:xfrm>
            <a:off x="4849813" y="3884613"/>
            <a:ext cx="593725" cy="617537"/>
          </a:xfrm>
          <a:custGeom>
            <a:avLst/>
            <a:gdLst>
              <a:gd name="T0" fmla="*/ 373 w 374"/>
              <a:gd name="T1" fmla="*/ 388 h 389"/>
              <a:gd name="T2" fmla="*/ 372 w 374"/>
              <a:gd name="T3" fmla="*/ 381 h 389"/>
              <a:gd name="T4" fmla="*/ 370 w 374"/>
              <a:gd name="T5" fmla="*/ 374 h 389"/>
              <a:gd name="T6" fmla="*/ 367 w 374"/>
              <a:gd name="T7" fmla="*/ 368 h 389"/>
              <a:gd name="T8" fmla="*/ 365 w 374"/>
              <a:gd name="T9" fmla="*/ 362 h 389"/>
              <a:gd name="T10" fmla="*/ 361 w 374"/>
              <a:gd name="T11" fmla="*/ 356 h 389"/>
              <a:gd name="T12" fmla="*/ 356 w 374"/>
              <a:gd name="T13" fmla="*/ 349 h 389"/>
              <a:gd name="T14" fmla="*/ 351 w 374"/>
              <a:gd name="T15" fmla="*/ 342 h 389"/>
              <a:gd name="T16" fmla="*/ 343 w 374"/>
              <a:gd name="T17" fmla="*/ 336 h 389"/>
              <a:gd name="T18" fmla="*/ 336 w 374"/>
              <a:gd name="T19" fmla="*/ 329 h 389"/>
              <a:gd name="T20" fmla="*/ 326 w 374"/>
              <a:gd name="T21" fmla="*/ 322 h 389"/>
              <a:gd name="T22" fmla="*/ 316 w 374"/>
              <a:gd name="T23" fmla="*/ 317 h 389"/>
              <a:gd name="T24" fmla="*/ 303 w 374"/>
              <a:gd name="T25" fmla="*/ 310 h 389"/>
              <a:gd name="T26" fmla="*/ 288 w 374"/>
              <a:gd name="T27" fmla="*/ 304 h 389"/>
              <a:gd name="T28" fmla="*/ 273 w 374"/>
              <a:gd name="T29" fmla="*/ 297 h 389"/>
              <a:gd name="T30" fmla="*/ 255 w 374"/>
              <a:gd name="T31" fmla="*/ 291 h 389"/>
              <a:gd name="T32" fmla="*/ 235 w 374"/>
              <a:gd name="T33" fmla="*/ 284 h 389"/>
              <a:gd name="T34" fmla="*/ 215 w 374"/>
              <a:gd name="T35" fmla="*/ 278 h 389"/>
              <a:gd name="T36" fmla="*/ 194 w 374"/>
              <a:gd name="T37" fmla="*/ 271 h 389"/>
              <a:gd name="T38" fmla="*/ 171 w 374"/>
              <a:gd name="T39" fmla="*/ 265 h 389"/>
              <a:gd name="T40" fmla="*/ 149 w 374"/>
              <a:gd name="T41" fmla="*/ 258 h 389"/>
              <a:gd name="T42" fmla="*/ 126 w 374"/>
              <a:gd name="T43" fmla="*/ 252 h 389"/>
              <a:gd name="T44" fmla="*/ 103 w 374"/>
              <a:gd name="T45" fmla="*/ 245 h 389"/>
              <a:gd name="T46" fmla="*/ 82 w 374"/>
              <a:gd name="T47" fmla="*/ 239 h 389"/>
              <a:gd name="T48" fmla="*/ 62 w 374"/>
              <a:gd name="T49" fmla="*/ 233 h 389"/>
              <a:gd name="T50" fmla="*/ 44 w 374"/>
              <a:gd name="T51" fmla="*/ 226 h 389"/>
              <a:gd name="T52" fmla="*/ 29 w 374"/>
              <a:gd name="T53" fmla="*/ 219 h 389"/>
              <a:gd name="T54" fmla="*/ 17 w 374"/>
              <a:gd name="T55" fmla="*/ 213 h 389"/>
              <a:gd name="T56" fmla="*/ 8 w 374"/>
              <a:gd name="T57" fmla="*/ 206 h 389"/>
              <a:gd name="T58" fmla="*/ 2 w 374"/>
              <a:gd name="T59" fmla="*/ 200 h 389"/>
              <a:gd name="T60" fmla="*/ 0 w 374"/>
              <a:gd name="T61" fmla="*/ 193 h 389"/>
              <a:gd name="T62" fmla="*/ 2 w 374"/>
              <a:gd name="T63" fmla="*/ 187 h 389"/>
              <a:gd name="T64" fmla="*/ 8 w 374"/>
              <a:gd name="T65" fmla="*/ 181 h 389"/>
              <a:gd name="T66" fmla="*/ 17 w 374"/>
              <a:gd name="T67" fmla="*/ 174 h 389"/>
              <a:gd name="T68" fmla="*/ 29 w 374"/>
              <a:gd name="T69" fmla="*/ 167 h 389"/>
              <a:gd name="T70" fmla="*/ 44 w 374"/>
              <a:gd name="T71" fmla="*/ 161 h 389"/>
              <a:gd name="T72" fmla="*/ 62 w 374"/>
              <a:gd name="T73" fmla="*/ 154 h 389"/>
              <a:gd name="T74" fmla="*/ 82 w 374"/>
              <a:gd name="T75" fmla="*/ 148 h 389"/>
              <a:gd name="T76" fmla="*/ 103 w 374"/>
              <a:gd name="T77" fmla="*/ 142 h 389"/>
              <a:gd name="T78" fmla="*/ 126 w 374"/>
              <a:gd name="T79" fmla="*/ 135 h 389"/>
              <a:gd name="T80" fmla="*/ 149 w 374"/>
              <a:gd name="T81" fmla="*/ 129 h 389"/>
              <a:gd name="T82" fmla="*/ 171 w 374"/>
              <a:gd name="T83" fmla="*/ 122 h 389"/>
              <a:gd name="T84" fmla="*/ 194 w 374"/>
              <a:gd name="T85" fmla="*/ 116 h 389"/>
              <a:gd name="T86" fmla="*/ 215 w 374"/>
              <a:gd name="T87" fmla="*/ 109 h 389"/>
              <a:gd name="T88" fmla="*/ 235 w 374"/>
              <a:gd name="T89" fmla="*/ 103 h 389"/>
              <a:gd name="T90" fmla="*/ 255 w 374"/>
              <a:gd name="T91" fmla="*/ 97 h 389"/>
              <a:gd name="T92" fmla="*/ 273 w 374"/>
              <a:gd name="T93" fmla="*/ 90 h 389"/>
              <a:gd name="T94" fmla="*/ 288 w 374"/>
              <a:gd name="T95" fmla="*/ 83 h 389"/>
              <a:gd name="T96" fmla="*/ 303 w 374"/>
              <a:gd name="T97" fmla="*/ 77 h 389"/>
              <a:gd name="T98" fmla="*/ 316 w 374"/>
              <a:gd name="T99" fmla="*/ 70 h 389"/>
              <a:gd name="T100" fmla="*/ 326 w 374"/>
              <a:gd name="T101" fmla="*/ 64 h 389"/>
              <a:gd name="T102" fmla="*/ 336 w 374"/>
              <a:gd name="T103" fmla="*/ 58 h 389"/>
              <a:gd name="T104" fmla="*/ 343 w 374"/>
              <a:gd name="T105" fmla="*/ 51 h 389"/>
              <a:gd name="T106" fmla="*/ 351 w 374"/>
              <a:gd name="T107" fmla="*/ 45 h 389"/>
              <a:gd name="T108" fmla="*/ 356 w 374"/>
              <a:gd name="T109" fmla="*/ 38 h 389"/>
              <a:gd name="T110" fmla="*/ 361 w 374"/>
              <a:gd name="T111" fmla="*/ 31 h 389"/>
              <a:gd name="T112" fmla="*/ 365 w 374"/>
              <a:gd name="T113" fmla="*/ 25 h 389"/>
              <a:gd name="T114" fmla="*/ 367 w 374"/>
              <a:gd name="T115" fmla="*/ 19 h 389"/>
              <a:gd name="T116" fmla="*/ 370 w 374"/>
              <a:gd name="T117" fmla="*/ 13 h 389"/>
              <a:gd name="T118" fmla="*/ 372 w 374"/>
              <a:gd name="T119" fmla="*/ 6 h 389"/>
              <a:gd name="T120" fmla="*/ 373 w 374"/>
              <a:gd name="T1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389">
                <a:moveTo>
                  <a:pt x="373" y="388"/>
                </a:moveTo>
                <a:lnTo>
                  <a:pt x="372" y="381"/>
                </a:lnTo>
                <a:lnTo>
                  <a:pt x="370" y="374"/>
                </a:lnTo>
                <a:lnTo>
                  <a:pt x="367" y="368"/>
                </a:lnTo>
                <a:lnTo>
                  <a:pt x="365" y="362"/>
                </a:lnTo>
                <a:lnTo>
                  <a:pt x="361" y="356"/>
                </a:lnTo>
                <a:lnTo>
                  <a:pt x="356" y="349"/>
                </a:lnTo>
                <a:lnTo>
                  <a:pt x="351" y="342"/>
                </a:lnTo>
                <a:lnTo>
                  <a:pt x="343" y="336"/>
                </a:lnTo>
                <a:lnTo>
                  <a:pt x="336" y="329"/>
                </a:lnTo>
                <a:lnTo>
                  <a:pt x="326" y="322"/>
                </a:lnTo>
                <a:lnTo>
                  <a:pt x="316" y="317"/>
                </a:lnTo>
                <a:lnTo>
                  <a:pt x="303" y="310"/>
                </a:lnTo>
                <a:lnTo>
                  <a:pt x="288" y="304"/>
                </a:lnTo>
                <a:lnTo>
                  <a:pt x="273" y="297"/>
                </a:lnTo>
                <a:lnTo>
                  <a:pt x="255" y="291"/>
                </a:lnTo>
                <a:lnTo>
                  <a:pt x="235" y="284"/>
                </a:lnTo>
                <a:lnTo>
                  <a:pt x="215" y="278"/>
                </a:lnTo>
                <a:lnTo>
                  <a:pt x="194" y="271"/>
                </a:lnTo>
                <a:lnTo>
                  <a:pt x="171" y="265"/>
                </a:lnTo>
                <a:lnTo>
                  <a:pt x="149" y="258"/>
                </a:lnTo>
                <a:lnTo>
                  <a:pt x="126" y="252"/>
                </a:lnTo>
                <a:lnTo>
                  <a:pt x="103" y="245"/>
                </a:lnTo>
                <a:lnTo>
                  <a:pt x="82" y="239"/>
                </a:lnTo>
                <a:lnTo>
                  <a:pt x="62" y="233"/>
                </a:lnTo>
                <a:lnTo>
                  <a:pt x="44" y="226"/>
                </a:lnTo>
                <a:lnTo>
                  <a:pt x="29" y="219"/>
                </a:lnTo>
                <a:lnTo>
                  <a:pt x="17" y="213"/>
                </a:lnTo>
                <a:lnTo>
                  <a:pt x="8" y="206"/>
                </a:lnTo>
                <a:lnTo>
                  <a:pt x="2" y="200"/>
                </a:lnTo>
                <a:lnTo>
                  <a:pt x="0" y="193"/>
                </a:lnTo>
                <a:lnTo>
                  <a:pt x="2" y="187"/>
                </a:lnTo>
                <a:lnTo>
                  <a:pt x="8" y="181"/>
                </a:lnTo>
                <a:lnTo>
                  <a:pt x="17" y="174"/>
                </a:lnTo>
                <a:lnTo>
                  <a:pt x="29" y="167"/>
                </a:lnTo>
                <a:lnTo>
                  <a:pt x="44" y="161"/>
                </a:lnTo>
                <a:lnTo>
                  <a:pt x="62" y="154"/>
                </a:lnTo>
                <a:lnTo>
                  <a:pt x="82" y="148"/>
                </a:lnTo>
                <a:lnTo>
                  <a:pt x="103" y="142"/>
                </a:lnTo>
                <a:lnTo>
                  <a:pt x="126" y="135"/>
                </a:lnTo>
                <a:lnTo>
                  <a:pt x="149" y="129"/>
                </a:lnTo>
                <a:lnTo>
                  <a:pt x="171" y="122"/>
                </a:lnTo>
                <a:lnTo>
                  <a:pt x="194" y="116"/>
                </a:lnTo>
                <a:lnTo>
                  <a:pt x="215" y="109"/>
                </a:lnTo>
                <a:lnTo>
                  <a:pt x="235" y="103"/>
                </a:lnTo>
                <a:lnTo>
                  <a:pt x="255" y="97"/>
                </a:lnTo>
                <a:lnTo>
                  <a:pt x="273" y="90"/>
                </a:lnTo>
                <a:lnTo>
                  <a:pt x="288" y="83"/>
                </a:lnTo>
                <a:lnTo>
                  <a:pt x="303" y="77"/>
                </a:lnTo>
                <a:lnTo>
                  <a:pt x="316" y="70"/>
                </a:lnTo>
                <a:lnTo>
                  <a:pt x="326" y="64"/>
                </a:lnTo>
                <a:lnTo>
                  <a:pt x="336" y="58"/>
                </a:lnTo>
                <a:lnTo>
                  <a:pt x="343" y="51"/>
                </a:lnTo>
                <a:lnTo>
                  <a:pt x="351" y="45"/>
                </a:lnTo>
                <a:lnTo>
                  <a:pt x="356" y="38"/>
                </a:lnTo>
                <a:lnTo>
                  <a:pt x="361" y="31"/>
                </a:lnTo>
                <a:lnTo>
                  <a:pt x="365" y="25"/>
                </a:lnTo>
                <a:lnTo>
                  <a:pt x="367" y="19"/>
                </a:lnTo>
                <a:lnTo>
                  <a:pt x="370" y="13"/>
                </a:lnTo>
                <a:lnTo>
                  <a:pt x="372" y="6"/>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6" name="Line 34"/>
          <p:cNvSpPr>
            <a:spLocks noChangeShapeType="1"/>
          </p:cNvSpPr>
          <p:nvPr/>
        </p:nvSpPr>
        <p:spPr bwMode="auto">
          <a:xfrm>
            <a:off x="5454650" y="3876675"/>
            <a:ext cx="0" cy="619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7" name="Freeform 35"/>
          <p:cNvSpPr>
            <a:spLocks/>
          </p:cNvSpPr>
          <p:nvPr/>
        </p:nvSpPr>
        <p:spPr bwMode="auto">
          <a:xfrm>
            <a:off x="717550" y="4084638"/>
            <a:ext cx="593725" cy="985837"/>
          </a:xfrm>
          <a:custGeom>
            <a:avLst/>
            <a:gdLst>
              <a:gd name="T0" fmla="*/ 373 w 374"/>
              <a:gd name="T1" fmla="*/ 620 h 621"/>
              <a:gd name="T2" fmla="*/ 372 w 374"/>
              <a:gd name="T3" fmla="*/ 610 h 621"/>
              <a:gd name="T4" fmla="*/ 370 w 374"/>
              <a:gd name="T5" fmla="*/ 599 h 621"/>
              <a:gd name="T6" fmla="*/ 367 w 374"/>
              <a:gd name="T7" fmla="*/ 589 h 621"/>
              <a:gd name="T8" fmla="*/ 365 w 374"/>
              <a:gd name="T9" fmla="*/ 579 h 621"/>
              <a:gd name="T10" fmla="*/ 361 w 374"/>
              <a:gd name="T11" fmla="*/ 569 h 621"/>
              <a:gd name="T12" fmla="*/ 356 w 374"/>
              <a:gd name="T13" fmla="*/ 558 h 621"/>
              <a:gd name="T14" fmla="*/ 351 w 374"/>
              <a:gd name="T15" fmla="*/ 548 h 621"/>
              <a:gd name="T16" fmla="*/ 343 w 374"/>
              <a:gd name="T17" fmla="*/ 537 h 621"/>
              <a:gd name="T18" fmla="*/ 336 w 374"/>
              <a:gd name="T19" fmla="*/ 526 h 621"/>
              <a:gd name="T20" fmla="*/ 326 w 374"/>
              <a:gd name="T21" fmla="*/ 516 h 621"/>
              <a:gd name="T22" fmla="*/ 316 w 374"/>
              <a:gd name="T23" fmla="*/ 507 h 621"/>
              <a:gd name="T24" fmla="*/ 303 w 374"/>
              <a:gd name="T25" fmla="*/ 496 h 621"/>
              <a:gd name="T26" fmla="*/ 288 w 374"/>
              <a:gd name="T27" fmla="*/ 486 h 621"/>
              <a:gd name="T28" fmla="*/ 273 w 374"/>
              <a:gd name="T29" fmla="*/ 475 h 621"/>
              <a:gd name="T30" fmla="*/ 255 w 374"/>
              <a:gd name="T31" fmla="*/ 465 h 621"/>
              <a:gd name="T32" fmla="*/ 235 w 374"/>
              <a:gd name="T33" fmla="*/ 454 h 621"/>
              <a:gd name="T34" fmla="*/ 215 w 374"/>
              <a:gd name="T35" fmla="*/ 445 h 621"/>
              <a:gd name="T36" fmla="*/ 194 w 374"/>
              <a:gd name="T37" fmla="*/ 434 h 621"/>
              <a:gd name="T38" fmla="*/ 171 w 374"/>
              <a:gd name="T39" fmla="*/ 424 h 621"/>
              <a:gd name="T40" fmla="*/ 149 w 374"/>
              <a:gd name="T41" fmla="*/ 413 h 621"/>
              <a:gd name="T42" fmla="*/ 126 w 374"/>
              <a:gd name="T43" fmla="*/ 403 h 621"/>
              <a:gd name="T44" fmla="*/ 103 w 374"/>
              <a:gd name="T45" fmla="*/ 392 h 621"/>
              <a:gd name="T46" fmla="*/ 82 w 374"/>
              <a:gd name="T47" fmla="*/ 382 h 621"/>
              <a:gd name="T48" fmla="*/ 62 w 374"/>
              <a:gd name="T49" fmla="*/ 373 h 621"/>
              <a:gd name="T50" fmla="*/ 44 w 374"/>
              <a:gd name="T51" fmla="*/ 362 h 621"/>
              <a:gd name="T52" fmla="*/ 29 w 374"/>
              <a:gd name="T53" fmla="*/ 351 h 621"/>
              <a:gd name="T54" fmla="*/ 17 w 374"/>
              <a:gd name="T55" fmla="*/ 341 h 621"/>
              <a:gd name="T56" fmla="*/ 8 w 374"/>
              <a:gd name="T57" fmla="*/ 330 h 621"/>
              <a:gd name="T58" fmla="*/ 2 w 374"/>
              <a:gd name="T59" fmla="*/ 320 h 621"/>
              <a:gd name="T60" fmla="*/ 0 w 374"/>
              <a:gd name="T61" fmla="*/ 309 h 621"/>
              <a:gd name="T62" fmla="*/ 2 w 374"/>
              <a:gd name="T63" fmla="*/ 300 h 621"/>
              <a:gd name="T64" fmla="*/ 8 w 374"/>
              <a:gd name="T65" fmla="*/ 290 h 621"/>
              <a:gd name="T66" fmla="*/ 17 w 374"/>
              <a:gd name="T67" fmla="*/ 279 h 621"/>
              <a:gd name="T68" fmla="*/ 29 w 374"/>
              <a:gd name="T69" fmla="*/ 268 h 621"/>
              <a:gd name="T70" fmla="*/ 44 w 374"/>
              <a:gd name="T71" fmla="*/ 258 h 621"/>
              <a:gd name="T72" fmla="*/ 62 w 374"/>
              <a:gd name="T73" fmla="*/ 247 h 621"/>
              <a:gd name="T74" fmla="*/ 82 w 374"/>
              <a:gd name="T75" fmla="*/ 238 h 621"/>
              <a:gd name="T76" fmla="*/ 103 w 374"/>
              <a:gd name="T77" fmla="*/ 228 h 621"/>
              <a:gd name="T78" fmla="*/ 126 w 374"/>
              <a:gd name="T79" fmla="*/ 217 h 621"/>
              <a:gd name="T80" fmla="*/ 149 w 374"/>
              <a:gd name="T81" fmla="*/ 207 h 621"/>
              <a:gd name="T82" fmla="*/ 171 w 374"/>
              <a:gd name="T83" fmla="*/ 196 h 621"/>
              <a:gd name="T84" fmla="*/ 194 w 374"/>
              <a:gd name="T85" fmla="*/ 186 h 621"/>
              <a:gd name="T86" fmla="*/ 215 w 374"/>
              <a:gd name="T87" fmla="*/ 175 h 621"/>
              <a:gd name="T88" fmla="*/ 235 w 374"/>
              <a:gd name="T89" fmla="*/ 166 h 621"/>
              <a:gd name="T90" fmla="*/ 255 w 374"/>
              <a:gd name="T91" fmla="*/ 155 h 621"/>
              <a:gd name="T92" fmla="*/ 273 w 374"/>
              <a:gd name="T93" fmla="*/ 145 h 621"/>
              <a:gd name="T94" fmla="*/ 288 w 374"/>
              <a:gd name="T95" fmla="*/ 134 h 621"/>
              <a:gd name="T96" fmla="*/ 303 w 374"/>
              <a:gd name="T97" fmla="*/ 124 h 621"/>
              <a:gd name="T98" fmla="*/ 316 w 374"/>
              <a:gd name="T99" fmla="*/ 113 h 621"/>
              <a:gd name="T100" fmla="*/ 326 w 374"/>
              <a:gd name="T101" fmla="*/ 103 h 621"/>
              <a:gd name="T102" fmla="*/ 336 w 374"/>
              <a:gd name="T103" fmla="*/ 93 h 621"/>
              <a:gd name="T104" fmla="*/ 343 w 374"/>
              <a:gd name="T105" fmla="*/ 83 h 621"/>
              <a:gd name="T106" fmla="*/ 351 w 374"/>
              <a:gd name="T107" fmla="*/ 72 h 621"/>
              <a:gd name="T108" fmla="*/ 356 w 374"/>
              <a:gd name="T109" fmla="*/ 62 h 621"/>
              <a:gd name="T110" fmla="*/ 361 w 374"/>
              <a:gd name="T111" fmla="*/ 51 h 621"/>
              <a:gd name="T112" fmla="*/ 365 w 374"/>
              <a:gd name="T113" fmla="*/ 41 h 621"/>
              <a:gd name="T114" fmla="*/ 367 w 374"/>
              <a:gd name="T115" fmla="*/ 31 h 621"/>
              <a:gd name="T116" fmla="*/ 370 w 374"/>
              <a:gd name="T117" fmla="*/ 21 h 621"/>
              <a:gd name="T118" fmla="*/ 372 w 374"/>
              <a:gd name="T119" fmla="*/ 11 h 621"/>
              <a:gd name="T120" fmla="*/ 373 w 374"/>
              <a:gd name="T12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621">
                <a:moveTo>
                  <a:pt x="373" y="620"/>
                </a:moveTo>
                <a:lnTo>
                  <a:pt x="372" y="610"/>
                </a:lnTo>
                <a:lnTo>
                  <a:pt x="370" y="599"/>
                </a:lnTo>
                <a:lnTo>
                  <a:pt x="367" y="589"/>
                </a:lnTo>
                <a:lnTo>
                  <a:pt x="365" y="579"/>
                </a:lnTo>
                <a:lnTo>
                  <a:pt x="361" y="569"/>
                </a:lnTo>
                <a:lnTo>
                  <a:pt x="356" y="558"/>
                </a:lnTo>
                <a:lnTo>
                  <a:pt x="351" y="548"/>
                </a:lnTo>
                <a:lnTo>
                  <a:pt x="343" y="537"/>
                </a:lnTo>
                <a:lnTo>
                  <a:pt x="336" y="526"/>
                </a:lnTo>
                <a:lnTo>
                  <a:pt x="326" y="516"/>
                </a:lnTo>
                <a:lnTo>
                  <a:pt x="316" y="507"/>
                </a:lnTo>
                <a:lnTo>
                  <a:pt x="303" y="496"/>
                </a:lnTo>
                <a:lnTo>
                  <a:pt x="288" y="486"/>
                </a:lnTo>
                <a:lnTo>
                  <a:pt x="273" y="475"/>
                </a:lnTo>
                <a:lnTo>
                  <a:pt x="255" y="465"/>
                </a:lnTo>
                <a:lnTo>
                  <a:pt x="235" y="454"/>
                </a:lnTo>
                <a:lnTo>
                  <a:pt x="215" y="445"/>
                </a:lnTo>
                <a:lnTo>
                  <a:pt x="194" y="434"/>
                </a:lnTo>
                <a:lnTo>
                  <a:pt x="171" y="424"/>
                </a:lnTo>
                <a:lnTo>
                  <a:pt x="149" y="413"/>
                </a:lnTo>
                <a:lnTo>
                  <a:pt x="126" y="403"/>
                </a:lnTo>
                <a:lnTo>
                  <a:pt x="103" y="392"/>
                </a:lnTo>
                <a:lnTo>
                  <a:pt x="82" y="382"/>
                </a:lnTo>
                <a:lnTo>
                  <a:pt x="62" y="373"/>
                </a:lnTo>
                <a:lnTo>
                  <a:pt x="44" y="362"/>
                </a:lnTo>
                <a:lnTo>
                  <a:pt x="29" y="351"/>
                </a:lnTo>
                <a:lnTo>
                  <a:pt x="17" y="341"/>
                </a:lnTo>
                <a:lnTo>
                  <a:pt x="8" y="330"/>
                </a:lnTo>
                <a:lnTo>
                  <a:pt x="2" y="320"/>
                </a:lnTo>
                <a:lnTo>
                  <a:pt x="0" y="309"/>
                </a:lnTo>
                <a:lnTo>
                  <a:pt x="2" y="300"/>
                </a:lnTo>
                <a:lnTo>
                  <a:pt x="8" y="290"/>
                </a:lnTo>
                <a:lnTo>
                  <a:pt x="17" y="279"/>
                </a:lnTo>
                <a:lnTo>
                  <a:pt x="29" y="268"/>
                </a:lnTo>
                <a:lnTo>
                  <a:pt x="44" y="258"/>
                </a:lnTo>
                <a:lnTo>
                  <a:pt x="62" y="247"/>
                </a:lnTo>
                <a:lnTo>
                  <a:pt x="82" y="238"/>
                </a:lnTo>
                <a:lnTo>
                  <a:pt x="103" y="228"/>
                </a:lnTo>
                <a:lnTo>
                  <a:pt x="126" y="217"/>
                </a:lnTo>
                <a:lnTo>
                  <a:pt x="149" y="207"/>
                </a:lnTo>
                <a:lnTo>
                  <a:pt x="171" y="196"/>
                </a:lnTo>
                <a:lnTo>
                  <a:pt x="194" y="186"/>
                </a:lnTo>
                <a:lnTo>
                  <a:pt x="215" y="175"/>
                </a:lnTo>
                <a:lnTo>
                  <a:pt x="235" y="166"/>
                </a:lnTo>
                <a:lnTo>
                  <a:pt x="255" y="155"/>
                </a:lnTo>
                <a:lnTo>
                  <a:pt x="273" y="145"/>
                </a:lnTo>
                <a:lnTo>
                  <a:pt x="288" y="134"/>
                </a:lnTo>
                <a:lnTo>
                  <a:pt x="303" y="124"/>
                </a:lnTo>
                <a:lnTo>
                  <a:pt x="316" y="113"/>
                </a:lnTo>
                <a:lnTo>
                  <a:pt x="326" y="103"/>
                </a:lnTo>
                <a:lnTo>
                  <a:pt x="336" y="93"/>
                </a:lnTo>
                <a:lnTo>
                  <a:pt x="343" y="83"/>
                </a:lnTo>
                <a:lnTo>
                  <a:pt x="351" y="72"/>
                </a:lnTo>
                <a:lnTo>
                  <a:pt x="356" y="62"/>
                </a:lnTo>
                <a:lnTo>
                  <a:pt x="361" y="51"/>
                </a:lnTo>
                <a:lnTo>
                  <a:pt x="365" y="41"/>
                </a:lnTo>
                <a:lnTo>
                  <a:pt x="367" y="31"/>
                </a:lnTo>
                <a:lnTo>
                  <a:pt x="370" y="21"/>
                </a:lnTo>
                <a:lnTo>
                  <a:pt x="372" y="11"/>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8" name="Freeform 36"/>
          <p:cNvSpPr>
            <a:spLocks/>
          </p:cNvSpPr>
          <p:nvPr/>
        </p:nvSpPr>
        <p:spPr bwMode="auto">
          <a:xfrm>
            <a:off x="1536700" y="3633788"/>
            <a:ext cx="593725" cy="985837"/>
          </a:xfrm>
          <a:custGeom>
            <a:avLst/>
            <a:gdLst>
              <a:gd name="T0" fmla="*/ 373 w 374"/>
              <a:gd name="T1" fmla="*/ 620 h 621"/>
              <a:gd name="T2" fmla="*/ 372 w 374"/>
              <a:gd name="T3" fmla="*/ 610 h 621"/>
              <a:gd name="T4" fmla="*/ 370 w 374"/>
              <a:gd name="T5" fmla="*/ 599 h 621"/>
              <a:gd name="T6" fmla="*/ 367 w 374"/>
              <a:gd name="T7" fmla="*/ 589 h 621"/>
              <a:gd name="T8" fmla="*/ 365 w 374"/>
              <a:gd name="T9" fmla="*/ 579 h 621"/>
              <a:gd name="T10" fmla="*/ 361 w 374"/>
              <a:gd name="T11" fmla="*/ 569 h 621"/>
              <a:gd name="T12" fmla="*/ 356 w 374"/>
              <a:gd name="T13" fmla="*/ 558 h 621"/>
              <a:gd name="T14" fmla="*/ 351 w 374"/>
              <a:gd name="T15" fmla="*/ 548 h 621"/>
              <a:gd name="T16" fmla="*/ 343 w 374"/>
              <a:gd name="T17" fmla="*/ 537 h 621"/>
              <a:gd name="T18" fmla="*/ 336 w 374"/>
              <a:gd name="T19" fmla="*/ 526 h 621"/>
              <a:gd name="T20" fmla="*/ 326 w 374"/>
              <a:gd name="T21" fmla="*/ 516 h 621"/>
              <a:gd name="T22" fmla="*/ 316 w 374"/>
              <a:gd name="T23" fmla="*/ 507 h 621"/>
              <a:gd name="T24" fmla="*/ 303 w 374"/>
              <a:gd name="T25" fmla="*/ 496 h 621"/>
              <a:gd name="T26" fmla="*/ 288 w 374"/>
              <a:gd name="T27" fmla="*/ 486 h 621"/>
              <a:gd name="T28" fmla="*/ 273 w 374"/>
              <a:gd name="T29" fmla="*/ 475 h 621"/>
              <a:gd name="T30" fmla="*/ 255 w 374"/>
              <a:gd name="T31" fmla="*/ 465 h 621"/>
              <a:gd name="T32" fmla="*/ 235 w 374"/>
              <a:gd name="T33" fmla="*/ 454 h 621"/>
              <a:gd name="T34" fmla="*/ 215 w 374"/>
              <a:gd name="T35" fmla="*/ 445 h 621"/>
              <a:gd name="T36" fmla="*/ 194 w 374"/>
              <a:gd name="T37" fmla="*/ 434 h 621"/>
              <a:gd name="T38" fmla="*/ 171 w 374"/>
              <a:gd name="T39" fmla="*/ 424 h 621"/>
              <a:gd name="T40" fmla="*/ 149 w 374"/>
              <a:gd name="T41" fmla="*/ 413 h 621"/>
              <a:gd name="T42" fmla="*/ 126 w 374"/>
              <a:gd name="T43" fmla="*/ 403 h 621"/>
              <a:gd name="T44" fmla="*/ 103 w 374"/>
              <a:gd name="T45" fmla="*/ 392 h 621"/>
              <a:gd name="T46" fmla="*/ 82 w 374"/>
              <a:gd name="T47" fmla="*/ 382 h 621"/>
              <a:gd name="T48" fmla="*/ 62 w 374"/>
              <a:gd name="T49" fmla="*/ 373 h 621"/>
              <a:gd name="T50" fmla="*/ 44 w 374"/>
              <a:gd name="T51" fmla="*/ 362 h 621"/>
              <a:gd name="T52" fmla="*/ 29 w 374"/>
              <a:gd name="T53" fmla="*/ 351 h 621"/>
              <a:gd name="T54" fmla="*/ 17 w 374"/>
              <a:gd name="T55" fmla="*/ 341 h 621"/>
              <a:gd name="T56" fmla="*/ 8 w 374"/>
              <a:gd name="T57" fmla="*/ 330 h 621"/>
              <a:gd name="T58" fmla="*/ 2 w 374"/>
              <a:gd name="T59" fmla="*/ 320 h 621"/>
              <a:gd name="T60" fmla="*/ 0 w 374"/>
              <a:gd name="T61" fmla="*/ 309 h 621"/>
              <a:gd name="T62" fmla="*/ 2 w 374"/>
              <a:gd name="T63" fmla="*/ 300 h 621"/>
              <a:gd name="T64" fmla="*/ 8 w 374"/>
              <a:gd name="T65" fmla="*/ 290 h 621"/>
              <a:gd name="T66" fmla="*/ 17 w 374"/>
              <a:gd name="T67" fmla="*/ 279 h 621"/>
              <a:gd name="T68" fmla="*/ 29 w 374"/>
              <a:gd name="T69" fmla="*/ 268 h 621"/>
              <a:gd name="T70" fmla="*/ 44 w 374"/>
              <a:gd name="T71" fmla="*/ 258 h 621"/>
              <a:gd name="T72" fmla="*/ 62 w 374"/>
              <a:gd name="T73" fmla="*/ 247 h 621"/>
              <a:gd name="T74" fmla="*/ 82 w 374"/>
              <a:gd name="T75" fmla="*/ 238 h 621"/>
              <a:gd name="T76" fmla="*/ 103 w 374"/>
              <a:gd name="T77" fmla="*/ 228 h 621"/>
              <a:gd name="T78" fmla="*/ 126 w 374"/>
              <a:gd name="T79" fmla="*/ 217 h 621"/>
              <a:gd name="T80" fmla="*/ 149 w 374"/>
              <a:gd name="T81" fmla="*/ 207 h 621"/>
              <a:gd name="T82" fmla="*/ 171 w 374"/>
              <a:gd name="T83" fmla="*/ 196 h 621"/>
              <a:gd name="T84" fmla="*/ 194 w 374"/>
              <a:gd name="T85" fmla="*/ 186 h 621"/>
              <a:gd name="T86" fmla="*/ 215 w 374"/>
              <a:gd name="T87" fmla="*/ 175 h 621"/>
              <a:gd name="T88" fmla="*/ 235 w 374"/>
              <a:gd name="T89" fmla="*/ 166 h 621"/>
              <a:gd name="T90" fmla="*/ 255 w 374"/>
              <a:gd name="T91" fmla="*/ 155 h 621"/>
              <a:gd name="T92" fmla="*/ 273 w 374"/>
              <a:gd name="T93" fmla="*/ 145 h 621"/>
              <a:gd name="T94" fmla="*/ 288 w 374"/>
              <a:gd name="T95" fmla="*/ 134 h 621"/>
              <a:gd name="T96" fmla="*/ 303 w 374"/>
              <a:gd name="T97" fmla="*/ 124 h 621"/>
              <a:gd name="T98" fmla="*/ 316 w 374"/>
              <a:gd name="T99" fmla="*/ 113 h 621"/>
              <a:gd name="T100" fmla="*/ 326 w 374"/>
              <a:gd name="T101" fmla="*/ 103 h 621"/>
              <a:gd name="T102" fmla="*/ 336 w 374"/>
              <a:gd name="T103" fmla="*/ 93 h 621"/>
              <a:gd name="T104" fmla="*/ 343 w 374"/>
              <a:gd name="T105" fmla="*/ 83 h 621"/>
              <a:gd name="T106" fmla="*/ 351 w 374"/>
              <a:gd name="T107" fmla="*/ 72 h 621"/>
              <a:gd name="T108" fmla="*/ 356 w 374"/>
              <a:gd name="T109" fmla="*/ 62 h 621"/>
              <a:gd name="T110" fmla="*/ 361 w 374"/>
              <a:gd name="T111" fmla="*/ 51 h 621"/>
              <a:gd name="T112" fmla="*/ 365 w 374"/>
              <a:gd name="T113" fmla="*/ 41 h 621"/>
              <a:gd name="T114" fmla="*/ 367 w 374"/>
              <a:gd name="T115" fmla="*/ 31 h 621"/>
              <a:gd name="T116" fmla="*/ 370 w 374"/>
              <a:gd name="T117" fmla="*/ 21 h 621"/>
              <a:gd name="T118" fmla="*/ 372 w 374"/>
              <a:gd name="T119" fmla="*/ 11 h 621"/>
              <a:gd name="T120" fmla="*/ 373 w 374"/>
              <a:gd name="T12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621">
                <a:moveTo>
                  <a:pt x="373" y="620"/>
                </a:moveTo>
                <a:lnTo>
                  <a:pt x="372" y="610"/>
                </a:lnTo>
                <a:lnTo>
                  <a:pt x="370" y="599"/>
                </a:lnTo>
                <a:lnTo>
                  <a:pt x="367" y="589"/>
                </a:lnTo>
                <a:lnTo>
                  <a:pt x="365" y="579"/>
                </a:lnTo>
                <a:lnTo>
                  <a:pt x="361" y="569"/>
                </a:lnTo>
                <a:lnTo>
                  <a:pt x="356" y="558"/>
                </a:lnTo>
                <a:lnTo>
                  <a:pt x="351" y="548"/>
                </a:lnTo>
                <a:lnTo>
                  <a:pt x="343" y="537"/>
                </a:lnTo>
                <a:lnTo>
                  <a:pt x="336" y="526"/>
                </a:lnTo>
                <a:lnTo>
                  <a:pt x="326" y="516"/>
                </a:lnTo>
                <a:lnTo>
                  <a:pt x="316" y="507"/>
                </a:lnTo>
                <a:lnTo>
                  <a:pt x="303" y="496"/>
                </a:lnTo>
                <a:lnTo>
                  <a:pt x="288" y="486"/>
                </a:lnTo>
                <a:lnTo>
                  <a:pt x="273" y="475"/>
                </a:lnTo>
                <a:lnTo>
                  <a:pt x="255" y="465"/>
                </a:lnTo>
                <a:lnTo>
                  <a:pt x="235" y="454"/>
                </a:lnTo>
                <a:lnTo>
                  <a:pt x="215" y="445"/>
                </a:lnTo>
                <a:lnTo>
                  <a:pt x="194" y="434"/>
                </a:lnTo>
                <a:lnTo>
                  <a:pt x="171" y="424"/>
                </a:lnTo>
                <a:lnTo>
                  <a:pt x="149" y="413"/>
                </a:lnTo>
                <a:lnTo>
                  <a:pt x="126" y="403"/>
                </a:lnTo>
                <a:lnTo>
                  <a:pt x="103" y="392"/>
                </a:lnTo>
                <a:lnTo>
                  <a:pt x="82" y="382"/>
                </a:lnTo>
                <a:lnTo>
                  <a:pt x="62" y="373"/>
                </a:lnTo>
                <a:lnTo>
                  <a:pt x="44" y="362"/>
                </a:lnTo>
                <a:lnTo>
                  <a:pt x="29" y="351"/>
                </a:lnTo>
                <a:lnTo>
                  <a:pt x="17" y="341"/>
                </a:lnTo>
                <a:lnTo>
                  <a:pt x="8" y="330"/>
                </a:lnTo>
                <a:lnTo>
                  <a:pt x="2" y="320"/>
                </a:lnTo>
                <a:lnTo>
                  <a:pt x="0" y="309"/>
                </a:lnTo>
                <a:lnTo>
                  <a:pt x="2" y="300"/>
                </a:lnTo>
                <a:lnTo>
                  <a:pt x="8" y="290"/>
                </a:lnTo>
                <a:lnTo>
                  <a:pt x="17" y="279"/>
                </a:lnTo>
                <a:lnTo>
                  <a:pt x="29" y="268"/>
                </a:lnTo>
                <a:lnTo>
                  <a:pt x="44" y="258"/>
                </a:lnTo>
                <a:lnTo>
                  <a:pt x="62" y="247"/>
                </a:lnTo>
                <a:lnTo>
                  <a:pt x="82" y="238"/>
                </a:lnTo>
                <a:lnTo>
                  <a:pt x="103" y="228"/>
                </a:lnTo>
                <a:lnTo>
                  <a:pt x="126" y="217"/>
                </a:lnTo>
                <a:lnTo>
                  <a:pt x="149" y="207"/>
                </a:lnTo>
                <a:lnTo>
                  <a:pt x="171" y="196"/>
                </a:lnTo>
                <a:lnTo>
                  <a:pt x="194" y="186"/>
                </a:lnTo>
                <a:lnTo>
                  <a:pt x="215" y="175"/>
                </a:lnTo>
                <a:lnTo>
                  <a:pt x="235" y="166"/>
                </a:lnTo>
                <a:lnTo>
                  <a:pt x="255" y="155"/>
                </a:lnTo>
                <a:lnTo>
                  <a:pt x="273" y="145"/>
                </a:lnTo>
                <a:lnTo>
                  <a:pt x="288" y="134"/>
                </a:lnTo>
                <a:lnTo>
                  <a:pt x="303" y="124"/>
                </a:lnTo>
                <a:lnTo>
                  <a:pt x="316" y="113"/>
                </a:lnTo>
                <a:lnTo>
                  <a:pt x="326" y="103"/>
                </a:lnTo>
                <a:lnTo>
                  <a:pt x="336" y="93"/>
                </a:lnTo>
                <a:lnTo>
                  <a:pt x="343" y="83"/>
                </a:lnTo>
                <a:lnTo>
                  <a:pt x="351" y="72"/>
                </a:lnTo>
                <a:lnTo>
                  <a:pt x="356" y="62"/>
                </a:lnTo>
                <a:lnTo>
                  <a:pt x="361" y="51"/>
                </a:lnTo>
                <a:lnTo>
                  <a:pt x="365" y="41"/>
                </a:lnTo>
                <a:lnTo>
                  <a:pt x="367" y="31"/>
                </a:lnTo>
                <a:lnTo>
                  <a:pt x="370" y="21"/>
                </a:lnTo>
                <a:lnTo>
                  <a:pt x="372" y="11"/>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9" name="Freeform 37"/>
          <p:cNvSpPr>
            <a:spLocks/>
          </p:cNvSpPr>
          <p:nvPr/>
        </p:nvSpPr>
        <p:spPr bwMode="auto">
          <a:xfrm>
            <a:off x="2295525" y="3206750"/>
            <a:ext cx="593725" cy="985838"/>
          </a:xfrm>
          <a:custGeom>
            <a:avLst/>
            <a:gdLst>
              <a:gd name="T0" fmla="*/ 373 w 374"/>
              <a:gd name="T1" fmla="*/ 620 h 621"/>
              <a:gd name="T2" fmla="*/ 372 w 374"/>
              <a:gd name="T3" fmla="*/ 610 h 621"/>
              <a:gd name="T4" fmla="*/ 370 w 374"/>
              <a:gd name="T5" fmla="*/ 599 h 621"/>
              <a:gd name="T6" fmla="*/ 367 w 374"/>
              <a:gd name="T7" fmla="*/ 589 h 621"/>
              <a:gd name="T8" fmla="*/ 365 w 374"/>
              <a:gd name="T9" fmla="*/ 579 h 621"/>
              <a:gd name="T10" fmla="*/ 361 w 374"/>
              <a:gd name="T11" fmla="*/ 569 h 621"/>
              <a:gd name="T12" fmla="*/ 356 w 374"/>
              <a:gd name="T13" fmla="*/ 558 h 621"/>
              <a:gd name="T14" fmla="*/ 351 w 374"/>
              <a:gd name="T15" fmla="*/ 548 h 621"/>
              <a:gd name="T16" fmla="*/ 343 w 374"/>
              <a:gd name="T17" fmla="*/ 537 h 621"/>
              <a:gd name="T18" fmla="*/ 336 w 374"/>
              <a:gd name="T19" fmla="*/ 526 h 621"/>
              <a:gd name="T20" fmla="*/ 326 w 374"/>
              <a:gd name="T21" fmla="*/ 516 h 621"/>
              <a:gd name="T22" fmla="*/ 316 w 374"/>
              <a:gd name="T23" fmla="*/ 507 h 621"/>
              <a:gd name="T24" fmla="*/ 303 w 374"/>
              <a:gd name="T25" fmla="*/ 496 h 621"/>
              <a:gd name="T26" fmla="*/ 288 w 374"/>
              <a:gd name="T27" fmla="*/ 486 h 621"/>
              <a:gd name="T28" fmla="*/ 273 w 374"/>
              <a:gd name="T29" fmla="*/ 475 h 621"/>
              <a:gd name="T30" fmla="*/ 255 w 374"/>
              <a:gd name="T31" fmla="*/ 465 h 621"/>
              <a:gd name="T32" fmla="*/ 235 w 374"/>
              <a:gd name="T33" fmla="*/ 454 h 621"/>
              <a:gd name="T34" fmla="*/ 215 w 374"/>
              <a:gd name="T35" fmla="*/ 445 h 621"/>
              <a:gd name="T36" fmla="*/ 194 w 374"/>
              <a:gd name="T37" fmla="*/ 434 h 621"/>
              <a:gd name="T38" fmla="*/ 171 w 374"/>
              <a:gd name="T39" fmla="*/ 424 h 621"/>
              <a:gd name="T40" fmla="*/ 149 w 374"/>
              <a:gd name="T41" fmla="*/ 413 h 621"/>
              <a:gd name="T42" fmla="*/ 126 w 374"/>
              <a:gd name="T43" fmla="*/ 403 h 621"/>
              <a:gd name="T44" fmla="*/ 103 w 374"/>
              <a:gd name="T45" fmla="*/ 392 h 621"/>
              <a:gd name="T46" fmla="*/ 82 w 374"/>
              <a:gd name="T47" fmla="*/ 382 h 621"/>
              <a:gd name="T48" fmla="*/ 62 w 374"/>
              <a:gd name="T49" fmla="*/ 373 h 621"/>
              <a:gd name="T50" fmla="*/ 44 w 374"/>
              <a:gd name="T51" fmla="*/ 362 h 621"/>
              <a:gd name="T52" fmla="*/ 29 w 374"/>
              <a:gd name="T53" fmla="*/ 351 h 621"/>
              <a:gd name="T54" fmla="*/ 17 w 374"/>
              <a:gd name="T55" fmla="*/ 341 h 621"/>
              <a:gd name="T56" fmla="*/ 8 w 374"/>
              <a:gd name="T57" fmla="*/ 330 h 621"/>
              <a:gd name="T58" fmla="*/ 2 w 374"/>
              <a:gd name="T59" fmla="*/ 320 h 621"/>
              <a:gd name="T60" fmla="*/ 0 w 374"/>
              <a:gd name="T61" fmla="*/ 309 h 621"/>
              <a:gd name="T62" fmla="*/ 2 w 374"/>
              <a:gd name="T63" fmla="*/ 300 h 621"/>
              <a:gd name="T64" fmla="*/ 8 w 374"/>
              <a:gd name="T65" fmla="*/ 290 h 621"/>
              <a:gd name="T66" fmla="*/ 17 w 374"/>
              <a:gd name="T67" fmla="*/ 279 h 621"/>
              <a:gd name="T68" fmla="*/ 29 w 374"/>
              <a:gd name="T69" fmla="*/ 268 h 621"/>
              <a:gd name="T70" fmla="*/ 44 w 374"/>
              <a:gd name="T71" fmla="*/ 258 h 621"/>
              <a:gd name="T72" fmla="*/ 62 w 374"/>
              <a:gd name="T73" fmla="*/ 247 h 621"/>
              <a:gd name="T74" fmla="*/ 82 w 374"/>
              <a:gd name="T75" fmla="*/ 238 h 621"/>
              <a:gd name="T76" fmla="*/ 103 w 374"/>
              <a:gd name="T77" fmla="*/ 228 h 621"/>
              <a:gd name="T78" fmla="*/ 126 w 374"/>
              <a:gd name="T79" fmla="*/ 217 h 621"/>
              <a:gd name="T80" fmla="*/ 149 w 374"/>
              <a:gd name="T81" fmla="*/ 207 h 621"/>
              <a:gd name="T82" fmla="*/ 171 w 374"/>
              <a:gd name="T83" fmla="*/ 196 h 621"/>
              <a:gd name="T84" fmla="*/ 194 w 374"/>
              <a:gd name="T85" fmla="*/ 186 h 621"/>
              <a:gd name="T86" fmla="*/ 215 w 374"/>
              <a:gd name="T87" fmla="*/ 175 h 621"/>
              <a:gd name="T88" fmla="*/ 235 w 374"/>
              <a:gd name="T89" fmla="*/ 166 h 621"/>
              <a:gd name="T90" fmla="*/ 255 w 374"/>
              <a:gd name="T91" fmla="*/ 155 h 621"/>
              <a:gd name="T92" fmla="*/ 273 w 374"/>
              <a:gd name="T93" fmla="*/ 145 h 621"/>
              <a:gd name="T94" fmla="*/ 288 w 374"/>
              <a:gd name="T95" fmla="*/ 134 h 621"/>
              <a:gd name="T96" fmla="*/ 303 w 374"/>
              <a:gd name="T97" fmla="*/ 124 h 621"/>
              <a:gd name="T98" fmla="*/ 316 w 374"/>
              <a:gd name="T99" fmla="*/ 113 h 621"/>
              <a:gd name="T100" fmla="*/ 326 w 374"/>
              <a:gd name="T101" fmla="*/ 103 h 621"/>
              <a:gd name="T102" fmla="*/ 336 w 374"/>
              <a:gd name="T103" fmla="*/ 93 h 621"/>
              <a:gd name="T104" fmla="*/ 343 w 374"/>
              <a:gd name="T105" fmla="*/ 83 h 621"/>
              <a:gd name="T106" fmla="*/ 351 w 374"/>
              <a:gd name="T107" fmla="*/ 72 h 621"/>
              <a:gd name="T108" fmla="*/ 356 w 374"/>
              <a:gd name="T109" fmla="*/ 62 h 621"/>
              <a:gd name="T110" fmla="*/ 361 w 374"/>
              <a:gd name="T111" fmla="*/ 51 h 621"/>
              <a:gd name="T112" fmla="*/ 365 w 374"/>
              <a:gd name="T113" fmla="*/ 41 h 621"/>
              <a:gd name="T114" fmla="*/ 367 w 374"/>
              <a:gd name="T115" fmla="*/ 31 h 621"/>
              <a:gd name="T116" fmla="*/ 370 w 374"/>
              <a:gd name="T117" fmla="*/ 21 h 621"/>
              <a:gd name="T118" fmla="*/ 372 w 374"/>
              <a:gd name="T119" fmla="*/ 11 h 621"/>
              <a:gd name="T120" fmla="*/ 373 w 374"/>
              <a:gd name="T12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621">
                <a:moveTo>
                  <a:pt x="373" y="620"/>
                </a:moveTo>
                <a:lnTo>
                  <a:pt x="372" y="610"/>
                </a:lnTo>
                <a:lnTo>
                  <a:pt x="370" y="599"/>
                </a:lnTo>
                <a:lnTo>
                  <a:pt x="367" y="589"/>
                </a:lnTo>
                <a:lnTo>
                  <a:pt x="365" y="579"/>
                </a:lnTo>
                <a:lnTo>
                  <a:pt x="361" y="569"/>
                </a:lnTo>
                <a:lnTo>
                  <a:pt x="356" y="558"/>
                </a:lnTo>
                <a:lnTo>
                  <a:pt x="351" y="548"/>
                </a:lnTo>
                <a:lnTo>
                  <a:pt x="343" y="537"/>
                </a:lnTo>
                <a:lnTo>
                  <a:pt x="336" y="526"/>
                </a:lnTo>
                <a:lnTo>
                  <a:pt x="326" y="516"/>
                </a:lnTo>
                <a:lnTo>
                  <a:pt x="316" y="507"/>
                </a:lnTo>
                <a:lnTo>
                  <a:pt x="303" y="496"/>
                </a:lnTo>
                <a:lnTo>
                  <a:pt x="288" y="486"/>
                </a:lnTo>
                <a:lnTo>
                  <a:pt x="273" y="475"/>
                </a:lnTo>
                <a:lnTo>
                  <a:pt x="255" y="465"/>
                </a:lnTo>
                <a:lnTo>
                  <a:pt x="235" y="454"/>
                </a:lnTo>
                <a:lnTo>
                  <a:pt x="215" y="445"/>
                </a:lnTo>
                <a:lnTo>
                  <a:pt x="194" y="434"/>
                </a:lnTo>
                <a:lnTo>
                  <a:pt x="171" y="424"/>
                </a:lnTo>
                <a:lnTo>
                  <a:pt x="149" y="413"/>
                </a:lnTo>
                <a:lnTo>
                  <a:pt x="126" y="403"/>
                </a:lnTo>
                <a:lnTo>
                  <a:pt x="103" y="392"/>
                </a:lnTo>
                <a:lnTo>
                  <a:pt x="82" y="382"/>
                </a:lnTo>
                <a:lnTo>
                  <a:pt x="62" y="373"/>
                </a:lnTo>
                <a:lnTo>
                  <a:pt x="44" y="362"/>
                </a:lnTo>
                <a:lnTo>
                  <a:pt x="29" y="351"/>
                </a:lnTo>
                <a:lnTo>
                  <a:pt x="17" y="341"/>
                </a:lnTo>
                <a:lnTo>
                  <a:pt x="8" y="330"/>
                </a:lnTo>
                <a:lnTo>
                  <a:pt x="2" y="320"/>
                </a:lnTo>
                <a:lnTo>
                  <a:pt x="0" y="309"/>
                </a:lnTo>
                <a:lnTo>
                  <a:pt x="2" y="300"/>
                </a:lnTo>
                <a:lnTo>
                  <a:pt x="8" y="290"/>
                </a:lnTo>
                <a:lnTo>
                  <a:pt x="17" y="279"/>
                </a:lnTo>
                <a:lnTo>
                  <a:pt x="29" y="268"/>
                </a:lnTo>
                <a:lnTo>
                  <a:pt x="44" y="258"/>
                </a:lnTo>
                <a:lnTo>
                  <a:pt x="62" y="247"/>
                </a:lnTo>
                <a:lnTo>
                  <a:pt x="82" y="238"/>
                </a:lnTo>
                <a:lnTo>
                  <a:pt x="103" y="228"/>
                </a:lnTo>
                <a:lnTo>
                  <a:pt x="126" y="217"/>
                </a:lnTo>
                <a:lnTo>
                  <a:pt x="149" y="207"/>
                </a:lnTo>
                <a:lnTo>
                  <a:pt x="171" y="196"/>
                </a:lnTo>
                <a:lnTo>
                  <a:pt x="194" y="186"/>
                </a:lnTo>
                <a:lnTo>
                  <a:pt x="215" y="175"/>
                </a:lnTo>
                <a:lnTo>
                  <a:pt x="235" y="166"/>
                </a:lnTo>
                <a:lnTo>
                  <a:pt x="255" y="155"/>
                </a:lnTo>
                <a:lnTo>
                  <a:pt x="273" y="145"/>
                </a:lnTo>
                <a:lnTo>
                  <a:pt x="288" y="134"/>
                </a:lnTo>
                <a:lnTo>
                  <a:pt x="303" y="124"/>
                </a:lnTo>
                <a:lnTo>
                  <a:pt x="316" y="113"/>
                </a:lnTo>
                <a:lnTo>
                  <a:pt x="326" y="103"/>
                </a:lnTo>
                <a:lnTo>
                  <a:pt x="336" y="93"/>
                </a:lnTo>
                <a:lnTo>
                  <a:pt x="343" y="83"/>
                </a:lnTo>
                <a:lnTo>
                  <a:pt x="351" y="72"/>
                </a:lnTo>
                <a:lnTo>
                  <a:pt x="356" y="62"/>
                </a:lnTo>
                <a:lnTo>
                  <a:pt x="361" y="51"/>
                </a:lnTo>
                <a:lnTo>
                  <a:pt x="365" y="41"/>
                </a:lnTo>
                <a:lnTo>
                  <a:pt x="367" y="31"/>
                </a:lnTo>
                <a:lnTo>
                  <a:pt x="370" y="21"/>
                </a:lnTo>
                <a:lnTo>
                  <a:pt x="372" y="11"/>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0" name="Freeform 38"/>
          <p:cNvSpPr>
            <a:spLocks/>
          </p:cNvSpPr>
          <p:nvPr/>
        </p:nvSpPr>
        <p:spPr bwMode="auto">
          <a:xfrm>
            <a:off x="3128963" y="2749550"/>
            <a:ext cx="593725" cy="985838"/>
          </a:xfrm>
          <a:custGeom>
            <a:avLst/>
            <a:gdLst>
              <a:gd name="T0" fmla="*/ 373 w 374"/>
              <a:gd name="T1" fmla="*/ 620 h 621"/>
              <a:gd name="T2" fmla="*/ 372 w 374"/>
              <a:gd name="T3" fmla="*/ 610 h 621"/>
              <a:gd name="T4" fmla="*/ 370 w 374"/>
              <a:gd name="T5" fmla="*/ 599 h 621"/>
              <a:gd name="T6" fmla="*/ 367 w 374"/>
              <a:gd name="T7" fmla="*/ 589 h 621"/>
              <a:gd name="T8" fmla="*/ 365 w 374"/>
              <a:gd name="T9" fmla="*/ 579 h 621"/>
              <a:gd name="T10" fmla="*/ 361 w 374"/>
              <a:gd name="T11" fmla="*/ 569 h 621"/>
              <a:gd name="T12" fmla="*/ 356 w 374"/>
              <a:gd name="T13" fmla="*/ 558 h 621"/>
              <a:gd name="T14" fmla="*/ 351 w 374"/>
              <a:gd name="T15" fmla="*/ 548 h 621"/>
              <a:gd name="T16" fmla="*/ 343 w 374"/>
              <a:gd name="T17" fmla="*/ 537 h 621"/>
              <a:gd name="T18" fmla="*/ 336 w 374"/>
              <a:gd name="T19" fmla="*/ 526 h 621"/>
              <a:gd name="T20" fmla="*/ 326 w 374"/>
              <a:gd name="T21" fmla="*/ 516 h 621"/>
              <a:gd name="T22" fmla="*/ 316 w 374"/>
              <a:gd name="T23" fmla="*/ 507 h 621"/>
              <a:gd name="T24" fmla="*/ 303 w 374"/>
              <a:gd name="T25" fmla="*/ 496 h 621"/>
              <a:gd name="T26" fmla="*/ 288 w 374"/>
              <a:gd name="T27" fmla="*/ 486 h 621"/>
              <a:gd name="T28" fmla="*/ 273 w 374"/>
              <a:gd name="T29" fmla="*/ 475 h 621"/>
              <a:gd name="T30" fmla="*/ 255 w 374"/>
              <a:gd name="T31" fmla="*/ 465 h 621"/>
              <a:gd name="T32" fmla="*/ 235 w 374"/>
              <a:gd name="T33" fmla="*/ 454 h 621"/>
              <a:gd name="T34" fmla="*/ 215 w 374"/>
              <a:gd name="T35" fmla="*/ 445 h 621"/>
              <a:gd name="T36" fmla="*/ 194 w 374"/>
              <a:gd name="T37" fmla="*/ 434 h 621"/>
              <a:gd name="T38" fmla="*/ 171 w 374"/>
              <a:gd name="T39" fmla="*/ 424 h 621"/>
              <a:gd name="T40" fmla="*/ 149 w 374"/>
              <a:gd name="T41" fmla="*/ 413 h 621"/>
              <a:gd name="T42" fmla="*/ 126 w 374"/>
              <a:gd name="T43" fmla="*/ 403 h 621"/>
              <a:gd name="T44" fmla="*/ 103 w 374"/>
              <a:gd name="T45" fmla="*/ 392 h 621"/>
              <a:gd name="T46" fmla="*/ 82 w 374"/>
              <a:gd name="T47" fmla="*/ 382 h 621"/>
              <a:gd name="T48" fmla="*/ 62 w 374"/>
              <a:gd name="T49" fmla="*/ 373 h 621"/>
              <a:gd name="T50" fmla="*/ 44 w 374"/>
              <a:gd name="T51" fmla="*/ 362 h 621"/>
              <a:gd name="T52" fmla="*/ 29 w 374"/>
              <a:gd name="T53" fmla="*/ 351 h 621"/>
              <a:gd name="T54" fmla="*/ 17 w 374"/>
              <a:gd name="T55" fmla="*/ 341 h 621"/>
              <a:gd name="T56" fmla="*/ 8 w 374"/>
              <a:gd name="T57" fmla="*/ 330 h 621"/>
              <a:gd name="T58" fmla="*/ 2 w 374"/>
              <a:gd name="T59" fmla="*/ 320 h 621"/>
              <a:gd name="T60" fmla="*/ 0 w 374"/>
              <a:gd name="T61" fmla="*/ 309 h 621"/>
              <a:gd name="T62" fmla="*/ 2 w 374"/>
              <a:gd name="T63" fmla="*/ 300 h 621"/>
              <a:gd name="T64" fmla="*/ 8 w 374"/>
              <a:gd name="T65" fmla="*/ 290 h 621"/>
              <a:gd name="T66" fmla="*/ 17 w 374"/>
              <a:gd name="T67" fmla="*/ 279 h 621"/>
              <a:gd name="T68" fmla="*/ 29 w 374"/>
              <a:gd name="T69" fmla="*/ 268 h 621"/>
              <a:gd name="T70" fmla="*/ 44 w 374"/>
              <a:gd name="T71" fmla="*/ 258 h 621"/>
              <a:gd name="T72" fmla="*/ 62 w 374"/>
              <a:gd name="T73" fmla="*/ 247 h 621"/>
              <a:gd name="T74" fmla="*/ 82 w 374"/>
              <a:gd name="T75" fmla="*/ 238 h 621"/>
              <a:gd name="T76" fmla="*/ 103 w 374"/>
              <a:gd name="T77" fmla="*/ 228 h 621"/>
              <a:gd name="T78" fmla="*/ 126 w 374"/>
              <a:gd name="T79" fmla="*/ 217 h 621"/>
              <a:gd name="T80" fmla="*/ 149 w 374"/>
              <a:gd name="T81" fmla="*/ 207 h 621"/>
              <a:gd name="T82" fmla="*/ 171 w 374"/>
              <a:gd name="T83" fmla="*/ 196 h 621"/>
              <a:gd name="T84" fmla="*/ 194 w 374"/>
              <a:gd name="T85" fmla="*/ 186 h 621"/>
              <a:gd name="T86" fmla="*/ 215 w 374"/>
              <a:gd name="T87" fmla="*/ 175 h 621"/>
              <a:gd name="T88" fmla="*/ 235 w 374"/>
              <a:gd name="T89" fmla="*/ 166 h 621"/>
              <a:gd name="T90" fmla="*/ 255 w 374"/>
              <a:gd name="T91" fmla="*/ 155 h 621"/>
              <a:gd name="T92" fmla="*/ 273 w 374"/>
              <a:gd name="T93" fmla="*/ 145 h 621"/>
              <a:gd name="T94" fmla="*/ 288 w 374"/>
              <a:gd name="T95" fmla="*/ 134 h 621"/>
              <a:gd name="T96" fmla="*/ 303 w 374"/>
              <a:gd name="T97" fmla="*/ 124 h 621"/>
              <a:gd name="T98" fmla="*/ 316 w 374"/>
              <a:gd name="T99" fmla="*/ 113 h 621"/>
              <a:gd name="T100" fmla="*/ 326 w 374"/>
              <a:gd name="T101" fmla="*/ 103 h 621"/>
              <a:gd name="T102" fmla="*/ 336 w 374"/>
              <a:gd name="T103" fmla="*/ 93 h 621"/>
              <a:gd name="T104" fmla="*/ 343 w 374"/>
              <a:gd name="T105" fmla="*/ 83 h 621"/>
              <a:gd name="T106" fmla="*/ 351 w 374"/>
              <a:gd name="T107" fmla="*/ 72 h 621"/>
              <a:gd name="T108" fmla="*/ 356 w 374"/>
              <a:gd name="T109" fmla="*/ 62 h 621"/>
              <a:gd name="T110" fmla="*/ 361 w 374"/>
              <a:gd name="T111" fmla="*/ 51 h 621"/>
              <a:gd name="T112" fmla="*/ 365 w 374"/>
              <a:gd name="T113" fmla="*/ 41 h 621"/>
              <a:gd name="T114" fmla="*/ 367 w 374"/>
              <a:gd name="T115" fmla="*/ 31 h 621"/>
              <a:gd name="T116" fmla="*/ 370 w 374"/>
              <a:gd name="T117" fmla="*/ 21 h 621"/>
              <a:gd name="T118" fmla="*/ 372 w 374"/>
              <a:gd name="T119" fmla="*/ 11 h 621"/>
              <a:gd name="T120" fmla="*/ 373 w 374"/>
              <a:gd name="T12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621">
                <a:moveTo>
                  <a:pt x="373" y="620"/>
                </a:moveTo>
                <a:lnTo>
                  <a:pt x="372" y="610"/>
                </a:lnTo>
                <a:lnTo>
                  <a:pt x="370" y="599"/>
                </a:lnTo>
                <a:lnTo>
                  <a:pt x="367" y="589"/>
                </a:lnTo>
                <a:lnTo>
                  <a:pt x="365" y="579"/>
                </a:lnTo>
                <a:lnTo>
                  <a:pt x="361" y="569"/>
                </a:lnTo>
                <a:lnTo>
                  <a:pt x="356" y="558"/>
                </a:lnTo>
                <a:lnTo>
                  <a:pt x="351" y="548"/>
                </a:lnTo>
                <a:lnTo>
                  <a:pt x="343" y="537"/>
                </a:lnTo>
                <a:lnTo>
                  <a:pt x="336" y="526"/>
                </a:lnTo>
                <a:lnTo>
                  <a:pt x="326" y="516"/>
                </a:lnTo>
                <a:lnTo>
                  <a:pt x="316" y="507"/>
                </a:lnTo>
                <a:lnTo>
                  <a:pt x="303" y="496"/>
                </a:lnTo>
                <a:lnTo>
                  <a:pt x="288" y="486"/>
                </a:lnTo>
                <a:lnTo>
                  <a:pt x="273" y="475"/>
                </a:lnTo>
                <a:lnTo>
                  <a:pt x="255" y="465"/>
                </a:lnTo>
                <a:lnTo>
                  <a:pt x="235" y="454"/>
                </a:lnTo>
                <a:lnTo>
                  <a:pt x="215" y="445"/>
                </a:lnTo>
                <a:lnTo>
                  <a:pt x="194" y="434"/>
                </a:lnTo>
                <a:lnTo>
                  <a:pt x="171" y="424"/>
                </a:lnTo>
                <a:lnTo>
                  <a:pt x="149" y="413"/>
                </a:lnTo>
                <a:lnTo>
                  <a:pt x="126" y="403"/>
                </a:lnTo>
                <a:lnTo>
                  <a:pt x="103" y="392"/>
                </a:lnTo>
                <a:lnTo>
                  <a:pt x="82" y="382"/>
                </a:lnTo>
                <a:lnTo>
                  <a:pt x="62" y="373"/>
                </a:lnTo>
                <a:lnTo>
                  <a:pt x="44" y="362"/>
                </a:lnTo>
                <a:lnTo>
                  <a:pt x="29" y="351"/>
                </a:lnTo>
                <a:lnTo>
                  <a:pt x="17" y="341"/>
                </a:lnTo>
                <a:lnTo>
                  <a:pt x="8" y="330"/>
                </a:lnTo>
                <a:lnTo>
                  <a:pt x="2" y="320"/>
                </a:lnTo>
                <a:lnTo>
                  <a:pt x="0" y="309"/>
                </a:lnTo>
                <a:lnTo>
                  <a:pt x="2" y="300"/>
                </a:lnTo>
                <a:lnTo>
                  <a:pt x="8" y="290"/>
                </a:lnTo>
                <a:lnTo>
                  <a:pt x="17" y="279"/>
                </a:lnTo>
                <a:lnTo>
                  <a:pt x="29" y="268"/>
                </a:lnTo>
                <a:lnTo>
                  <a:pt x="44" y="258"/>
                </a:lnTo>
                <a:lnTo>
                  <a:pt x="62" y="247"/>
                </a:lnTo>
                <a:lnTo>
                  <a:pt x="82" y="238"/>
                </a:lnTo>
                <a:lnTo>
                  <a:pt x="103" y="228"/>
                </a:lnTo>
                <a:lnTo>
                  <a:pt x="126" y="217"/>
                </a:lnTo>
                <a:lnTo>
                  <a:pt x="149" y="207"/>
                </a:lnTo>
                <a:lnTo>
                  <a:pt x="171" y="196"/>
                </a:lnTo>
                <a:lnTo>
                  <a:pt x="194" y="186"/>
                </a:lnTo>
                <a:lnTo>
                  <a:pt x="215" y="175"/>
                </a:lnTo>
                <a:lnTo>
                  <a:pt x="235" y="166"/>
                </a:lnTo>
                <a:lnTo>
                  <a:pt x="255" y="155"/>
                </a:lnTo>
                <a:lnTo>
                  <a:pt x="273" y="145"/>
                </a:lnTo>
                <a:lnTo>
                  <a:pt x="288" y="134"/>
                </a:lnTo>
                <a:lnTo>
                  <a:pt x="303" y="124"/>
                </a:lnTo>
                <a:lnTo>
                  <a:pt x="316" y="113"/>
                </a:lnTo>
                <a:lnTo>
                  <a:pt x="326" y="103"/>
                </a:lnTo>
                <a:lnTo>
                  <a:pt x="336" y="93"/>
                </a:lnTo>
                <a:lnTo>
                  <a:pt x="343" y="83"/>
                </a:lnTo>
                <a:lnTo>
                  <a:pt x="351" y="72"/>
                </a:lnTo>
                <a:lnTo>
                  <a:pt x="356" y="62"/>
                </a:lnTo>
                <a:lnTo>
                  <a:pt x="361" y="51"/>
                </a:lnTo>
                <a:lnTo>
                  <a:pt x="365" y="41"/>
                </a:lnTo>
                <a:lnTo>
                  <a:pt x="367" y="31"/>
                </a:lnTo>
                <a:lnTo>
                  <a:pt x="370" y="21"/>
                </a:lnTo>
                <a:lnTo>
                  <a:pt x="372" y="11"/>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1" name="Freeform 39"/>
          <p:cNvSpPr>
            <a:spLocks/>
          </p:cNvSpPr>
          <p:nvPr/>
        </p:nvSpPr>
        <p:spPr bwMode="auto">
          <a:xfrm>
            <a:off x="7399338" y="2122488"/>
            <a:ext cx="593725" cy="1708150"/>
          </a:xfrm>
          <a:custGeom>
            <a:avLst/>
            <a:gdLst>
              <a:gd name="T0" fmla="*/ 373 w 374"/>
              <a:gd name="T1" fmla="*/ 1075 h 1076"/>
              <a:gd name="T2" fmla="*/ 372 w 374"/>
              <a:gd name="T3" fmla="*/ 1057 h 1076"/>
              <a:gd name="T4" fmla="*/ 370 w 374"/>
              <a:gd name="T5" fmla="*/ 1038 h 1076"/>
              <a:gd name="T6" fmla="*/ 367 w 374"/>
              <a:gd name="T7" fmla="*/ 1021 h 1076"/>
              <a:gd name="T8" fmla="*/ 365 w 374"/>
              <a:gd name="T9" fmla="*/ 1003 h 1076"/>
              <a:gd name="T10" fmla="*/ 361 w 374"/>
              <a:gd name="T11" fmla="*/ 986 h 1076"/>
              <a:gd name="T12" fmla="*/ 356 w 374"/>
              <a:gd name="T13" fmla="*/ 967 h 1076"/>
              <a:gd name="T14" fmla="*/ 351 w 374"/>
              <a:gd name="T15" fmla="*/ 950 h 1076"/>
              <a:gd name="T16" fmla="*/ 343 w 374"/>
              <a:gd name="T17" fmla="*/ 931 h 1076"/>
              <a:gd name="T18" fmla="*/ 336 w 374"/>
              <a:gd name="T19" fmla="*/ 912 h 1076"/>
              <a:gd name="T20" fmla="*/ 326 w 374"/>
              <a:gd name="T21" fmla="*/ 894 h 1076"/>
              <a:gd name="T22" fmla="*/ 316 w 374"/>
              <a:gd name="T23" fmla="*/ 879 h 1076"/>
              <a:gd name="T24" fmla="*/ 303 w 374"/>
              <a:gd name="T25" fmla="*/ 860 h 1076"/>
              <a:gd name="T26" fmla="*/ 288 w 374"/>
              <a:gd name="T27" fmla="*/ 842 h 1076"/>
              <a:gd name="T28" fmla="*/ 273 w 374"/>
              <a:gd name="T29" fmla="*/ 823 h 1076"/>
              <a:gd name="T30" fmla="*/ 255 w 374"/>
              <a:gd name="T31" fmla="*/ 806 h 1076"/>
              <a:gd name="T32" fmla="*/ 235 w 374"/>
              <a:gd name="T33" fmla="*/ 787 h 1076"/>
              <a:gd name="T34" fmla="*/ 215 w 374"/>
              <a:gd name="T35" fmla="*/ 771 h 1076"/>
              <a:gd name="T36" fmla="*/ 194 w 374"/>
              <a:gd name="T37" fmla="*/ 752 h 1076"/>
              <a:gd name="T38" fmla="*/ 171 w 374"/>
              <a:gd name="T39" fmla="*/ 735 h 1076"/>
              <a:gd name="T40" fmla="*/ 149 w 374"/>
              <a:gd name="T41" fmla="*/ 716 h 1076"/>
              <a:gd name="T42" fmla="*/ 126 w 374"/>
              <a:gd name="T43" fmla="*/ 698 h 1076"/>
              <a:gd name="T44" fmla="*/ 103 w 374"/>
              <a:gd name="T45" fmla="*/ 679 h 1076"/>
              <a:gd name="T46" fmla="*/ 82 w 374"/>
              <a:gd name="T47" fmla="*/ 662 h 1076"/>
              <a:gd name="T48" fmla="*/ 62 w 374"/>
              <a:gd name="T49" fmla="*/ 646 h 1076"/>
              <a:gd name="T50" fmla="*/ 44 w 374"/>
              <a:gd name="T51" fmla="*/ 627 h 1076"/>
              <a:gd name="T52" fmla="*/ 29 w 374"/>
              <a:gd name="T53" fmla="*/ 608 h 1076"/>
              <a:gd name="T54" fmla="*/ 17 w 374"/>
              <a:gd name="T55" fmla="*/ 591 h 1076"/>
              <a:gd name="T56" fmla="*/ 8 w 374"/>
              <a:gd name="T57" fmla="*/ 572 h 1076"/>
              <a:gd name="T58" fmla="*/ 2 w 374"/>
              <a:gd name="T59" fmla="*/ 554 h 1076"/>
              <a:gd name="T60" fmla="*/ 0 w 374"/>
              <a:gd name="T61" fmla="*/ 535 h 1076"/>
              <a:gd name="T62" fmla="*/ 2 w 374"/>
              <a:gd name="T63" fmla="*/ 520 h 1076"/>
              <a:gd name="T64" fmla="*/ 8 w 374"/>
              <a:gd name="T65" fmla="*/ 502 h 1076"/>
              <a:gd name="T66" fmla="*/ 17 w 374"/>
              <a:gd name="T67" fmla="*/ 483 h 1076"/>
              <a:gd name="T68" fmla="*/ 29 w 374"/>
              <a:gd name="T69" fmla="*/ 464 h 1076"/>
              <a:gd name="T70" fmla="*/ 44 w 374"/>
              <a:gd name="T71" fmla="*/ 447 h 1076"/>
              <a:gd name="T72" fmla="*/ 62 w 374"/>
              <a:gd name="T73" fmla="*/ 428 h 1076"/>
              <a:gd name="T74" fmla="*/ 82 w 374"/>
              <a:gd name="T75" fmla="*/ 412 h 1076"/>
              <a:gd name="T76" fmla="*/ 103 w 374"/>
              <a:gd name="T77" fmla="*/ 395 h 1076"/>
              <a:gd name="T78" fmla="*/ 126 w 374"/>
              <a:gd name="T79" fmla="*/ 376 h 1076"/>
              <a:gd name="T80" fmla="*/ 149 w 374"/>
              <a:gd name="T81" fmla="*/ 358 h 1076"/>
              <a:gd name="T82" fmla="*/ 171 w 374"/>
              <a:gd name="T83" fmla="*/ 339 h 1076"/>
              <a:gd name="T84" fmla="*/ 194 w 374"/>
              <a:gd name="T85" fmla="*/ 322 h 1076"/>
              <a:gd name="T86" fmla="*/ 215 w 374"/>
              <a:gd name="T87" fmla="*/ 303 h 1076"/>
              <a:gd name="T88" fmla="*/ 235 w 374"/>
              <a:gd name="T89" fmla="*/ 287 h 1076"/>
              <a:gd name="T90" fmla="*/ 255 w 374"/>
              <a:gd name="T91" fmla="*/ 268 h 1076"/>
              <a:gd name="T92" fmla="*/ 273 w 374"/>
              <a:gd name="T93" fmla="*/ 251 h 1076"/>
              <a:gd name="T94" fmla="*/ 288 w 374"/>
              <a:gd name="T95" fmla="*/ 232 h 1076"/>
              <a:gd name="T96" fmla="*/ 303 w 374"/>
              <a:gd name="T97" fmla="*/ 215 h 1076"/>
              <a:gd name="T98" fmla="*/ 316 w 374"/>
              <a:gd name="T99" fmla="*/ 195 h 1076"/>
              <a:gd name="T100" fmla="*/ 326 w 374"/>
              <a:gd name="T101" fmla="*/ 178 h 1076"/>
              <a:gd name="T102" fmla="*/ 336 w 374"/>
              <a:gd name="T103" fmla="*/ 161 h 1076"/>
              <a:gd name="T104" fmla="*/ 343 w 374"/>
              <a:gd name="T105" fmla="*/ 143 h 1076"/>
              <a:gd name="T106" fmla="*/ 351 w 374"/>
              <a:gd name="T107" fmla="*/ 124 h 1076"/>
              <a:gd name="T108" fmla="*/ 356 w 374"/>
              <a:gd name="T109" fmla="*/ 107 h 1076"/>
              <a:gd name="T110" fmla="*/ 361 w 374"/>
              <a:gd name="T111" fmla="*/ 88 h 1076"/>
              <a:gd name="T112" fmla="*/ 365 w 374"/>
              <a:gd name="T113" fmla="*/ 71 h 1076"/>
              <a:gd name="T114" fmla="*/ 367 w 374"/>
              <a:gd name="T115" fmla="*/ 53 h 1076"/>
              <a:gd name="T116" fmla="*/ 370 w 374"/>
              <a:gd name="T117" fmla="*/ 36 h 1076"/>
              <a:gd name="T118" fmla="*/ 372 w 374"/>
              <a:gd name="T119" fmla="*/ 19 h 1076"/>
              <a:gd name="T120" fmla="*/ 373 w 374"/>
              <a:gd name="T121"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1076">
                <a:moveTo>
                  <a:pt x="373" y="1075"/>
                </a:moveTo>
                <a:lnTo>
                  <a:pt x="372" y="1057"/>
                </a:lnTo>
                <a:lnTo>
                  <a:pt x="370" y="1038"/>
                </a:lnTo>
                <a:lnTo>
                  <a:pt x="367" y="1021"/>
                </a:lnTo>
                <a:lnTo>
                  <a:pt x="365" y="1003"/>
                </a:lnTo>
                <a:lnTo>
                  <a:pt x="361" y="986"/>
                </a:lnTo>
                <a:lnTo>
                  <a:pt x="356" y="967"/>
                </a:lnTo>
                <a:lnTo>
                  <a:pt x="351" y="950"/>
                </a:lnTo>
                <a:lnTo>
                  <a:pt x="343" y="931"/>
                </a:lnTo>
                <a:lnTo>
                  <a:pt x="336" y="912"/>
                </a:lnTo>
                <a:lnTo>
                  <a:pt x="326" y="894"/>
                </a:lnTo>
                <a:lnTo>
                  <a:pt x="316" y="879"/>
                </a:lnTo>
                <a:lnTo>
                  <a:pt x="303" y="860"/>
                </a:lnTo>
                <a:lnTo>
                  <a:pt x="288" y="842"/>
                </a:lnTo>
                <a:lnTo>
                  <a:pt x="273" y="823"/>
                </a:lnTo>
                <a:lnTo>
                  <a:pt x="255" y="806"/>
                </a:lnTo>
                <a:lnTo>
                  <a:pt x="235" y="787"/>
                </a:lnTo>
                <a:lnTo>
                  <a:pt x="215" y="771"/>
                </a:lnTo>
                <a:lnTo>
                  <a:pt x="194" y="752"/>
                </a:lnTo>
                <a:lnTo>
                  <a:pt x="171" y="735"/>
                </a:lnTo>
                <a:lnTo>
                  <a:pt x="149" y="716"/>
                </a:lnTo>
                <a:lnTo>
                  <a:pt x="126" y="698"/>
                </a:lnTo>
                <a:lnTo>
                  <a:pt x="103" y="679"/>
                </a:lnTo>
                <a:lnTo>
                  <a:pt x="82" y="662"/>
                </a:lnTo>
                <a:lnTo>
                  <a:pt x="62" y="646"/>
                </a:lnTo>
                <a:lnTo>
                  <a:pt x="44" y="627"/>
                </a:lnTo>
                <a:lnTo>
                  <a:pt x="29" y="608"/>
                </a:lnTo>
                <a:lnTo>
                  <a:pt x="17" y="591"/>
                </a:lnTo>
                <a:lnTo>
                  <a:pt x="8" y="572"/>
                </a:lnTo>
                <a:lnTo>
                  <a:pt x="2" y="554"/>
                </a:lnTo>
                <a:lnTo>
                  <a:pt x="0" y="535"/>
                </a:lnTo>
                <a:lnTo>
                  <a:pt x="2" y="520"/>
                </a:lnTo>
                <a:lnTo>
                  <a:pt x="8" y="502"/>
                </a:lnTo>
                <a:lnTo>
                  <a:pt x="17" y="483"/>
                </a:lnTo>
                <a:lnTo>
                  <a:pt x="29" y="464"/>
                </a:lnTo>
                <a:lnTo>
                  <a:pt x="44" y="447"/>
                </a:lnTo>
                <a:lnTo>
                  <a:pt x="62" y="428"/>
                </a:lnTo>
                <a:lnTo>
                  <a:pt x="82" y="412"/>
                </a:lnTo>
                <a:lnTo>
                  <a:pt x="103" y="395"/>
                </a:lnTo>
                <a:lnTo>
                  <a:pt x="126" y="376"/>
                </a:lnTo>
                <a:lnTo>
                  <a:pt x="149" y="358"/>
                </a:lnTo>
                <a:lnTo>
                  <a:pt x="171" y="339"/>
                </a:lnTo>
                <a:lnTo>
                  <a:pt x="194" y="322"/>
                </a:lnTo>
                <a:lnTo>
                  <a:pt x="215" y="303"/>
                </a:lnTo>
                <a:lnTo>
                  <a:pt x="235" y="287"/>
                </a:lnTo>
                <a:lnTo>
                  <a:pt x="255" y="268"/>
                </a:lnTo>
                <a:lnTo>
                  <a:pt x="273" y="251"/>
                </a:lnTo>
                <a:lnTo>
                  <a:pt x="288" y="232"/>
                </a:lnTo>
                <a:lnTo>
                  <a:pt x="303" y="215"/>
                </a:lnTo>
                <a:lnTo>
                  <a:pt x="316" y="195"/>
                </a:lnTo>
                <a:lnTo>
                  <a:pt x="326" y="178"/>
                </a:lnTo>
                <a:lnTo>
                  <a:pt x="336" y="161"/>
                </a:lnTo>
                <a:lnTo>
                  <a:pt x="343" y="143"/>
                </a:lnTo>
                <a:lnTo>
                  <a:pt x="351" y="124"/>
                </a:lnTo>
                <a:lnTo>
                  <a:pt x="356" y="107"/>
                </a:lnTo>
                <a:lnTo>
                  <a:pt x="361" y="88"/>
                </a:lnTo>
                <a:lnTo>
                  <a:pt x="365" y="71"/>
                </a:lnTo>
                <a:lnTo>
                  <a:pt x="367" y="53"/>
                </a:lnTo>
                <a:lnTo>
                  <a:pt x="370" y="36"/>
                </a:lnTo>
                <a:lnTo>
                  <a:pt x="372" y="19"/>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2" name="Line 40"/>
          <p:cNvSpPr>
            <a:spLocks noChangeShapeType="1"/>
          </p:cNvSpPr>
          <p:nvPr/>
        </p:nvSpPr>
        <p:spPr bwMode="auto">
          <a:xfrm>
            <a:off x="7991475" y="2124075"/>
            <a:ext cx="0" cy="17176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3" name="Freeform 41"/>
          <p:cNvSpPr>
            <a:spLocks/>
          </p:cNvSpPr>
          <p:nvPr/>
        </p:nvSpPr>
        <p:spPr bwMode="auto">
          <a:xfrm>
            <a:off x="6491288" y="2505075"/>
            <a:ext cx="593725" cy="1263650"/>
          </a:xfrm>
          <a:custGeom>
            <a:avLst/>
            <a:gdLst>
              <a:gd name="T0" fmla="*/ 373 w 374"/>
              <a:gd name="T1" fmla="*/ 795 h 796"/>
              <a:gd name="T2" fmla="*/ 372 w 374"/>
              <a:gd name="T3" fmla="*/ 782 h 796"/>
              <a:gd name="T4" fmla="*/ 370 w 374"/>
              <a:gd name="T5" fmla="*/ 768 h 796"/>
              <a:gd name="T6" fmla="*/ 367 w 374"/>
              <a:gd name="T7" fmla="*/ 755 h 796"/>
              <a:gd name="T8" fmla="*/ 365 w 374"/>
              <a:gd name="T9" fmla="*/ 742 h 796"/>
              <a:gd name="T10" fmla="*/ 361 w 374"/>
              <a:gd name="T11" fmla="*/ 729 h 796"/>
              <a:gd name="T12" fmla="*/ 356 w 374"/>
              <a:gd name="T13" fmla="*/ 715 h 796"/>
              <a:gd name="T14" fmla="*/ 351 w 374"/>
              <a:gd name="T15" fmla="*/ 702 h 796"/>
              <a:gd name="T16" fmla="*/ 343 w 374"/>
              <a:gd name="T17" fmla="*/ 688 h 796"/>
              <a:gd name="T18" fmla="*/ 336 w 374"/>
              <a:gd name="T19" fmla="*/ 674 h 796"/>
              <a:gd name="T20" fmla="*/ 326 w 374"/>
              <a:gd name="T21" fmla="*/ 661 h 796"/>
              <a:gd name="T22" fmla="*/ 316 w 374"/>
              <a:gd name="T23" fmla="*/ 650 h 796"/>
              <a:gd name="T24" fmla="*/ 303 w 374"/>
              <a:gd name="T25" fmla="*/ 636 h 796"/>
              <a:gd name="T26" fmla="*/ 288 w 374"/>
              <a:gd name="T27" fmla="*/ 623 h 796"/>
              <a:gd name="T28" fmla="*/ 273 w 374"/>
              <a:gd name="T29" fmla="*/ 609 h 796"/>
              <a:gd name="T30" fmla="*/ 255 w 374"/>
              <a:gd name="T31" fmla="*/ 596 h 796"/>
              <a:gd name="T32" fmla="*/ 235 w 374"/>
              <a:gd name="T33" fmla="*/ 582 h 796"/>
              <a:gd name="T34" fmla="*/ 215 w 374"/>
              <a:gd name="T35" fmla="*/ 570 h 796"/>
              <a:gd name="T36" fmla="*/ 194 w 374"/>
              <a:gd name="T37" fmla="*/ 556 h 796"/>
              <a:gd name="T38" fmla="*/ 171 w 374"/>
              <a:gd name="T39" fmla="*/ 543 h 796"/>
              <a:gd name="T40" fmla="*/ 149 w 374"/>
              <a:gd name="T41" fmla="*/ 529 h 796"/>
              <a:gd name="T42" fmla="*/ 126 w 374"/>
              <a:gd name="T43" fmla="*/ 516 h 796"/>
              <a:gd name="T44" fmla="*/ 103 w 374"/>
              <a:gd name="T45" fmla="*/ 502 h 796"/>
              <a:gd name="T46" fmla="*/ 82 w 374"/>
              <a:gd name="T47" fmla="*/ 489 h 796"/>
              <a:gd name="T48" fmla="*/ 62 w 374"/>
              <a:gd name="T49" fmla="*/ 478 h 796"/>
              <a:gd name="T50" fmla="*/ 44 w 374"/>
              <a:gd name="T51" fmla="*/ 464 h 796"/>
              <a:gd name="T52" fmla="*/ 29 w 374"/>
              <a:gd name="T53" fmla="*/ 450 h 796"/>
              <a:gd name="T54" fmla="*/ 17 w 374"/>
              <a:gd name="T55" fmla="*/ 437 h 796"/>
              <a:gd name="T56" fmla="*/ 8 w 374"/>
              <a:gd name="T57" fmla="*/ 423 h 796"/>
              <a:gd name="T58" fmla="*/ 2 w 374"/>
              <a:gd name="T59" fmla="*/ 410 h 796"/>
              <a:gd name="T60" fmla="*/ 0 w 374"/>
              <a:gd name="T61" fmla="*/ 396 h 796"/>
              <a:gd name="T62" fmla="*/ 2 w 374"/>
              <a:gd name="T63" fmla="*/ 384 h 796"/>
              <a:gd name="T64" fmla="*/ 8 w 374"/>
              <a:gd name="T65" fmla="*/ 371 h 796"/>
              <a:gd name="T66" fmla="*/ 17 w 374"/>
              <a:gd name="T67" fmla="*/ 357 h 796"/>
              <a:gd name="T68" fmla="*/ 29 w 374"/>
              <a:gd name="T69" fmla="*/ 343 h 796"/>
              <a:gd name="T70" fmla="*/ 44 w 374"/>
              <a:gd name="T71" fmla="*/ 330 h 796"/>
              <a:gd name="T72" fmla="*/ 62 w 374"/>
              <a:gd name="T73" fmla="*/ 316 h 796"/>
              <a:gd name="T74" fmla="*/ 82 w 374"/>
              <a:gd name="T75" fmla="*/ 305 h 796"/>
              <a:gd name="T76" fmla="*/ 103 w 374"/>
              <a:gd name="T77" fmla="*/ 292 h 796"/>
              <a:gd name="T78" fmla="*/ 126 w 374"/>
              <a:gd name="T79" fmla="*/ 278 h 796"/>
              <a:gd name="T80" fmla="*/ 149 w 374"/>
              <a:gd name="T81" fmla="*/ 265 h 796"/>
              <a:gd name="T82" fmla="*/ 171 w 374"/>
              <a:gd name="T83" fmla="*/ 251 h 796"/>
              <a:gd name="T84" fmla="*/ 194 w 374"/>
              <a:gd name="T85" fmla="*/ 238 h 796"/>
              <a:gd name="T86" fmla="*/ 215 w 374"/>
              <a:gd name="T87" fmla="*/ 224 h 796"/>
              <a:gd name="T88" fmla="*/ 235 w 374"/>
              <a:gd name="T89" fmla="*/ 212 h 796"/>
              <a:gd name="T90" fmla="*/ 255 w 374"/>
              <a:gd name="T91" fmla="*/ 198 h 796"/>
              <a:gd name="T92" fmla="*/ 273 w 374"/>
              <a:gd name="T93" fmla="*/ 185 h 796"/>
              <a:gd name="T94" fmla="*/ 288 w 374"/>
              <a:gd name="T95" fmla="*/ 171 h 796"/>
              <a:gd name="T96" fmla="*/ 303 w 374"/>
              <a:gd name="T97" fmla="*/ 159 h 796"/>
              <a:gd name="T98" fmla="*/ 316 w 374"/>
              <a:gd name="T99" fmla="*/ 144 h 796"/>
              <a:gd name="T100" fmla="*/ 326 w 374"/>
              <a:gd name="T101" fmla="*/ 132 h 796"/>
              <a:gd name="T102" fmla="*/ 336 w 374"/>
              <a:gd name="T103" fmla="*/ 119 h 796"/>
              <a:gd name="T104" fmla="*/ 343 w 374"/>
              <a:gd name="T105" fmla="*/ 106 h 796"/>
              <a:gd name="T106" fmla="*/ 351 w 374"/>
              <a:gd name="T107" fmla="*/ 92 h 796"/>
              <a:gd name="T108" fmla="*/ 356 w 374"/>
              <a:gd name="T109" fmla="*/ 79 h 796"/>
              <a:gd name="T110" fmla="*/ 361 w 374"/>
              <a:gd name="T111" fmla="*/ 65 h 796"/>
              <a:gd name="T112" fmla="*/ 365 w 374"/>
              <a:gd name="T113" fmla="*/ 52 h 796"/>
              <a:gd name="T114" fmla="*/ 367 w 374"/>
              <a:gd name="T115" fmla="*/ 39 h 796"/>
              <a:gd name="T116" fmla="*/ 370 w 374"/>
              <a:gd name="T117" fmla="*/ 26 h 796"/>
              <a:gd name="T118" fmla="*/ 372 w 374"/>
              <a:gd name="T119" fmla="*/ 14 h 796"/>
              <a:gd name="T120" fmla="*/ 373 w 374"/>
              <a:gd name="T121"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796">
                <a:moveTo>
                  <a:pt x="373" y="795"/>
                </a:moveTo>
                <a:lnTo>
                  <a:pt x="372" y="782"/>
                </a:lnTo>
                <a:lnTo>
                  <a:pt x="370" y="768"/>
                </a:lnTo>
                <a:lnTo>
                  <a:pt x="367" y="755"/>
                </a:lnTo>
                <a:lnTo>
                  <a:pt x="365" y="742"/>
                </a:lnTo>
                <a:lnTo>
                  <a:pt x="361" y="729"/>
                </a:lnTo>
                <a:lnTo>
                  <a:pt x="356" y="715"/>
                </a:lnTo>
                <a:lnTo>
                  <a:pt x="351" y="702"/>
                </a:lnTo>
                <a:lnTo>
                  <a:pt x="343" y="688"/>
                </a:lnTo>
                <a:lnTo>
                  <a:pt x="336" y="674"/>
                </a:lnTo>
                <a:lnTo>
                  <a:pt x="326" y="661"/>
                </a:lnTo>
                <a:lnTo>
                  <a:pt x="316" y="650"/>
                </a:lnTo>
                <a:lnTo>
                  <a:pt x="303" y="636"/>
                </a:lnTo>
                <a:lnTo>
                  <a:pt x="288" y="623"/>
                </a:lnTo>
                <a:lnTo>
                  <a:pt x="273" y="609"/>
                </a:lnTo>
                <a:lnTo>
                  <a:pt x="255" y="596"/>
                </a:lnTo>
                <a:lnTo>
                  <a:pt x="235" y="582"/>
                </a:lnTo>
                <a:lnTo>
                  <a:pt x="215" y="570"/>
                </a:lnTo>
                <a:lnTo>
                  <a:pt x="194" y="556"/>
                </a:lnTo>
                <a:lnTo>
                  <a:pt x="171" y="543"/>
                </a:lnTo>
                <a:lnTo>
                  <a:pt x="149" y="529"/>
                </a:lnTo>
                <a:lnTo>
                  <a:pt x="126" y="516"/>
                </a:lnTo>
                <a:lnTo>
                  <a:pt x="103" y="502"/>
                </a:lnTo>
                <a:lnTo>
                  <a:pt x="82" y="489"/>
                </a:lnTo>
                <a:lnTo>
                  <a:pt x="62" y="478"/>
                </a:lnTo>
                <a:lnTo>
                  <a:pt x="44" y="464"/>
                </a:lnTo>
                <a:lnTo>
                  <a:pt x="29" y="450"/>
                </a:lnTo>
                <a:lnTo>
                  <a:pt x="17" y="437"/>
                </a:lnTo>
                <a:lnTo>
                  <a:pt x="8" y="423"/>
                </a:lnTo>
                <a:lnTo>
                  <a:pt x="2" y="410"/>
                </a:lnTo>
                <a:lnTo>
                  <a:pt x="0" y="396"/>
                </a:lnTo>
                <a:lnTo>
                  <a:pt x="2" y="384"/>
                </a:lnTo>
                <a:lnTo>
                  <a:pt x="8" y="371"/>
                </a:lnTo>
                <a:lnTo>
                  <a:pt x="17" y="357"/>
                </a:lnTo>
                <a:lnTo>
                  <a:pt x="29" y="343"/>
                </a:lnTo>
                <a:lnTo>
                  <a:pt x="44" y="330"/>
                </a:lnTo>
                <a:lnTo>
                  <a:pt x="62" y="316"/>
                </a:lnTo>
                <a:lnTo>
                  <a:pt x="82" y="305"/>
                </a:lnTo>
                <a:lnTo>
                  <a:pt x="103" y="292"/>
                </a:lnTo>
                <a:lnTo>
                  <a:pt x="126" y="278"/>
                </a:lnTo>
                <a:lnTo>
                  <a:pt x="149" y="265"/>
                </a:lnTo>
                <a:lnTo>
                  <a:pt x="171" y="251"/>
                </a:lnTo>
                <a:lnTo>
                  <a:pt x="194" y="238"/>
                </a:lnTo>
                <a:lnTo>
                  <a:pt x="215" y="224"/>
                </a:lnTo>
                <a:lnTo>
                  <a:pt x="235" y="212"/>
                </a:lnTo>
                <a:lnTo>
                  <a:pt x="255" y="198"/>
                </a:lnTo>
                <a:lnTo>
                  <a:pt x="273" y="185"/>
                </a:lnTo>
                <a:lnTo>
                  <a:pt x="288" y="171"/>
                </a:lnTo>
                <a:lnTo>
                  <a:pt x="303" y="159"/>
                </a:lnTo>
                <a:lnTo>
                  <a:pt x="316" y="144"/>
                </a:lnTo>
                <a:lnTo>
                  <a:pt x="326" y="132"/>
                </a:lnTo>
                <a:lnTo>
                  <a:pt x="336" y="119"/>
                </a:lnTo>
                <a:lnTo>
                  <a:pt x="343" y="106"/>
                </a:lnTo>
                <a:lnTo>
                  <a:pt x="351" y="92"/>
                </a:lnTo>
                <a:lnTo>
                  <a:pt x="356" y="79"/>
                </a:lnTo>
                <a:lnTo>
                  <a:pt x="361" y="65"/>
                </a:lnTo>
                <a:lnTo>
                  <a:pt x="365" y="52"/>
                </a:lnTo>
                <a:lnTo>
                  <a:pt x="367" y="39"/>
                </a:lnTo>
                <a:lnTo>
                  <a:pt x="370" y="26"/>
                </a:lnTo>
                <a:lnTo>
                  <a:pt x="372" y="14"/>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4" name="Line 42"/>
          <p:cNvSpPr>
            <a:spLocks noChangeShapeType="1"/>
          </p:cNvSpPr>
          <p:nvPr/>
        </p:nvSpPr>
        <p:spPr bwMode="auto">
          <a:xfrm>
            <a:off x="7083425" y="2538413"/>
            <a:ext cx="0" cy="12715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5" name="Freeform 43"/>
          <p:cNvSpPr>
            <a:spLocks/>
          </p:cNvSpPr>
          <p:nvPr/>
        </p:nvSpPr>
        <p:spPr bwMode="auto">
          <a:xfrm>
            <a:off x="5532438" y="3198813"/>
            <a:ext cx="593725" cy="788987"/>
          </a:xfrm>
          <a:custGeom>
            <a:avLst/>
            <a:gdLst>
              <a:gd name="T0" fmla="*/ 373 w 374"/>
              <a:gd name="T1" fmla="*/ 496 h 497"/>
              <a:gd name="T2" fmla="*/ 372 w 374"/>
              <a:gd name="T3" fmla="*/ 488 h 497"/>
              <a:gd name="T4" fmla="*/ 370 w 374"/>
              <a:gd name="T5" fmla="*/ 479 h 497"/>
              <a:gd name="T6" fmla="*/ 367 w 374"/>
              <a:gd name="T7" fmla="*/ 471 h 497"/>
              <a:gd name="T8" fmla="*/ 365 w 374"/>
              <a:gd name="T9" fmla="*/ 463 h 497"/>
              <a:gd name="T10" fmla="*/ 361 w 374"/>
              <a:gd name="T11" fmla="*/ 455 h 497"/>
              <a:gd name="T12" fmla="*/ 356 w 374"/>
              <a:gd name="T13" fmla="*/ 446 h 497"/>
              <a:gd name="T14" fmla="*/ 351 w 374"/>
              <a:gd name="T15" fmla="*/ 438 h 497"/>
              <a:gd name="T16" fmla="*/ 343 w 374"/>
              <a:gd name="T17" fmla="*/ 429 h 497"/>
              <a:gd name="T18" fmla="*/ 336 w 374"/>
              <a:gd name="T19" fmla="*/ 420 h 497"/>
              <a:gd name="T20" fmla="*/ 326 w 374"/>
              <a:gd name="T21" fmla="*/ 412 h 497"/>
              <a:gd name="T22" fmla="*/ 316 w 374"/>
              <a:gd name="T23" fmla="*/ 405 h 497"/>
              <a:gd name="T24" fmla="*/ 303 w 374"/>
              <a:gd name="T25" fmla="*/ 396 h 497"/>
              <a:gd name="T26" fmla="*/ 288 w 374"/>
              <a:gd name="T27" fmla="*/ 388 h 497"/>
              <a:gd name="T28" fmla="*/ 273 w 374"/>
              <a:gd name="T29" fmla="*/ 380 h 497"/>
              <a:gd name="T30" fmla="*/ 255 w 374"/>
              <a:gd name="T31" fmla="*/ 372 h 497"/>
              <a:gd name="T32" fmla="*/ 235 w 374"/>
              <a:gd name="T33" fmla="*/ 363 h 497"/>
              <a:gd name="T34" fmla="*/ 215 w 374"/>
              <a:gd name="T35" fmla="*/ 356 h 497"/>
              <a:gd name="T36" fmla="*/ 194 w 374"/>
              <a:gd name="T37" fmla="*/ 347 h 497"/>
              <a:gd name="T38" fmla="*/ 171 w 374"/>
              <a:gd name="T39" fmla="*/ 339 h 497"/>
              <a:gd name="T40" fmla="*/ 149 w 374"/>
              <a:gd name="T41" fmla="*/ 330 h 497"/>
              <a:gd name="T42" fmla="*/ 126 w 374"/>
              <a:gd name="T43" fmla="*/ 322 h 497"/>
              <a:gd name="T44" fmla="*/ 103 w 374"/>
              <a:gd name="T45" fmla="*/ 313 h 497"/>
              <a:gd name="T46" fmla="*/ 82 w 374"/>
              <a:gd name="T47" fmla="*/ 305 h 497"/>
              <a:gd name="T48" fmla="*/ 62 w 374"/>
              <a:gd name="T49" fmla="*/ 298 h 497"/>
              <a:gd name="T50" fmla="*/ 44 w 374"/>
              <a:gd name="T51" fmla="*/ 289 h 497"/>
              <a:gd name="T52" fmla="*/ 29 w 374"/>
              <a:gd name="T53" fmla="*/ 280 h 497"/>
              <a:gd name="T54" fmla="*/ 17 w 374"/>
              <a:gd name="T55" fmla="*/ 272 h 497"/>
              <a:gd name="T56" fmla="*/ 8 w 374"/>
              <a:gd name="T57" fmla="*/ 264 h 497"/>
              <a:gd name="T58" fmla="*/ 2 w 374"/>
              <a:gd name="T59" fmla="*/ 256 h 497"/>
              <a:gd name="T60" fmla="*/ 0 w 374"/>
              <a:gd name="T61" fmla="*/ 247 h 497"/>
              <a:gd name="T62" fmla="*/ 2 w 374"/>
              <a:gd name="T63" fmla="*/ 240 h 497"/>
              <a:gd name="T64" fmla="*/ 8 w 374"/>
              <a:gd name="T65" fmla="*/ 232 h 497"/>
              <a:gd name="T66" fmla="*/ 17 w 374"/>
              <a:gd name="T67" fmla="*/ 223 h 497"/>
              <a:gd name="T68" fmla="*/ 29 w 374"/>
              <a:gd name="T69" fmla="*/ 214 h 497"/>
              <a:gd name="T70" fmla="*/ 44 w 374"/>
              <a:gd name="T71" fmla="*/ 206 h 497"/>
              <a:gd name="T72" fmla="*/ 62 w 374"/>
              <a:gd name="T73" fmla="*/ 197 h 497"/>
              <a:gd name="T74" fmla="*/ 82 w 374"/>
              <a:gd name="T75" fmla="*/ 190 h 497"/>
              <a:gd name="T76" fmla="*/ 103 w 374"/>
              <a:gd name="T77" fmla="*/ 182 h 497"/>
              <a:gd name="T78" fmla="*/ 126 w 374"/>
              <a:gd name="T79" fmla="*/ 173 h 497"/>
              <a:gd name="T80" fmla="*/ 149 w 374"/>
              <a:gd name="T81" fmla="*/ 165 h 497"/>
              <a:gd name="T82" fmla="*/ 171 w 374"/>
              <a:gd name="T83" fmla="*/ 156 h 497"/>
              <a:gd name="T84" fmla="*/ 194 w 374"/>
              <a:gd name="T85" fmla="*/ 148 h 497"/>
              <a:gd name="T86" fmla="*/ 215 w 374"/>
              <a:gd name="T87" fmla="*/ 140 h 497"/>
              <a:gd name="T88" fmla="*/ 235 w 374"/>
              <a:gd name="T89" fmla="*/ 132 h 497"/>
              <a:gd name="T90" fmla="*/ 255 w 374"/>
              <a:gd name="T91" fmla="*/ 124 h 497"/>
              <a:gd name="T92" fmla="*/ 273 w 374"/>
              <a:gd name="T93" fmla="*/ 116 h 497"/>
              <a:gd name="T94" fmla="*/ 288 w 374"/>
              <a:gd name="T95" fmla="*/ 107 h 497"/>
              <a:gd name="T96" fmla="*/ 303 w 374"/>
              <a:gd name="T97" fmla="*/ 99 h 497"/>
              <a:gd name="T98" fmla="*/ 316 w 374"/>
              <a:gd name="T99" fmla="*/ 90 h 497"/>
              <a:gd name="T100" fmla="*/ 326 w 374"/>
              <a:gd name="T101" fmla="*/ 82 h 497"/>
              <a:gd name="T102" fmla="*/ 336 w 374"/>
              <a:gd name="T103" fmla="*/ 74 h 497"/>
              <a:gd name="T104" fmla="*/ 343 w 374"/>
              <a:gd name="T105" fmla="*/ 66 h 497"/>
              <a:gd name="T106" fmla="*/ 351 w 374"/>
              <a:gd name="T107" fmla="*/ 57 h 497"/>
              <a:gd name="T108" fmla="*/ 356 w 374"/>
              <a:gd name="T109" fmla="*/ 49 h 497"/>
              <a:gd name="T110" fmla="*/ 361 w 374"/>
              <a:gd name="T111" fmla="*/ 40 h 497"/>
              <a:gd name="T112" fmla="*/ 365 w 374"/>
              <a:gd name="T113" fmla="*/ 32 h 497"/>
              <a:gd name="T114" fmla="*/ 367 w 374"/>
              <a:gd name="T115" fmla="*/ 24 h 497"/>
              <a:gd name="T116" fmla="*/ 370 w 374"/>
              <a:gd name="T117" fmla="*/ 16 h 497"/>
              <a:gd name="T118" fmla="*/ 372 w 374"/>
              <a:gd name="T119" fmla="*/ 8 h 497"/>
              <a:gd name="T120" fmla="*/ 373 w 374"/>
              <a:gd name="T12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497">
                <a:moveTo>
                  <a:pt x="373" y="496"/>
                </a:moveTo>
                <a:lnTo>
                  <a:pt x="372" y="488"/>
                </a:lnTo>
                <a:lnTo>
                  <a:pt x="370" y="479"/>
                </a:lnTo>
                <a:lnTo>
                  <a:pt x="367" y="471"/>
                </a:lnTo>
                <a:lnTo>
                  <a:pt x="365" y="463"/>
                </a:lnTo>
                <a:lnTo>
                  <a:pt x="361" y="455"/>
                </a:lnTo>
                <a:lnTo>
                  <a:pt x="356" y="446"/>
                </a:lnTo>
                <a:lnTo>
                  <a:pt x="351" y="438"/>
                </a:lnTo>
                <a:lnTo>
                  <a:pt x="343" y="429"/>
                </a:lnTo>
                <a:lnTo>
                  <a:pt x="336" y="420"/>
                </a:lnTo>
                <a:lnTo>
                  <a:pt x="326" y="412"/>
                </a:lnTo>
                <a:lnTo>
                  <a:pt x="316" y="405"/>
                </a:lnTo>
                <a:lnTo>
                  <a:pt x="303" y="396"/>
                </a:lnTo>
                <a:lnTo>
                  <a:pt x="288" y="388"/>
                </a:lnTo>
                <a:lnTo>
                  <a:pt x="273" y="380"/>
                </a:lnTo>
                <a:lnTo>
                  <a:pt x="255" y="372"/>
                </a:lnTo>
                <a:lnTo>
                  <a:pt x="235" y="363"/>
                </a:lnTo>
                <a:lnTo>
                  <a:pt x="215" y="356"/>
                </a:lnTo>
                <a:lnTo>
                  <a:pt x="194" y="347"/>
                </a:lnTo>
                <a:lnTo>
                  <a:pt x="171" y="339"/>
                </a:lnTo>
                <a:lnTo>
                  <a:pt x="149" y="330"/>
                </a:lnTo>
                <a:lnTo>
                  <a:pt x="126" y="322"/>
                </a:lnTo>
                <a:lnTo>
                  <a:pt x="103" y="313"/>
                </a:lnTo>
                <a:lnTo>
                  <a:pt x="82" y="305"/>
                </a:lnTo>
                <a:lnTo>
                  <a:pt x="62" y="298"/>
                </a:lnTo>
                <a:lnTo>
                  <a:pt x="44" y="289"/>
                </a:lnTo>
                <a:lnTo>
                  <a:pt x="29" y="280"/>
                </a:lnTo>
                <a:lnTo>
                  <a:pt x="17" y="272"/>
                </a:lnTo>
                <a:lnTo>
                  <a:pt x="8" y="264"/>
                </a:lnTo>
                <a:lnTo>
                  <a:pt x="2" y="256"/>
                </a:lnTo>
                <a:lnTo>
                  <a:pt x="0" y="247"/>
                </a:lnTo>
                <a:lnTo>
                  <a:pt x="2" y="240"/>
                </a:lnTo>
                <a:lnTo>
                  <a:pt x="8" y="232"/>
                </a:lnTo>
                <a:lnTo>
                  <a:pt x="17" y="223"/>
                </a:lnTo>
                <a:lnTo>
                  <a:pt x="29" y="214"/>
                </a:lnTo>
                <a:lnTo>
                  <a:pt x="44" y="206"/>
                </a:lnTo>
                <a:lnTo>
                  <a:pt x="62" y="197"/>
                </a:lnTo>
                <a:lnTo>
                  <a:pt x="82" y="190"/>
                </a:lnTo>
                <a:lnTo>
                  <a:pt x="103" y="182"/>
                </a:lnTo>
                <a:lnTo>
                  <a:pt x="126" y="173"/>
                </a:lnTo>
                <a:lnTo>
                  <a:pt x="149" y="165"/>
                </a:lnTo>
                <a:lnTo>
                  <a:pt x="171" y="156"/>
                </a:lnTo>
                <a:lnTo>
                  <a:pt x="194" y="148"/>
                </a:lnTo>
                <a:lnTo>
                  <a:pt x="215" y="140"/>
                </a:lnTo>
                <a:lnTo>
                  <a:pt x="235" y="132"/>
                </a:lnTo>
                <a:lnTo>
                  <a:pt x="255" y="124"/>
                </a:lnTo>
                <a:lnTo>
                  <a:pt x="273" y="116"/>
                </a:lnTo>
                <a:lnTo>
                  <a:pt x="288" y="107"/>
                </a:lnTo>
                <a:lnTo>
                  <a:pt x="303" y="99"/>
                </a:lnTo>
                <a:lnTo>
                  <a:pt x="316" y="90"/>
                </a:lnTo>
                <a:lnTo>
                  <a:pt x="326" y="82"/>
                </a:lnTo>
                <a:lnTo>
                  <a:pt x="336" y="74"/>
                </a:lnTo>
                <a:lnTo>
                  <a:pt x="343" y="66"/>
                </a:lnTo>
                <a:lnTo>
                  <a:pt x="351" y="57"/>
                </a:lnTo>
                <a:lnTo>
                  <a:pt x="356" y="49"/>
                </a:lnTo>
                <a:lnTo>
                  <a:pt x="361" y="40"/>
                </a:lnTo>
                <a:lnTo>
                  <a:pt x="365" y="32"/>
                </a:lnTo>
                <a:lnTo>
                  <a:pt x="367" y="24"/>
                </a:lnTo>
                <a:lnTo>
                  <a:pt x="370" y="16"/>
                </a:lnTo>
                <a:lnTo>
                  <a:pt x="372" y="8"/>
                </a:lnTo>
                <a:lnTo>
                  <a:pt x="373" y="0"/>
                </a:lnTo>
              </a:path>
            </a:pathLst>
          </a:custGeom>
          <a:noFill/>
          <a:ln w="508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6" name="Line 44"/>
          <p:cNvSpPr>
            <a:spLocks noChangeShapeType="1"/>
          </p:cNvSpPr>
          <p:nvPr/>
        </p:nvSpPr>
        <p:spPr bwMode="auto">
          <a:xfrm>
            <a:off x="6130925" y="3244850"/>
            <a:ext cx="0" cy="7937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7" name="Line 45"/>
          <p:cNvSpPr>
            <a:spLocks noChangeShapeType="1"/>
          </p:cNvSpPr>
          <p:nvPr/>
        </p:nvSpPr>
        <p:spPr bwMode="auto">
          <a:xfrm>
            <a:off x="2133600" y="3670300"/>
            <a:ext cx="0" cy="914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8" name="Line 46"/>
          <p:cNvSpPr>
            <a:spLocks noChangeShapeType="1"/>
          </p:cNvSpPr>
          <p:nvPr/>
        </p:nvSpPr>
        <p:spPr bwMode="auto">
          <a:xfrm>
            <a:off x="2889250" y="3213100"/>
            <a:ext cx="0" cy="914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9" name="Line 47"/>
          <p:cNvSpPr>
            <a:spLocks noChangeShapeType="1"/>
          </p:cNvSpPr>
          <p:nvPr/>
        </p:nvSpPr>
        <p:spPr bwMode="auto">
          <a:xfrm>
            <a:off x="3727450" y="2768600"/>
            <a:ext cx="0" cy="914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0" name="Line 48"/>
          <p:cNvSpPr>
            <a:spLocks noChangeShapeType="1"/>
          </p:cNvSpPr>
          <p:nvPr/>
        </p:nvSpPr>
        <p:spPr bwMode="auto">
          <a:xfrm>
            <a:off x="1308100" y="4114800"/>
            <a:ext cx="0" cy="914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1" name="Rectangle 49"/>
          <p:cNvSpPr>
            <a:spLocks noChangeArrowheads="1"/>
          </p:cNvSpPr>
          <p:nvPr/>
        </p:nvSpPr>
        <p:spPr bwMode="auto">
          <a:xfrm>
            <a:off x="1019175" y="1995488"/>
            <a:ext cx="1746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Linear</a:t>
            </a:r>
          </a:p>
          <a:p>
            <a:pPr>
              <a:spcBef>
                <a:spcPct val="0"/>
              </a:spcBef>
            </a:pPr>
            <a:r>
              <a:rPr lang="en-US" sz="1800">
                <a:solidFill>
                  <a:schemeClr val="tx1"/>
                </a:solidFill>
                <a:latin typeface="Arial" charset="0"/>
              </a:rPr>
              <a:t>Homoscedastic</a:t>
            </a:r>
          </a:p>
        </p:txBody>
      </p:sp>
      <p:sp>
        <p:nvSpPr>
          <p:cNvPr id="38962" name="Rectangle 50"/>
          <p:cNvSpPr>
            <a:spLocks noChangeArrowheads="1"/>
          </p:cNvSpPr>
          <p:nvPr/>
        </p:nvSpPr>
        <p:spPr bwMode="auto">
          <a:xfrm>
            <a:off x="5013325" y="1931988"/>
            <a:ext cx="1822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Non-Linear</a:t>
            </a:r>
          </a:p>
          <a:p>
            <a:pPr>
              <a:spcBef>
                <a:spcPct val="0"/>
              </a:spcBef>
            </a:pPr>
            <a:r>
              <a:rPr lang="en-US" sz="1800">
                <a:solidFill>
                  <a:schemeClr val="tx1"/>
                </a:solidFill>
                <a:latin typeface="Arial" charset="0"/>
              </a:rPr>
              <a:t>Heteroscedastic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46125" y="682625"/>
            <a:ext cx="787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000">
                <a:solidFill>
                  <a:schemeClr val="tx1"/>
                </a:solidFill>
                <a:latin typeface="Century Schoolbook" pitchFamily="18" charset="0"/>
              </a:rPr>
              <a:t>We estimate    and     by minimizing the sum of the squared residuals</a:t>
            </a:r>
            <a:r>
              <a:rPr lang="en-US" sz="2000" b="1">
                <a:solidFill>
                  <a:schemeClr val="tx1"/>
                </a:solidFill>
                <a:latin typeface="Century Schoolbook" pitchFamily="18" charset="0"/>
              </a:rPr>
              <a:t>  </a:t>
            </a:r>
          </a:p>
        </p:txBody>
      </p:sp>
      <p:graphicFrame>
        <p:nvGraphicFramePr>
          <p:cNvPr id="39939" name="Object 3"/>
          <p:cNvGraphicFramePr>
            <a:graphicFrameLocks noChangeAspect="1"/>
          </p:cNvGraphicFramePr>
          <p:nvPr/>
        </p:nvGraphicFramePr>
        <p:xfrm>
          <a:off x="2362200" y="835025"/>
          <a:ext cx="190500" cy="176213"/>
        </p:xfrm>
        <a:graphic>
          <a:graphicData uri="http://schemas.openxmlformats.org/presentationml/2006/ole">
            <mc:AlternateContent xmlns:mc="http://schemas.openxmlformats.org/markup-compatibility/2006">
              <mc:Choice xmlns:v="urn:schemas-microsoft-com:vml" Requires="v">
                <p:oleObj spid="_x0000_s40167" name="Equation" r:id="rId4" imgW="190440" imgH="177480" progId="Equation.DSMT4">
                  <p:embed/>
                </p:oleObj>
              </mc:Choice>
              <mc:Fallback>
                <p:oleObj name="Equation" r:id="rId4" imgW="190440" imgH="177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835025"/>
                        <a:ext cx="190500"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3121025" y="768350"/>
          <a:ext cx="163513" cy="279400"/>
        </p:xfrm>
        <a:graphic>
          <a:graphicData uri="http://schemas.openxmlformats.org/presentationml/2006/ole">
            <mc:AlternateContent xmlns:mc="http://schemas.openxmlformats.org/markup-compatibility/2006">
              <mc:Choice xmlns:v="urn:schemas-microsoft-com:vml" Requires="v">
                <p:oleObj spid="_x0000_s40168" name="Equation" r:id="rId6" imgW="164880" imgH="279360" progId="Equation.DSMT4">
                  <p:embed/>
                </p:oleObj>
              </mc:Choice>
              <mc:Fallback>
                <p:oleObj name="Equation" r:id="rId6" imgW="164880" imgH="27936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1025" y="768350"/>
                        <a:ext cx="1635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0109" name="Group 173"/>
          <p:cNvGrpSpPr>
            <a:grpSpLocks/>
          </p:cNvGrpSpPr>
          <p:nvPr/>
        </p:nvGrpSpPr>
        <p:grpSpPr bwMode="auto">
          <a:xfrm>
            <a:off x="441325" y="1946275"/>
            <a:ext cx="8199438" cy="4216400"/>
            <a:chOff x="278" y="1226"/>
            <a:chExt cx="5165" cy="2656"/>
          </a:xfrm>
        </p:grpSpPr>
        <p:graphicFrame>
          <p:nvGraphicFramePr>
            <p:cNvPr id="40103" name="Object 167"/>
            <p:cNvGraphicFramePr>
              <a:graphicFrameLocks noChangeAspect="1"/>
            </p:cNvGraphicFramePr>
            <p:nvPr/>
          </p:nvGraphicFramePr>
          <p:xfrm>
            <a:off x="278" y="1226"/>
            <a:ext cx="4362" cy="2474"/>
          </p:xfrm>
          <a:graphic>
            <a:graphicData uri="http://schemas.openxmlformats.org/presentationml/2006/ole">
              <mc:AlternateContent xmlns:mc="http://schemas.openxmlformats.org/markup-compatibility/2006">
                <mc:Choice xmlns:v="urn:schemas-microsoft-com:vml" Requires="v">
                  <p:oleObj spid="_x0000_s40169" name="Document" r:id="rId8" imgW="5891040" imgH="3339720" progId="Word.Document.8">
                    <p:embed/>
                  </p:oleObj>
                </mc:Choice>
                <mc:Fallback>
                  <p:oleObj name="Document" r:id="rId8" imgW="5891040" imgH="3339720" progId="Word.Document.8">
                    <p:embed/>
                    <p:pic>
                      <p:nvPicPr>
                        <p:cNvPr id="0" name="Object 1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 y="1226"/>
                          <a:ext cx="4362" cy="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0108" name="Group 172"/>
            <p:cNvGrpSpPr>
              <a:grpSpLocks/>
            </p:cNvGrpSpPr>
            <p:nvPr/>
          </p:nvGrpSpPr>
          <p:grpSpPr bwMode="auto">
            <a:xfrm>
              <a:off x="3200" y="3353"/>
              <a:ext cx="2243" cy="529"/>
              <a:chOff x="3200" y="3353"/>
              <a:chExt cx="2243" cy="529"/>
            </a:xfrm>
          </p:grpSpPr>
          <p:sp>
            <p:nvSpPr>
              <p:cNvPr id="40105" name="Rectangle 169"/>
              <p:cNvSpPr>
                <a:spLocks noChangeArrowheads="1"/>
              </p:cNvSpPr>
              <p:nvPr/>
            </p:nvSpPr>
            <p:spPr bwMode="auto">
              <a:xfrm>
                <a:off x="3272" y="3353"/>
                <a:ext cx="1498" cy="52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0106" name="Rectangle 170"/>
              <p:cNvSpPr>
                <a:spLocks noChangeArrowheads="1"/>
              </p:cNvSpPr>
              <p:nvPr/>
            </p:nvSpPr>
            <p:spPr bwMode="auto">
              <a:xfrm>
                <a:off x="3200" y="3381"/>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7" name="Group 3"/>
          <p:cNvGrpSpPr>
            <a:grpSpLocks/>
          </p:cNvGrpSpPr>
          <p:nvPr/>
        </p:nvGrpSpPr>
        <p:grpSpPr bwMode="auto">
          <a:xfrm>
            <a:off x="900113" y="4494213"/>
            <a:ext cx="7096125" cy="874712"/>
            <a:chOff x="460" y="580"/>
            <a:chExt cx="4470" cy="551"/>
          </a:xfrm>
        </p:grpSpPr>
        <p:sp>
          <p:nvSpPr>
            <p:cNvPr id="108548" name="Text Box 4"/>
            <p:cNvSpPr txBox="1">
              <a:spLocks noChangeArrowheads="1"/>
            </p:cNvSpPr>
            <p:nvPr/>
          </p:nvSpPr>
          <p:spPr bwMode="auto">
            <a:xfrm>
              <a:off x="460" y="580"/>
              <a:ext cx="3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c)  Slope parameter estimate</a:t>
              </a:r>
            </a:p>
          </p:txBody>
        </p:sp>
        <p:sp>
          <p:nvSpPr>
            <p:cNvPr id="108549" name="Text Box 5"/>
            <p:cNvSpPr txBox="1">
              <a:spLocks noChangeArrowheads="1"/>
            </p:cNvSpPr>
            <p:nvPr/>
          </p:nvSpPr>
          <p:spPr bwMode="auto">
            <a:xfrm>
              <a:off x="960" y="900"/>
              <a:ext cx="20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sym typeface="Symbol" pitchFamily="18" charset="2"/>
                </a:rPr>
                <a:t> is estimated by </a:t>
              </a:r>
              <a:r>
                <a:rPr lang="en-US" sz="1800" i="1">
                  <a:solidFill>
                    <a:schemeClr val="tx1"/>
                  </a:solidFill>
                  <a:latin typeface="Century Schoolbook" pitchFamily="18" charset="0"/>
                </a:rPr>
                <a:t>b = r s</a:t>
              </a:r>
              <a:r>
                <a:rPr lang="en-US" sz="1800" i="1" baseline="-25000">
                  <a:solidFill>
                    <a:schemeClr val="tx1"/>
                  </a:solidFill>
                  <a:latin typeface="Century Schoolbook" pitchFamily="18" charset="0"/>
                </a:rPr>
                <a:t>y</a:t>
              </a:r>
              <a:r>
                <a:rPr lang="en-US" sz="1800" i="1">
                  <a:solidFill>
                    <a:schemeClr val="tx1"/>
                  </a:solidFill>
                  <a:latin typeface="Century Schoolbook" pitchFamily="18" charset="0"/>
                </a:rPr>
                <a:t> /s</a:t>
              </a:r>
              <a:r>
                <a:rPr lang="en-US" sz="1800" i="1" baseline="-25000">
                  <a:solidFill>
                    <a:schemeClr val="tx1"/>
                  </a:solidFill>
                  <a:latin typeface="Century Schoolbook" pitchFamily="18" charset="0"/>
                </a:rPr>
                <a:t>x</a:t>
              </a:r>
              <a:r>
                <a:rPr lang="en-US" sz="2400" i="1" baseline="-25000">
                  <a:solidFill>
                    <a:schemeClr val="tx1"/>
                  </a:solidFill>
                  <a:latin typeface="Century Schoolbook" pitchFamily="18" charset="0"/>
                </a:rPr>
                <a:t> </a:t>
              </a:r>
            </a:p>
          </p:txBody>
        </p:sp>
        <p:sp>
          <p:nvSpPr>
            <p:cNvPr id="108550" name="Text Box 6"/>
            <p:cNvSpPr txBox="1">
              <a:spLocks noChangeArrowheads="1"/>
            </p:cNvSpPr>
            <p:nvPr/>
          </p:nvSpPr>
          <p:spPr bwMode="auto">
            <a:xfrm>
              <a:off x="4490" y="870"/>
              <a:ext cx="4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{1.3}</a:t>
              </a:r>
            </a:p>
          </p:txBody>
        </p:sp>
      </p:grpSp>
      <p:grpSp>
        <p:nvGrpSpPr>
          <p:cNvPr id="108562" name="Group 18"/>
          <p:cNvGrpSpPr>
            <a:grpSpLocks/>
          </p:cNvGrpSpPr>
          <p:nvPr/>
        </p:nvGrpSpPr>
        <p:grpSpPr bwMode="auto">
          <a:xfrm>
            <a:off x="1022350" y="5543550"/>
            <a:ext cx="7112000" cy="842963"/>
            <a:chOff x="480" y="1630"/>
            <a:chExt cx="4480" cy="531"/>
          </a:xfrm>
        </p:grpSpPr>
        <p:sp>
          <p:nvSpPr>
            <p:cNvPr id="108563" name="Text Box 19"/>
            <p:cNvSpPr txBox="1">
              <a:spLocks noChangeArrowheads="1"/>
            </p:cNvSpPr>
            <p:nvPr/>
          </p:nvSpPr>
          <p:spPr bwMode="auto">
            <a:xfrm>
              <a:off x="480" y="1630"/>
              <a:ext cx="30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d)  Intercept parameter estimate</a:t>
              </a:r>
            </a:p>
          </p:txBody>
        </p:sp>
        <p:sp>
          <p:nvSpPr>
            <p:cNvPr id="108564" name="Text Box 20"/>
            <p:cNvSpPr txBox="1">
              <a:spLocks noChangeArrowheads="1"/>
            </p:cNvSpPr>
            <p:nvPr/>
          </p:nvSpPr>
          <p:spPr bwMode="auto">
            <a:xfrm>
              <a:off x="4480" y="1910"/>
              <a:ext cx="4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{1.4}</a:t>
              </a:r>
            </a:p>
          </p:txBody>
        </p:sp>
        <p:sp>
          <p:nvSpPr>
            <p:cNvPr id="108565" name="Text Box 21"/>
            <p:cNvSpPr txBox="1">
              <a:spLocks noChangeArrowheads="1"/>
            </p:cNvSpPr>
            <p:nvPr/>
          </p:nvSpPr>
          <p:spPr bwMode="auto">
            <a:xfrm>
              <a:off x="950" y="1930"/>
              <a:ext cx="193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is estimated by </a:t>
              </a:r>
              <a:r>
                <a:rPr lang="en-US" sz="1800" i="1">
                  <a:solidFill>
                    <a:schemeClr val="tx1"/>
                  </a:solidFill>
                  <a:latin typeface="Century Schoolbook" pitchFamily="18" charset="0"/>
                </a:rPr>
                <a:t>a</a:t>
              </a:r>
              <a:r>
                <a:rPr lang="en-US" sz="1800">
                  <a:solidFill>
                    <a:schemeClr val="tx1"/>
                  </a:solidFill>
                  <a:latin typeface="Century Schoolbook" pitchFamily="18" charset="0"/>
                </a:rPr>
                <a:t> = </a:t>
              </a:r>
            </a:p>
          </p:txBody>
        </p:sp>
        <p:graphicFrame>
          <p:nvGraphicFramePr>
            <p:cNvPr id="108566" name="Object 22"/>
            <p:cNvGraphicFramePr>
              <a:graphicFrameLocks noChangeAspect="1"/>
            </p:cNvGraphicFramePr>
            <p:nvPr/>
          </p:nvGraphicFramePr>
          <p:xfrm>
            <a:off x="2481" y="1980"/>
            <a:ext cx="399" cy="160"/>
          </p:xfrm>
          <a:graphic>
            <a:graphicData uri="http://schemas.openxmlformats.org/presentationml/2006/ole">
              <mc:AlternateContent xmlns:mc="http://schemas.openxmlformats.org/markup-compatibility/2006">
                <mc:Choice xmlns:v="urn:schemas-microsoft-com:vml" Requires="v">
                  <p:oleObj spid="_x0000_s108609" name="Equation" r:id="rId4" imgW="634320" imgH="254160" progId="Equation.DSMT4">
                    <p:embed/>
                  </p:oleObj>
                </mc:Choice>
                <mc:Fallback>
                  <p:oleObj name="Equation" r:id="rId4" imgW="634320" imgH="25416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 y="1980"/>
                          <a:ext cx="399"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8570" name="Group 26"/>
          <p:cNvGrpSpPr>
            <a:grpSpLocks/>
          </p:cNvGrpSpPr>
          <p:nvPr/>
        </p:nvGrpSpPr>
        <p:grpSpPr bwMode="auto">
          <a:xfrm>
            <a:off x="569913" y="336550"/>
            <a:ext cx="8107362" cy="4152900"/>
            <a:chOff x="707" y="212"/>
            <a:chExt cx="5107" cy="2616"/>
          </a:xfrm>
        </p:grpSpPr>
        <p:graphicFrame>
          <p:nvGraphicFramePr>
            <p:cNvPr id="108546" name="Object 2"/>
            <p:cNvGraphicFramePr>
              <a:graphicFrameLocks noChangeAspect="1"/>
            </p:cNvGraphicFramePr>
            <p:nvPr/>
          </p:nvGraphicFramePr>
          <p:xfrm>
            <a:off x="707" y="212"/>
            <a:ext cx="4362" cy="2474"/>
          </p:xfrm>
          <a:graphic>
            <a:graphicData uri="http://schemas.openxmlformats.org/presentationml/2006/ole">
              <mc:AlternateContent xmlns:mc="http://schemas.openxmlformats.org/markup-compatibility/2006">
                <mc:Choice xmlns:v="urn:schemas-microsoft-com:vml" Requires="v">
                  <p:oleObj spid="_x0000_s108610" name="Document" r:id="rId6" imgW="5891040" imgH="3339720" progId="Word.Document.8">
                    <p:embed/>
                  </p:oleObj>
                </mc:Choice>
                <mc:Fallback>
                  <p:oleObj name="Document" r:id="rId6" imgW="5891040" imgH="3339720" progId="Word.Documen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 y="212"/>
                          <a:ext cx="4362" cy="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8567" name="Group 23"/>
            <p:cNvGrpSpPr>
              <a:grpSpLocks/>
            </p:cNvGrpSpPr>
            <p:nvPr/>
          </p:nvGrpSpPr>
          <p:grpSpPr bwMode="auto">
            <a:xfrm>
              <a:off x="3571" y="2299"/>
              <a:ext cx="2243" cy="529"/>
              <a:chOff x="3200" y="3353"/>
              <a:chExt cx="2243" cy="529"/>
            </a:xfrm>
          </p:grpSpPr>
          <p:sp>
            <p:nvSpPr>
              <p:cNvPr id="108568" name="Rectangle 24"/>
              <p:cNvSpPr>
                <a:spLocks noChangeArrowheads="1"/>
              </p:cNvSpPr>
              <p:nvPr/>
            </p:nvSpPr>
            <p:spPr bwMode="auto">
              <a:xfrm>
                <a:off x="3272" y="3353"/>
                <a:ext cx="1498" cy="52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08569" name="Rectangle 25"/>
              <p:cNvSpPr>
                <a:spLocks noChangeArrowheads="1"/>
              </p:cNvSpPr>
              <p:nvPr/>
            </p:nvSpPr>
            <p:spPr bwMode="auto">
              <a:xfrm>
                <a:off x="3200" y="3381"/>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8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4" name="Group 46"/>
          <p:cNvGrpSpPr>
            <a:grpSpLocks/>
          </p:cNvGrpSpPr>
          <p:nvPr/>
        </p:nvGrpSpPr>
        <p:grpSpPr bwMode="auto">
          <a:xfrm>
            <a:off x="2432050" y="873125"/>
            <a:ext cx="1244600" cy="365125"/>
            <a:chOff x="1532" y="550"/>
            <a:chExt cx="784" cy="230"/>
          </a:xfrm>
        </p:grpSpPr>
        <p:sp>
          <p:nvSpPr>
            <p:cNvPr id="2066" name="Rectangle 18"/>
            <p:cNvSpPr>
              <a:spLocks noChangeArrowheads="1"/>
            </p:cNvSpPr>
            <p:nvPr/>
          </p:nvSpPr>
          <p:spPr bwMode="auto">
            <a:xfrm>
              <a:off x="1532" y="550"/>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en-US" sz="2400">
                <a:solidFill>
                  <a:schemeClr val="tx1"/>
                </a:solidFill>
                <a:latin typeface="Times New Roman" pitchFamily="18" charset="0"/>
              </a:endParaRPr>
            </a:p>
          </p:txBody>
        </p:sp>
        <p:sp>
          <p:nvSpPr>
            <p:cNvPr id="2068" name="Rectangle 20"/>
            <p:cNvSpPr>
              <a:spLocks noChangeArrowheads="1"/>
            </p:cNvSpPr>
            <p:nvPr/>
          </p:nvSpPr>
          <p:spPr bwMode="auto">
            <a:xfrm>
              <a:off x="2316" y="550"/>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en-US" sz="2400">
                <a:solidFill>
                  <a:schemeClr val="tx1"/>
                </a:solidFill>
                <a:latin typeface="Times New Roman" pitchFamily="18" charset="0"/>
              </a:endParaRPr>
            </a:p>
          </p:txBody>
        </p:sp>
      </p:grpSp>
      <p:sp>
        <p:nvSpPr>
          <p:cNvPr id="2060" name="Rectangle 12"/>
          <p:cNvSpPr>
            <a:spLocks noChangeArrowheads="1"/>
          </p:cNvSpPr>
          <p:nvPr/>
        </p:nvSpPr>
        <p:spPr bwMode="auto">
          <a:xfrm>
            <a:off x="3344863" y="4572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endParaRPr lang="en-US" sz="2400">
              <a:solidFill>
                <a:schemeClr val="tx1"/>
              </a:solidFill>
              <a:latin typeface="Times New Roman" pitchFamily="18" charset="0"/>
            </a:endParaRPr>
          </a:p>
        </p:txBody>
      </p:sp>
      <p:sp>
        <p:nvSpPr>
          <p:cNvPr id="2070" name="Rectangle 22"/>
          <p:cNvSpPr>
            <a:spLocks noChangeArrowheads="1"/>
          </p:cNvSpPr>
          <p:nvPr/>
        </p:nvSpPr>
        <p:spPr bwMode="auto">
          <a:xfrm>
            <a:off x="762000" y="150018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en-US" sz="1800" b="1">
                <a:solidFill>
                  <a:srgbClr val="0000FF"/>
                </a:solidFill>
                <a:latin typeface="Century Schoolbook" pitchFamily="18" charset="0"/>
              </a:rPr>
              <a:t>1.</a:t>
            </a:r>
            <a:endParaRPr lang="en-US" sz="2400">
              <a:solidFill>
                <a:schemeClr val="tx1"/>
              </a:solidFill>
              <a:latin typeface="Times New Roman" pitchFamily="18" charset="0"/>
            </a:endParaRPr>
          </a:p>
        </p:txBody>
      </p:sp>
      <p:sp>
        <p:nvSpPr>
          <p:cNvPr id="2071" name="Rectangle 23"/>
          <p:cNvSpPr>
            <a:spLocks noChangeArrowheads="1"/>
          </p:cNvSpPr>
          <p:nvPr/>
        </p:nvSpPr>
        <p:spPr bwMode="auto">
          <a:xfrm>
            <a:off x="1036638" y="1508125"/>
            <a:ext cx="25241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FF"/>
                </a:solidFill>
                <a:latin typeface="Arial" charset="0"/>
              </a:rPr>
              <a:t> </a:t>
            </a:r>
            <a:endParaRPr lang="en-US" sz="2400">
              <a:solidFill>
                <a:schemeClr val="tx1"/>
              </a:solidFill>
              <a:latin typeface="Times New Roman" pitchFamily="18" charset="0"/>
            </a:endParaRPr>
          </a:p>
        </p:txBody>
      </p:sp>
      <p:sp>
        <p:nvSpPr>
          <p:cNvPr id="2074" name="Rectangle 26"/>
          <p:cNvSpPr>
            <a:spLocks noChangeArrowheads="1"/>
          </p:cNvSpPr>
          <p:nvPr/>
        </p:nvSpPr>
        <p:spPr bwMode="auto">
          <a:xfrm>
            <a:off x="762000" y="21336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en-US" sz="1800" b="1">
                <a:solidFill>
                  <a:srgbClr val="000000"/>
                </a:solidFill>
                <a:latin typeface="Century Schoolbook" pitchFamily="18" charset="0"/>
              </a:rPr>
              <a:t>a)</a:t>
            </a:r>
            <a:endParaRPr lang="en-US" sz="2400">
              <a:solidFill>
                <a:schemeClr val="tx1"/>
              </a:solidFill>
              <a:latin typeface="Times New Roman" pitchFamily="18" charset="0"/>
            </a:endParaRPr>
          </a:p>
        </p:txBody>
      </p:sp>
      <p:sp>
        <p:nvSpPr>
          <p:cNvPr id="2075" name="Rectangle 27"/>
          <p:cNvSpPr>
            <a:spLocks noChangeArrowheads="1"/>
          </p:cNvSpPr>
          <p:nvPr/>
        </p:nvSpPr>
        <p:spPr bwMode="auto">
          <a:xfrm>
            <a:off x="1082675" y="2292350"/>
            <a:ext cx="252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Arial" charset="0"/>
              </a:rPr>
              <a:t> </a:t>
            </a:r>
            <a:endParaRPr lang="en-US" sz="2400">
              <a:solidFill>
                <a:schemeClr val="tx1"/>
              </a:solidFill>
              <a:latin typeface="Times New Roman" pitchFamily="18" charset="0"/>
            </a:endParaRPr>
          </a:p>
        </p:txBody>
      </p:sp>
      <p:sp>
        <p:nvSpPr>
          <p:cNvPr id="2077" name="Rectangle 29"/>
          <p:cNvSpPr>
            <a:spLocks noChangeArrowheads="1"/>
          </p:cNvSpPr>
          <p:nvPr/>
        </p:nvSpPr>
        <p:spPr bwMode="auto">
          <a:xfrm>
            <a:off x="1295400" y="2133600"/>
            <a:ext cx="2481263"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pPr>
            <a:r>
              <a:rPr lang="en-US" sz="1800" b="1">
                <a:solidFill>
                  <a:srgbClr val="000000"/>
                </a:solidFill>
                <a:latin typeface="Century Schoolbook" pitchFamily="18" charset="0"/>
              </a:rPr>
              <a:t>Normal distribution</a:t>
            </a:r>
            <a:endParaRPr lang="en-US" sz="2400">
              <a:solidFill>
                <a:schemeClr val="tx1"/>
              </a:solidFill>
              <a:latin typeface="Times New Roman" pitchFamily="18" charset="0"/>
            </a:endParaRPr>
          </a:p>
        </p:txBody>
      </p:sp>
      <p:sp>
        <p:nvSpPr>
          <p:cNvPr id="2104" name="Text Box 56"/>
          <p:cNvSpPr txBox="1">
            <a:spLocks noChangeArrowheads="1"/>
          </p:cNvSpPr>
          <p:nvPr/>
        </p:nvSpPr>
        <p:spPr bwMode="auto">
          <a:xfrm>
            <a:off x="990600" y="3505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chemeClr val="tx1"/>
              </a:solidFill>
              <a:latin typeface="Times New Roman" pitchFamily="18" charset="0"/>
            </a:endParaRPr>
          </a:p>
        </p:txBody>
      </p:sp>
      <p:graphicFrame>
        <p:nvGraphicFramePr>
          <p:cNvPr id="2105" name="Object 57"/>
          <p:cNvGraphicFramePr>
            <a:graphicFrameLocks noChangeAspect="1"/>
          </p:cNvGraphicFramePr>
          <p:nvPr/>
        </p:nvGraphicFramePr>
        <p:xfrm>
          <a:off x="2362200" y="3352800"/>
          <a:ext cx="4348163" cy="2954338"/>
        </p:xfrm>
        <a:graphic>
          <a:graphicData uri="http://schemas.openxmlformats.org/presentationml/2006/ole">
            <mc:AlternateContent xmlns:mc="http://schemas.openxmlformats.org/markup-compatibility/2006">
              <mc:Choice xmlns:v="urn:schemas-microsoft-com:vml" Requires="v">
                <p:oleObj spid="_x0000_s2139" name="Document" r:id="rId4" imgW="4347360" imgH="2953800" progId="Word.Document.8">
                  <p:embed/>
                </p:oleObj>
              </mc:Choice>
              <mc:Fallback>
                <p:oleObj name="Document" r:id="rId4" imgW="4347360" imgH="2953800" progId="Word.Document.8">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352800"/>
                        <a:ext cx="4348163"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1" name="Text Box 63"/>
          <p:cNvSpPr txBox="1">
            <a:spLocks noChangeArrowheads="1"/>
          </p:cNvSpPr>
          <p:nvPr/>
        </p:nvSpPr>
        <p:spPr bwMode="auto">
          <a:xfrm>
            <a:off x="1066800" y="5334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tx1"/>
                </a:solidFill>
                <a:latin typeface="Century Schoolbook" pitchFamily="18" charset="0"/>
              </a:rPr>
              <a:t>REVIEW OF BIOSTATISTICS 1 AND SIMPLE LINEAR REGRESSION</a:t>
            </a:r>
            <a:endParaRPr lang="en-US" sz="2400">
              <a:solidFill>
                <a:schemeClr val="tx1"/>
              </a:solidFill>
              <a:latin typeface="Century Schoolbook" pitchFamily="18" charset="0"/>
            </a:endParaRPr>
          </a:p>
        </p:txBody>
      </p:sp>
      <p:sp>
        <p:nvSpPr>
          <p:cNvPr id="2112" name="Text Box 64"/>
          <p:cNvSpPr txBox="1">
            <a:spLocks noChangeArrowheads="1"/>
          </p:cNvSpPr>
          <p:nvPr/>
        </p:nvSpPr>
        <p:spPr bwMode="auto">
          <a:xfrm>
            <a:off x="685800" y="533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I.</a:t>
            </a:r>
            <a:endParaRPr lang="en-US" sz="2400">
              <a:solidFill>
                <a:schemeClr val="tx1"/>
              </a:solidFill>
              <a:latin typeface="Century Schoolbook" pitchFamily="18" charset="0"/>
            </a:endParaRPr>
          </a:p>
        </p:txBody>
      </p:sp>
      <p:sp>
        <p:nvSpPr>
          <p:cNvPr id="2114" name="Text Box 66"/>
          <p:cNvSpPr txBox="1">
            <a:spLocks noChangeArrowheads="1"/>
          </p:cNvSpPr>
          <p:nvPr/>
        </p:nvSpPr>
        <p:spPr bwMode="auto">
          <a:xfrm>
            <a:off x="1295400" y="14478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Parameters, Statistics, and Statistical Notation</a:t>
            </a:r>
          </a:p>
        </p:txBody>
      </p:sp>
      <p:sp>
        <p:nvSpPr>
          <p:cNvPr id="2116" name="Text Box 68"/>
          <p:cNvSpPr txBox="1">
            <a:spLocks noChangeArrowheads="1"/>
          </p:cNvSpPr>
          <p:nvPr/>
        </p:nvSpPr>
        <p:spPr bwMode="auto">
          <a:xfrm>
            <a:off x="1295400" y="2590800"/>
            <a:ext cx="3627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a:solidFill>
                  <a:srgbClr val="000000"/>
                </a:solidFill>
                <a:latin typeface="Century Schoolbook" pitchFamily="18" charset="0"/>
              </a:rPr>
              <a:t>This distribution is defined by two</a:t>
            </a:r>
          </a:p>
        </p:txBody>
      </p:sp>
      <p:sp>
        <p:nvSpPr>
          <p:cNvPr id="2117" name="Text Box 69"/>
          <p:cNvSpPr txBox="1">
            <a:spLocks noChangeArrowheads="1"/>
          </p:cNvSpPr>
          <p:nvPr/>
        </p:nvSpPr>
        <p:spPr bwMode="auto">
          <a:xfrm>
            <a:off x="5029200" y="2590800"/>
            <a:ext cx="1428750" cy="2746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a:r>
              <a:rPr lang="en-US" sz="1800" b="1">
                <a:solidFill>
                  <a:schemeClr val="tx1"/>
                </a:solidFill>
                <a:latin typeface="Century Schoolbook" pitchFamily="18" charset="0"/>
              </a:rPr>
              <a:t>parameters:</a:t>
            </a:r>
            <a:endParaRPr lang="en-US" sz="2400" b="1">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36" name="Group 12"/>
          <p:cNvGrpSpPr>
            <a:grpSpLocks/>
          </p:cNvGrpSpPr>
          <p:nvPr/>
        </p:nvGrpSpPr>
        <p:grpSpPr bwMode="auto">
          <a:xfrm>
            <a:off x="885825" y="5003800"/>
            <a:ext cx="6492875" cy="863600"/>
            <a:chOff x="500" y="2550"/>
            <a:chExt cx="4090" cy="544"/>
          </a:xfrm>
        </p:grpSpPr>
        <p:sp>
          <p:nvSpPr>
            <p:cNvPr id="129037" name="Text Box 13"/>
            <p:cNvSpPr txBox="1">
              <a:spLocks noChangeArrowheads="1"/>
            </p:cNvSpPr>
            <p:nvPr/>
          </p:nvSpPr>
          <p:spPr bwMode="auto">
            <a:xfrm>
              <a:off x="500" y="2550"/>
              <a:ext cx="372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e)  Least squares estimation</a:t>
              </a:r>
            </a:p>
          </p:txBody>
        </p:sp>
        <p:graphicFrame>
          <p:nvGraphicFramePr>
            <p:cNvPr id="129038" name="Object 14"/>
            <p:cNvGraphicFramePr>
              <a:graphicFrameLocks noChangeAspect="1"/>
            </p:cNvGraphicFramePr>
            <p:nvPr/>
          </p:nvGraphicFramePr>
          <p:xfrm>
            <a:off x="1042" y="2921"/>
            <a:ext cx="106" cy="169"/>
          </p:xfrm>
          <a:graphic>
            <a:graphicData uri="http://schemas.openxmlformats.org/presentationml/2006/ole">
              <mc:AlternateContent xmlns:mc="http://schemas.openxmlformats.org/markup-compatibility/2006">
                <mc:Choice xmlns:v="urn:schemas-microsoft-com:vml" Requires="v">
                  <p:oleObj spid="_x0000_s129084" name="Equation" r:id="rId4" imgW="152280" imgH="241200" progId="Equation.DSMT4">
                    <p:embed/>
                  </p:oleObj>
                </mc:Choice>
                <mc:Fallback>
                  <p:oleObj name="Equation" r:id="rId4" imgW="152280" imgH="2412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 y="2921"/>
                          <a:ext cx="106" cy="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9" name="Text Box 15"/>
            <p:cNvSpPr txBox="1">
              <a:spLocks noChangeArrowheads="1"/>
            </p:cNvSpPr>
            <p:nvPr/>
          </p:nvSpPr>
          <p:spPr bwMode="auto">
            <a:xfrm>
              <a:off x="1250" y="2921"/>
              <a:ext cx="93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i="1">
                  <a:solidFill>
                    <a:schemeClr val="tx1"/>
                  </a:solidFill>
                  <a:latin typeface="Century Schoolbook" pitchFamily="18" charset="0"/>
                </a:rPr>
                <a:t>= a + bx</a:t>
              </a:r>
              <a:r>
                <a:rPr lang="en-US" sz="1800">
                  <a:solidFill>
                    <a:schemeClr val="tx1"/>
                  </a:solidFill>
                  <a:latin typeface="Century Schoolbook" pitchFamily="18" charset="0"/>
                </a:rPr>
                <a:t> is the</a:t>
              </a:r>
              <a:endParaRPr lang="en-US" sz="2400" i="1">
                <a:solidFill>
                  <a:schemeClr val="tx1"/>
                </a:solidFill>
                <a:latin typeface="Century Schoolbook" pitchFamily="18" charset="0"/>
              </a:endParaRPr>
            </a:p>
          </p:txBody>
        </p:sp>
        <p:sp>
          <p:nvSpPr>
            <p:cNvPr id="129040" name="Text Box 16"/>
            <p:cNvSpPr txBox="1">
              <a:spLocks noChangeArrowheads="1"/>
            </p:cNvSpPr>
            <p:nvPr/>
          </p:nvSpPr>
          <p:spPr bwMode="auto">
            <a:xfrm>
              <a:off x="2235" y="2921"/>
              <a:ext cx="1659"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p>
              <a:r>
                <a:rPr lang="en-US" sz="1800" b="1">
                  <a:solidFill>
                    <a:schemeClr val="tx1"/>
                  </a:solidFill>
                  <a:latin typeface="Century Schoolbook" pitchFamily="18" charset="0"/>
                </a:rPr>
                <a:t>least squares estimate</a:t>
              </a:r>
              <a:endParaRPr lang="en-US" sz="1800">
                <a:solidFill>
                  <a:schemeClr val="tx1"/>
                </a:solidFill>
                <a:latin typeface="Century Schoolbook" pitchFamily="18" charset="0"/>
              </a:endParaRPr>
            </a:p>
          </p:txBody>
        </p:sp>
        <p:sp>
          <p:nvSpPr>
            <p:cNvPr id="129041" name="Text Box 17"/>
            <p:cNvSpPr txBox="1">
              <a:spLocks noChangeArrowheads="1"/>
            </p:cNvSpPr>
            <p:nvPr/>
          </p:nvSpPr>
          <p:spPr bwMode="auto">
            <a:xfrm>
              <a:off x="3980" y="2921"/>
              <a:ext cx="61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of</a:t>
              </a:r>
              <a:r>
                <a:rPr lang="en-US" sz="1800" b="1">
                  <a:solidFill>
                    <a:schemeClr val="tx1"/>
                  </a:solidFill>
                  <a:latin typeface="Century Schoolbook" pitchFamily="18" charset="0"/>
                </a:rPr>
                <a:t> </a:t>
              </a:r>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i="1">
                  <a:solidFill>
                    <a:schemeClr val="tx1"/>
                  </a:solidFill>
                  <a:latin typeface="Century Schoolbook" pitchFamily="18" charset="0"/>
                </a:rPr>
                <a:t>x.</a:t>
              </a:r>
              <a:endParaRPr lang="en-US" sz="2400" i="1">
                <a:solidFill>
                  <a:schemeClr val="tx1"/>
                </a:solidFill>
                <a:latin typeface="Century Schoolbook" pitchFamily="18" charset="0"/>
              </a:endParaRPr>
            </a:p>
          </p:txBody>
        </p:sp>
      </p:grpSp>
      <p:grpSp>
        <p:nvGrpSpPr>
          <p:cNvPr id="129045" name="Group 21"/>
          <p:cNvGrpSpPr>
            <a:grpSpLocks/>
          </p:cNvGrpSpPr>
          <p:nvPr/>
        </p:nvGrpSpPr>
        <p:grpSpPr bwMode="auto">
          <a:xfrm>
            <a:off x="579438" y="636588"/>
            <a:ext cx="8151812" cy="4179887"/>
            <a:chOff x="707" y="401"/>
            <a:chExt cx="5135" cy="2633"/>
          </a:xfrm>
        </p:grpSpPr>
        <p:graphicFrame>
          <p:nvGraphicFramePr>
            <p:cNvPr id="129026" name="Object 2"/>
            <p:cNvGraphicFramePr>
              <a:graphicFrameLocks noChangeAspect="1"/>
            </p:cNvGraphicFramePr>
            <p:nvPr/>
          </p:nvGraphicFramePr>
          <p:xfrm>
            <a:off x="707" y="401"/>
            <a:ext cx="4362" cy="2474"/>
          </p:xfrm>
          <a:graphic>
            <a:graphicData uri="http://schemas.openxmlformats.org/presentationml/2006/ole">
              <mc:AlternateContent xmlns:mc="http://schemas.openxmlformats.org/markup-compatibility/2006">
                <mc:Choice xmlns:v="urn:schemas-microsoft-com:vml" Requires="v">
                  <p:oleObj spid="_x0000_s129085" name="Document" r:id="rId6" imgW="5891040" imgH="3339720" progId="Word.Document.8">
                    <p:embed/>
                  </p:oleObj>
                </mc:Choice>
                <mc:Fallback>
                  <p:oleObj name="Document" r:id="rId6" imgW="5891040" imgH="3339720" progId="Word.Documen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 y="401"/>
                          <a:ext cx="4362" cy="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9042" name="Group 18"/>
            <p:cNvGrpSpPr>
              <a:grpSpLocks/>
            </p:cNvGrpSpPr>
            <p:nvPr/>
          </p:nvGrpSpPr>
          <p:grpSpPr bwMode="auto">
            <a:xfrm>
              <a:off x="3599" y="2505"/>
              <a:ext cx="2243" cy="529"/>
              <a:chOff x="3200" y="3353"/>
              <a:chExt cx="2243" cy="529"/>
            </a:xfrm>
          </p:grpSpPr>
          <p:sp>
            <p:nvSpPr>
              <p:cNvPr id="129043" name="Rectangle 19"/>
              <p:cNvSpPr>
                <a:spLocks noChangeArrowheads="1"/>
              </p:cNvSpPr>
              <p:nvPr/>
            </p:nvSpPr>
            <p:spPr bwMode="auto">
              <a:xfrm>
                <a:off x="3272" y="3353"/>
                <a:ext cx="1498" cy="52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29044" name="Rectangle 20"/>
              <p:cNvSpPr>
                <a:spLocks noChangeArrowheads="1"/>
              </p:cNvSpPr>
              <p:nvPr/>
            </p:nvSpPr>
            <p:spPr bwMode="auto">
              <a:xfrm>
                <a:off x="3200" y="3381"/>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32" name="Group 24"/>
          <p:cNvGrpSpPr>
            <a:grpSpLocks/>
          </p:cNvGrpSpPr>
          <p:nvPr/>
        </p:nvGrpSpPr>
        <p:grpSpPr bwMode="auto">
          <a:xfrm>
            <a:off x="774700" y="255588"/>
            <a:ext cx="5297488" cy="315912"/>
            <a:chOff x="488" y="673"/>
            <a:chExt cx="3337" cy="199"/>
          </a:xfrm>
        </p:grpSpPr>
        <p:sp>
          <p:nvSpPr>
            <p:cNvPr id="17410" name="Text Box 2"/>
            <p:cNvSpPr txBox="1">
              <a:spLocks noChangeArrowheads="1"/>
            </p:cNvSpPr>
            <p:nvPr/>
          </p:nvSpPr>
          <p:spPr bwMode="auto">
            <a:xfrm>
              <a:off x="488" y="673"/>
              <a:ext cx="392"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b="1">
                  <a:solidFill>
                    <a:schemeClr val="tx1"/>
                  </a:solidFill>
                  <a:latin typeface="Century Schoolbook" pitchFamily="18" charset="0"/>
                </a:rPr>
                <a:t>Note:</a:t>
              </a:r>
            </a:p>
          </p:txBody>
        </p:sp>
        <p:sp>
          <p:nvSpPr>
            <p:cNvPr id="17411" name="Text Box 3"/>
            <p:cNvSpPr txBox="1">
              <a:spLocks noChangeArrowheads="1"/>
            </p:cNvSpPr>
            <p:nvPr/>
          </p:nvSpPr>
          <p:spPr bwMode="auto">
            <a:xfrm>
              <a:off x="1064" y="673"/>
              <a:ext cx="772"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a:spcBef>
                  <a:spcPct val="0"/>
                </a:spcBef>
                <a:defRPr sz="2400">
                  <a:solidFill>
                    <a:schemeClr val="tx1"/>
                  </a:solidFill>
                  <a:latin typeface="Times New Roman" pitchFamily="18" charset="0"/>
                </a:defRPr>
              </a:lvl1pPr>
              <a:lvl2pPr defTabSz="457200">
                <a:spcBef>
                  <a:spcPct val="0"/>
                </a:spcBef>
                <a:defRPr sz="2400">
                  <a:solidFill>
                    <a:schemeClr val="tx1"/>
                  </a:solidFill>
                  <a:latin typeface="Times New Roman" pitchFamily="18" charset="0"/>
                </a:defRPr>
              </a:lvl2pPr>
              <a:lvl3pPr defTabSz="457200">
                <a:spcBef>
                  <a:spcPct val="0"/>
                </a:spcBef>
                <a:defRPr sz="2400">
                  <a:solidFill>
                    <a:schemeClr val="tx1"/>
                  </a:solidFill>
                  <a:latin typeface="Times New Roman" pitchFamily="18" charset="0"/>
                </a:defRPr>
              </a:lvl3pPr>
              <a:lvl4pPr defTabSz="457200">
                <a:spcBef>
                  <a:spcPct val="0"/>
                </a:spcBef>
                <a:defRPr sz="2400">
                  <a:solidFill>
                    <a:schemeClr val="tx1"/>
                  </a:solidFill>
                  <a:latin typeface="Times New Roman" pitchFamily="18" charset="0"/>
                </a:defRPr>
              </a:lvl4pPr>
              <a:lvl5pPr defTabSz="457200">
                <a:spcBef>
                  <a:spcPct val="0"/>
                </a:spcBef>
                <a:defRPr sz="2400">
                  <a:solidFill>
                    <a:schemeClr val="tx1"/>
                  </a:solidFill>
                  <a:latin typeface="Times New Roman" pitchFamily="18" charset="0"/>
                </a:defRPr>
              </a:lvl5pPr>
              <a:lvl6pPr defTabSz="457200" eaLnBrk="0" fontAlgn="base" hangingPunct="0">
                <a:spcBef>
                  <a:spcPct val="0"/>
                </a:spcBef>
                <a:spcAft>
                  <a:spcPct val="0"/>
                </a:spcAft>
                <a:defRPr sz="2400">
                  <a:solidFill>
                    <a:schemeClr val="tx1"/>
                  </a:solidFill>
                  <a:latin typeface="Times New Roman" pitchFamily="18" charset="0"/>
                </a:defRPr>
              </a:lvl6pPr>
              <a:lvl7pPr defTabSz="457200" eaLnBrk="0" fontAlgn="base" hangingPunct="0">
                <a:spcBef>
                  <a:spcPct val="0"/>
                </a:spcBef>
                <a:spcAft>
                  <a:spcPct val="0"/>
                </a:spcAft>
                <a:defRPr sz="2400">
                  <a:solidFill>
                    <a:schemeClr val="tx1"/>
                  </a:solidFill>
                  <a:latin typeface="Times New Roman" pitchFamily="18" charset="0"/>
                </a:defRPr>
              </a:lvl7pPr>
              <a:lvl8pPr defTabSz="457200" eaLnBrk="0" fontAlgn="base" hangingPunct="0">
                <a:spcBef>
                  <a:spcPct val="0"/>
                </a:spcBef>
                <a:spcAft>
                  <a:spcPct val="0"/>
                </a:spcAft>
                <a:defRPr sz="2400">
                  <a:solidFill>
                    <a:schemeClr val="tx1"/>
                  </a:solidFill>
                  <a:latin typeface="Times New Roman" pitchFamily="18" charset="0"/>
                </a:defRPr>
              </a:lvl8pPr>
              <a:lvl9pPr defTabSz="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i)	    </a:t>
              </a:r>
              <a:r>
                <a:rPr lang="en-US" sz="1800">
                  <a:latin typeface="Century Schoolbook" pitchFamily="18" charset="0"/>
                </a:rPr>
                <a:t>is an</a:t>
              </a:r>
              <a:endParaRPr lang="en-US" sz="1800" b="1">
                <a:latin typeface="Century Schoolbook" pitchFamily="18" charset="0"/>
              </a:endParaRPr>
            </a:p>
          </p:txBody>
        </p:sp>
        <p:graphicFrame>
          <p:nvGraphicFramePr>
            <p:cNvPr id="17418" name="Object 10"/>
            <p:cNvGraphicFramePr>
              <a:graphicFrameLocks noChangeAspect="1"/>
            </p:cNvGraphicFramePr>
            <p:nvPr/>
          </p:nvGraphicFramePr>
          <p:xfrm>
            <a:off x="1352" y="721"/>
            <a:ext cx="95" cy="151"/>
          </p:xfrm>
          <a:graphic>
            <a:graphicData uri="http://schemas.openxmlformats.org/presentationml/2006/ole">
              <mc:AlternateContent xmlns:mc="http://schemas.openxmlformats.org/markup-compatibility/2006">
                <mc:Choice xmlns:v="urn:schemas-microsoft-com:vml" Requires="v">
                  <p:oleObj spid="_x0000_s17559" name="MathType Equation" r:id="rId4" imgW="152280" imgH="241200" progId="Equation">
                    <p:embed/>
                  </p:oleObj>
                </mc:Choice>
                <mc:Fallback>
                  <p:oleObj name="MathType Equation" r:id="rId4" imgW="152280" imgH="241200" progId="Equation">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 y="721"/>
                          <a:ext cx="95" cy="1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Text Box 11"/>
            <p:cNvSpPr txBox="1">
              <a:spLocks noChangeArrowheads="1"/>
            </p:cNvSpPr>
            <p:nvPr/>
          </p:nvSpPr>
          <p:spPr bwMode="auto">
            <a:xfrm>
              <a:off x="1880" y="673"/>
              <a:ext cx="683"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b="1">
                  <a:solidFill>
                    <a:schemeClr val="tx1"/>
                  </a:solidFill>
                  <a:latin typeface="Century Schoolbook" pitchFamily="18" charset="0"/>
                </a:rPr>
                <a:t>unbiased</a:t>
              </a:r>
            </a:p>
          </p:txBody>
        </p:sp>
        <p:sp>
          <p:nvSpPr>
            <p:cNvPr id="17420" name="Text Box 12"/>
            <p:cNvSpPr txBox="1">
              <a:spLocks noChangeArrowheads="1"/>
            </p:cNvSpPr>
            <p:nvPr/>
          </p:nvSpPr>
          <p:spPr bwMode="auto">
            <a:xfrm>
              <a:off x="2600" y="673"/>
              <a:ext cx="1225"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a:solidFill>
                    <a:schemeClr val="tx1"/>
                  </a:solidFill>
                  <a:latin typeface="Century Schoolbook" pitchFamily="18" charset="0"/>
                </a:rPr>
                <a:t>estimate of </a:t>
              </a:r>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 </a:t>
              </a:r>
              <a:r>
                <a:rPr lang="en-US" sz="1800">
                  <a:solidFill>
                    <a:schemeClr val="tx1"/>
                  </a:solidFill>
                  <a:latin typeface="Century Schoolbook" pitchFamily="18" charset="0"/>
                  <a:sym typeface="Symbol" pitchFamily="18" charset="2"/>
                </a:rPr>
                <a:t></a:t>
              </a:r>
              <a:r>
                <a:rPr lang="en-US" sz="1800" i="1">
                  <a:solidFill>
                    <a:schemeClr val="tx1"/>
                  </a:solidFill>
                  <a:latin typeface="Century Schoolbook" pitchFamily="18" charset="0"/>
                </a:rPr>
                <a:t>x.</a:t>
              </a:r>
              <a:endParaRPr lang="en-US" sz="2400" i="1">
                <a:solidFill>
                  <a:schemeClr val="tx1"/>
                </a:solidFill>
                <a:latin typeface="Century Schoolbook" pitchFamily="18" charset="0"/>
              </a:endParaRPr>
            </a:p>
          </p:txBody>
        </p:sp>
      </p:grpSp>
      <p:grpSp>
        <p:nvGrpSpPr>
          <p:cNvPr id="17434" name="Group 26"/>
          <p:cNvGrpSpPr>
            <a:grpSpLocks/>
          </p:cNvGrpSpPr>
          <p:nvPr/>
        </p:nvGrpSpPr>
        <p:grpSpPr bwMode="auto">
          <a:xfrm>
            <a:off x="1612900" y="2173288"/>
            <a:ext cx="4565650" cy="1233487"/>
            <a:chOff x="1016" y="1729"/>
            <a:chExt cx="2876" cy="777"/>
          </a:xfrm>
        </p:grpSpPr>
        <p:sp>
          <p:nvSpPr>
            <p:cNvPr id="17417" name="Text Box 9"/>
            <p:cNvSpPr txBox="1">
              <a:spLocks noChangeArrowheads="1"/>
            </p:cNvSpPr>
            <p:nvPr/>
          </p:nvSpPr>
          <p:spPr bwMode="auto">
            <a:xfrm>
              <a:off x="1016" y="1729"/>
              <a:ext cx="1462"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71450">
                <a:spcBef>
                  <a:spcPct val="0"/>
                </a:spcBef>
                <a:defRPr sz="2400">
                  <a:solidFill>
                    <a:schemeClr val="tx1"/>
                  </a:solidFill>
                  <a:latin typeface="Times New Roman" pitchFamily="18" charset="0"/>
                </a:defRPr>
              </a:lvl1pPr>
              <a:lvl2pPr defTabSz="171450">
                <a:spcBef>
                  <a:spcPct val="0"/>
                </a:spcBef>
                <a:defRPr sz="2400">
                  <a:solidFill>
                    <a:schemeClr val="tx1"/>
                  </a:solidFill>
                  <a:latin typeface="Times New Roman" pitchFamily="18" charset="0"/>
                </a:defRPr>
              </a:lvl2pPr>
              <a:lvl3pPr defTabSz="171450">
                <a:spcBef>
                  <a:spcPct val="0"/>
                </a:spcBef>
                <a:defRPr sz="2400">
                  <a:solidFill>
                    <a:schemeClr val="tx1"/>
                  </a:solidFill>
                  <a:latin typeface="Times New Roman" pitchFamily="18" charset="0"/>
                </a:defRPr>
              </a:lvl3pPr>
              <a:lvl4pPr defTabSz="171450">
                <a:spcBef>
                  <a:spcPct val="0"/>
                </a:spcBef>
                <a:defRPr sz="2400">
                  <a:solidFill>
                    <a:schemeClr val="tx1"/>
                  </a:solidFill>
                  <a:latin typeface="Times New Roman" pitchFamily="18" charset="0"/>
                </a:defRPr>
              </a:lvl4pPr>
              <a:lvl5pPr defTabSz="171450">
                <a:spcBef>
                  <a:spcPct val="0"/>
                </a:spcBef>
                <a:defRPr sz="2400">
                  <a:solidFill>
                    <a:schemeClr val="tx1"/>
                  </a:solidFill>
                  <a:latin typeface="Times New Roman" pitchFamily="18" charset="0"/>
                </a:defRPr>
              </a:lvl5pPr>
              <a:lvl6pPr defTabSz="171450" eaLnBrk="0" fontAlgn="base" hangingPunct="0">
                <a:spcBef>
                  <a:spcPct val="0"/>
                </a:spcBef>
                <a:spcAft>
                  <a:spcPct val="0"/>
                </a:spcAft>
                <a:defRPr sz="2400">
                  <a:solidFill>
                    <a:schemeClr val="tx1"/>
                  </a:solidFill>
                  <a:latin typeface="Times New Roman" pitchFamily="18" charset="0"/>
                </a:defRPr>
              </a:lvl6pPr>
              <a:lvl7pPr defTabSz="171450" eaLnBrk="0" fontAlgn="base" hangingPunct="0">
                <a:spcBef>
                  <a:spcPct val="0"/>
                </a:spcBef>
                <a:spcAft>
                  <a:spcPct val="0"/>
                </a:spcAft>
                <a:defRPr sz="2400">
                  <a:solidFill>
                    <a:schemeClr val="tx1"/>
                  </a:solidFill>
                  <a:latin typeface="Times New Roman" pitchFamily="18" charset="0"/>
                </a:defRPr>
              </a:lvl7pPr>
              <a:lvl8pPr defTabSz="171450" eaLnBrk="0" fontAlgn="base" hangingPunct="0">
                <a:spcBef>
                  <a:spcPct val="0"/>
                </a:spcBef>
                <a:spcAft>
                  <a:spcPct val="0"/>
                </a:spcAft>
                <a:defRPr sz="2400">
                  <a:solidFill>
                    <a:schemeClr val="tx1"/>
                  </a:solidFill>
                  <a:latin typeface="Times New Roman" pitchFamily="18" charset="0"/>
                </a:defRPr>
              </a:lvl8pPr>
              <a:lvl9pPr defTabSz="1714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iii) 	</a:t>
              </a:r>
              <a:r>
                <a:rPr lang="en-US" sz="1800">
                  <a:latin typeface="Century Schoolbook" pitchFamily="18" charset="0"/>
                  <a:sym typeface="Symbol" pitchFamily="18" charset="2"/>
                </a:rPr>
                <a:t>Since </a:t>
              </a:r>
              <a:r>
                <a:rPr lang="en-US" sz="1800" i="1">
                  <a:latin typeface="Century Schoolbook" pitchFamily="18" charset="0"/>
                </a:rPr>
                <a:t>b = r s</a:t>
              </a:r>
              <a:r>
                <a:rPr lang="en-US" sz="1800" i="1" baseline="-25000">
                  <a:latin typeface="Century Schoolbook" pitchFamily="18" charset="0"/>
                </a:rPr>
                <a:t>y</a:t>
              </a:r>
              <a:r>
                <a:rPr lang="en-US" sz="1800" i="1">
                  <a:latin typeface="Century Schoolbook" pitchFamily="18" charset="0"/>
                </a:rPr>
                <a:t> /s</a:t>
              </a:r>
              <a:r>
                <a:rPr lang="en-US" sz="1800" i="1" baseline="-25000">
                  <a:latin typeface="Century Schoolbook" pitchFamily="18" charset="0"/>
                </a:rPr>
                <a:t>x</a:t>
              </a:r>
              <a:r>
                <a:rPr lang="en-US" i="1" baseline="-25000">
                  <a:latin typeface="Century Schoolbook" pitchFamily="18" charset="0"/>
                </a:rPr>
                <a:t> </a:t>
              </a:r>
            </a:p>
          </p:txBody>
        </p:sp>
        <p:sp>
          <p:nvSpPr>
            <p:cNvPr id="17429" name="Text Box 21"/>
            <p:cNvSpPr txBox="1">
              <a:spLocks noChangeArrowheads="1"/>
            </p:cNvSpPr>
            <p:nvPr/>
          </p:nvSpPr>
          <p:spPr bwMode="auto">
            <a:xfrm>
              <a:off x="1304" y="1988"/>
              <a:ext cx="2588" cy="51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i="1">
                  <a:solidFill>
                    <a:schemeClr val="tx1"/>
                  </a:solidFill>
                  <a:latin typeface="Century Schoolbook" pitchFamily="18" charset="0"/>
                </a:rPr>
                <a:t> b</a:t>
              </a:r>
              <a:r>
                <a:rPr lang="en-US" sz="1800">
                  <a:solidFill>
                    <a:schemeClr val="tx1"/>
                  </a:solidFill>
                  <a:latin typeface="Century Schoolbook" pitchFamily="18" charset="0"/>
                </a:rPr>
                <a:t> </a:t>
              </a:r>
              <a:r>
                <a:rPr lang="en-US" sz="1800" noProof="1">
                  <a:solidFill>
                    <a:schemeClr val="tx1"/>
                  </a:solidFill>
                  <a:latin typeface="Century Schoolbook" pitchFamily="18" charset="0"/>
                  <a:sym typeface="Wingdings" pitchFamily="2" charset="2"/>
                </a:rPr>
                <a:t></a:t>
              </a:r>
              <a:r>
                <a:rPr lang="en-US" sz="1800">
                  <a:solidFill>
                    <a:schemeClr val="tx1"/>
                  </a:solidFill>
                  <a:latin typeface="Century Schoolbook" pitchFamily="18" charset="0"/>
                </a:rPr>
                <a:t> 0 as </a:t>
              </a:r>
              <a:r>
                <a:rPr lang="en-US" sz="1800" i="1">
                  <a:solidFill>
                    <a:schemeClr val="tx1"/>
                  </a:solidFill>
                  <a:latin typeface="Century Schoolbook" pitchFamily="18" charset="0"/>
                </a:rPr>
                <a:t>r</a:t>
              </a:r>
              <a:r>
                <a:rPr lang="en-US" sz="1800">
                  <a:solidFill>
                    <a:schemeClr val="tx1"/>
                  </a:solidFill>
                  <a:latin typeface="Century Schoolbook" pitchFamily="18" charset="0"/>
                </a:rPr>
                <a:t> </a:t>
              </a:r>
              <a:r>
                <a:rPr lang="en-US" sz="1800" noProof="1">
                  <a:solidFill>
                    <a:schemeClr val="tx1"/>
                  </a:solidFill>
                  <a:latin typeface="Century Schoolbook" pitchFamily="18" charset="0"/>
                  <a:sym typeface="Wingdings" pitchFamily="2" charset="2"/>
                </a:rPr>
                <a:t></a:t>
              </a:r>
              <a:r>
                <a:rPr lang="en-US" sz="1800">
                  <a:solidFill>
                    <a:schemeClr val="tx1"/>
                  </a:solidFill>
                  <a:latin typeface="Century Schoolbook" pitchFamily="18" charset="0"/>
                </a:rPr>
                <a:t> 0 and </a:t>
              </a:r>
              <a:r>
                <a:rPr lang="en-US" sz="1800" i="1">
                  <a:solidFill>
                    <a:schemeClr val="tx1"/>
                  </a:solidFill>
                  <a:latin typeface="Century Schoolbook" pitchFamily="18" charset="0"/>
                </a:rPr>
                <a:t>b</a:t>
              </a:r>
              <a:r>
                <a:rPr lang="en-US" sz="1800">
                  <a:solidFill>
                    <a:schemeClr val="tx1"/>
                  </a:solidFill>
                  <a:latin typeface="Century Schoolbook" pitchFamily="18" charset="0"/>
                </a:rPr>
                <a:t> </a:t>
              </a:r>
              <a:r>
                <a:rPr lang="en-US" sz="1800" noProof="1">
                  <a:solidFill>
                    <a:schemeClr val="tx1"/>
                  </a:solidFill>
                  <a:latin typeface="Century Schoolbook" pitchFamily="18" charset="0"/>
                  <a:sym typeface="Wingdings" pitchFamily="2" charset="2"/>
                </a:rPr>
                <a:t></a:t>
              </a:r>
              <a:r>
                <a:rPr lang="en-US" sz="1800">
                  <a:solidFill>
                    <a:schemeClr val="tx1"/>
                  </a:solidFill>
                  <a:latin typeface="Century Schoolbook" pitchFamily="18" charset="0"/>
                </a:rPr>
                <a:t> </a:t>
              </a:r>
              <a:r>
                <a:rPr lang="en-US" sz="1800" i="1">
                  <a:solidFill>
                    <a:schemeClr val="tx1"/>
                  </a:solidFill>
                  <a:latin typeface="Century Schoolbook" pitchFamily="18" charset="0"/>
                </a:rPr>
                <a:t>s</a:t>
              </a:r>
              <a:r>
                <a:rPr lang="en-US" sz="1800" i="1" baseline="-25000">
                  <a:solidFill>
                    <a:schemeClr val="tx1"/>
                  </a:solidFill>
                  <a:latin typeface="Century Schoolbook" pitchFamily="18" charset="0"/>
                </a:rPr>
                <a:t>y</a:t>
              </a:r>
              <a:r>
                <a:rPr lang="en-US" sz="1800" i="1">
                  <a:solidFill>
                    <a:schemeClr val="tx1"/>
                  </a:solidFill>
                  <a:latin typeface="Century Schoolbook" pitchFamily="18" charset="0"/>
                </a:rPr>
                <a:t> /s</a:t>
              </a:r>
              <a:r>
                <a:rPr lang="en-US" sz="1800" i="1" baseline="-25000">
                  <a:solidFill>
                    <a:schemeClr val="tx1"/>
                  </a:solidFill>
                  <a:latin typeface="Century Schoolbook" pitchFamily="18" charset="0"/>
                </a:rPr>
                <a:t>x</a:t>
              </a:r>
              <a:r>
                <a:rPr lang="en-US" sz="1800" i="1">
                  <a:solidFill>
                    <a:schemeClr val="tx1"/>
                  </a:solidFill>
                  <a:latin typeface="Century Schoolbook" pitchFamily="18" charset="0"/>
                </a:rPr>
                <a:t> </a:t>
              </a:r>
              <a:r>
                <a:rPr lang="en-US" sz="1800">
                  <a:solidFill>
                    <a:schemeClr val="tx1"/>
                  </a:solidFill>
                  <a:latin typeface="Century Schoolbook" pitchFamily="18" charset="0"/>
                </a:rPr>
                <a:t>as </a:t>
              </a:r>
              <a:r>
                <a:rPr lang="en-US" sz="1800" i="1">
                  <a:solidFill>
                    <a:schemeClr val="tx1"/>
                  </a:solidFill>
                  <a:latin typeface="Century Schoolbook" pitchFamily="18" charset="0"/>
                </a:rPr>
                <a:t>r</a:t>
              </a:r>
              <a:r>
                <a:rPr lang="en-US" sz="1800">
                  <a:solidFill>
                    <a:schemeClr val="tx1"/>
                  </a:solidFill>
                  <a:latin typeface="Century Schoolbook" pitchFamily="18" charset="0"/>
                </a:rPr>
                <a:t> </a:t>
              </a:r>
              <a:r>
                <a:rPr lang="en-US" sz="1800" noProof="1">
                  <a:solidFill>
                    <a:schemeClr val="tx1"/>
                  </a:solidFill>
                  <a:latin typeface="Century Schoolbook" pitchFamily="18" charset="0"/>
                  <a:sym typeface="Wingdings" pitchFamily="2" charset="2"/>
                </a:rPr>
                <a:t></a:t>
              </a:r>
              <a:r>
                <a:rPr lang="en-US" sz="1800">
                  <a:solidFill>
                    <a:schemeClr val="tx1"/>
                  </a:solidFill>
                  <a:latin typeface="Century Schoolbook" pitchFamily="18" charset="0"/>
                </a:rPr>
                <a:t> 1</a:t>
              </a:r>
            </a:p>
            <a:p>
              <a:endParaRPr lang="en-US" sz="2400">
                <a:solidFill>
                  <a:schemeClr val="tx1"/>
                </a:solidFill>
                <a:latin typeface="Century Schoolbook" pitchFamily="18" charset="0"/>
              </a:endParaRPr>
            </a:p>
          </p:txBody>
        </p:sp>
      </p:grpSp>
      <p:grpSp>
        <p:nvGrpSpPr>
          <p:cNvPr id="17437" name="Group 29"/>
          <p:cNvGrpSpPr>
            <a:grpSpLocks/>
          </p:cNvGrpSpPr>
          <p:nvPr/>
        </p:nvGrpSpPr>
        <p:grpSpPr bwMode="auto">
          <a:xfrm>
            <a:off x="1606550" y="796925"/>
            <a:ext cx="5580063" cy="1171575"/>
            <a:chOff x="1012" y="1030"/>
            <a:chExt cx="3515" cy="738"/>
          </a:xfrm>
        </p:grpSpPr>
        <p:sp>
          <p:nvSpPr>
            <p:cNvPr id="17412" name="Text Box 4"/>
            <p:cNvSpPr txBox="1">
              <a:spLocks noChangeArrowheads="1"/>
            </p:cNvSpPr>
            <p:nvPr/>
          </p:nvSpPr>
          <p:spPr bwMode="auto">
            <a:xfrm>
              <a:off x="1064" y="1281"/>
              <a:ext cx="2208" cy="2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57200">
                <a:spcBef>
                  <a:spcPct val="0"/>
                </a:spcBef>
                <a:defRPr sz="2400">
                  <a:solidFill>
                    <a:schemeClr val="tx1"/>
                  </a:solidFill>
                  <a:latin typeface="Times New Roman" pitchFamily="18" charset="0"/>
                </a:defRPr>
              </a:lvl1pPr>
              <a:lvl2pPr defTabSz="457200">
                <a:spcBef>
                  <a:spcPct val="0"/>
                </a:spcBef>
                <a:defRPr sz="2400">
                  <a:solidFill>
                    <a:schemeClr val="tx1"/>
                  </a:solidFill>
                  <a:latin typeface="Times New Roman" pitchFamily="18" charset="0"/>
                </a:defRPr>
              </a:lvl2pPr>
              <a:lvl3pPr defTabSz="457200">
                <a:spcBef>
                  <a:spcPct val="0"/>
                </a:spcBef>
                <a:defRPr sz="2400">
                  <a:solidFill>
                    <a:schemeClr val="tx1"/>
                  </a:solidFill>
                  <a:latin typeface="Times New Roman" pitchFamily="18" charset="0"/>
                </a:defRPr>
              </a:lvl3pPr>
              <a:lvl4pPr defTabSz="457200">
                <a:spcBef>
                  <a:spcPct val="0"/>
                </a:spcBef>
                <a:defRPr sz="2400">
                  <a:solidFill>
                    <a:schemeClr val="tx1"/>
                  </a:solidFill>
                  <a:latin typeface="Times New Roman" pitchFamily="18" charset="0"/>
                </a:defRPr>
              </a:lvl4pPr>
              <a:lvl5pPr defTabSz="457200">
                <a:spcBef>
                  <a:spcPct val="0"/>
                </a:spcBef>
                <a:defRPr sz="2400">
                  <a:solidFill>
                    <a:schemeClr val="tx1"/>
                  </a:solidFill>
                  <a:latin typeface="Times New Roman" pitchFamily="18" charset="0"/>
                </a:defRPr>
              </a:lvl5pPr>
              <a:lvl6pPr defTabSz="457200" eaLnBrk="0" fontAlgn="base" hangingPunct="0">
                <a:spcBef>
                  <a:spcPct val="0"/>
                </a:spcBef>
                <a:spcAft>
                  <a:spcPct val="0"/>
                </a:spcAft>
                <a:defRPr sz="2400">
                  <a:solidFill>
                    <a:schemeClr val="tx1"/>
                  </a:solidFill>
                  <a:latin typeface="Times New Roman" pitchFamily="18" charset="0"/>
                </a:defRPr>
              </a:lvl6pPr>
              <a:lvl7pPr defTabSz="457200" eaLnBrk="0" fontAlgn="base" hangingPunct="0">
                <a:spcBef>
                  <a:spcPct val="0"/>
                </a:spcBef>
                <a:spcAft>
                  <a:spcPct val="0"/>
                </a:spcAft>
                <a:defRPr sz="2400">
                  <a:solidFill>
                    <a:schemeClr val="tx1"/>
                  </a:solidFill>
                  <a:latin typeface="Times New Roman" pitchFamily="18" charset="0"/>
                </a:defRPr>
              </a:lvl7pPr>
              <a:lvl8pPr defTabSz="457200" eaLnBrk="0" fontAlgn="base" hangingPunct="0">
                <a:spcBef>
                  <a:spcPct val="0"/>
                </a:spcBef>
                <a:spcAft>
                  <a:spcPct val="0"/>
                </a:spcAft>
                <a:defRPr sz="2400">
                  <a:solidFill>
                    <a:schemeClr val="tx1"/>
                  </a:solidFill>
                  <a:latin typeface="Times New Roman" pitchFamily="18" charset="0"/>
                </a:defRPr>
              </a:lvl8pPr>
              <a:lvl9pPr defTabSz="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latin typeface="Century Schoolbook" pitchFamily="18" charset="0"/>
                </a:rPr>
                <a:t>	     </a:t>
              </a:r>
              <a:r>
                <a:rPr lang="en-US" sz="1800">
                  <a:latin typeface="Century Schoolbook" pitchFamily="18" charset="0"/>
                </a:rPr>
                <a:t>=</a:t>
              </a:r>
              <a:r>
                <a:rPr lang="en-US">
                  <a:latin typeface="Century Schoolbook" pitchFamily="18" charset="0"/>
                </a:rPr>
                <a:t> </a:t>
              </a:r>
              <a:r>
                <a:rPr lang="en-US" sz="1800" i="1">
                  <a:latin typeface="Century Schoolbook" pitchFamily="18" charset="0"/>
                </a:rPr>
                <a:t>a + bx</a:t>
              </a:r>
              <a:r>
                <a:rPr lang="en-US" sz="1800">
                  <a:latin typeface="Century Schoolbook" pitchFamily="18" charset="0"/>
                </a:rPr>
                <a:t> can be rewritten</a:t>
              </a:r>
              <a:r>
                <a:rPr lang="en-US">
                  <a:latin typeface="Century Schoolbook" pitchFamily="18" charset="0"/>
                </a:rPr>
                <a:t> </a:t>
              </a:r>
            </a:p>
          </p:txBody>
        </p:sp>
        <p:graphicFrame>
          <p:nvGraphicFramePr>
            <p:cNvPr id="17422" name="Object 14"/>
            <p:cNvGraphicFramePr>
              <a:graphicFrameLocks noChangeAspect="1"/>
            </p:cNvGraphicFramePr>
            <p:nvPr/>
          </p:nvGraphicFramePr>
          <p:xfrm>
            <a:off x="1352" y="1393"/>
            <a:ext cx="95" cy="151"/>
          </p:xfrm>
          <a:graphic>
            <a:graphicData uri="http://schemas.openxmlformats.org/presentationml/2006/ole">
              <mc:AlternateContent xmlns:mc="http://schemas.openxmlformats.org/markup-compatibility/2006">
                <mc:Choice xmlns:v="urn:schemas-microsoft-com:vml" Requires="v">
                  <p:oleObj spid="_x0000_s17560" name="MathType Equation" r:id="rId6" imgW="152280" imgH="241200" progId="Equation">
                    <p:embed/>
                  </p:oleObj>
                </mc:Choice>
                <mc:Fallback>
                  <p:oleObj name="MathType Equation" r:id="rId6" imgW="152280" imgH="241200" progId="Equation">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 y="1393"/>
                          <a:ext cx="95" cy="1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4" name="Object 16"/>
            <p:cNvGraphicFramePr>
              <a:graphicFrameLocks noChangeAspect="1"/>
            </p:cNvGraphicFramePr>
            <p:nvPr/>
          </p:nvGraphicFramePr>
          <p:xfrm>
            <a:off x="3292" y="1337"/>
            <a:ext cx="1024" cy="176"/>
          </p:xfrm>
          <a:graphic>
            <a:graphicData uri="http://schemas.openxmlformats.org/presentationml/2006/ole">
              <mc:AlternateContent xmlns:mc="http://schemas.openxmlformats.org/markup-compatibility/2006">
                <mc:Choice xmlns:v="urn:schemas-microsoft-com:vml" Requires="v">
                  <p:oleObj spid="_x0000_s17561" name="MathType Equation" r:id="rId8" imgW="1625400" imgH="279360" progId="Equation">
                    <p:embed/>
                  </p:oleObj>
                </mc:Choice>
                <mc:Fallback>
                  <p:oleObj name="MathType Equation" r:id="rId8" imgW="1625400" imgH="279360" progId="Equation">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2" y="1337"/>
                          <a:ext cx="1024" cy="1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7" name="Text Box 19"/>
            <p:cNvSpPr txBox="1">
              <a:spLocks noChangeArrowheads="1"/>
            </p:cNvSpPr>
            <p:nvPr/>
          </p:nvSpPr>
          <p:spPr bwMode="auto">
            <a:xfrm>
              <a:off x="1304" y="1537"/>
              <a:ext cx="2880"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Hence the regression line passes through </a:t>
              </a:r>
            </a:p>
          </p:txBody>
        </p:sp>
        <p:graphicFrame>
          <p:nvGraphicFramePr>
            <p:cNvPr id="17428" name="Object 20"/>
            <p:cNvGraphicFramePr>
              <a:graphicFrameLocks noChangeAspect="1"/>
            </p:cNvGraphicFramePr>
            <p:nvPr/>
          </p:nvGraphicFramePr>
          <p:xfrm>
            <a:off x="4184" y="1585"/>
            <a:ext cx="343" cy="151"/>
          </p:xfrm>
          <a:graphic>
            <a:graphicData uri="http://schemas.openxmlformats.org/presentationml/2006/ole">
              <mc:AlternateContent xmlns:mc="http://schemas.openxmlformats.org/markup-compatibility/2006">
                <mc:Choice xmlns:v="urn:schemas-microsoft-com:vml" Requires="v">
                  <p:oleObj spid="_x0000_s17562" name="MathType Equation" r:id="rId10" imgW="545400" imgH="241200" progId="Equation">
                    <p:embed/>
                  </p:oleObj>
                </mc:Choice>
                <mc:Fallback>
                  <p:oleObj name="MathType Equation" r:id="rId10" imgW="545400" imgH="241200" progId="Equation">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4" y="1585"/>
                          <a:ext cx="343" cy="1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5" name="Text Box 27"/>
            <p:cNvSpPr txBox="1">
              <a:spLocks noChangeArrowheads="1"/>
            </p:cNvSpPr>
            <p:nvPr/>
          </p:nvSpPr>
          <p:spPr bwMode="auto">
            <a:xfrm>
              <a:off x="1012" y="1030"/>
              <a:ext cx="80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Century Schoolbook" pitchFamily="18" charset="0"/>
                </a:rPr>
                <a:t>ii)   </a:t>
              </a:r>
              <a:r>
                <a:rPr lang="en-US" sz="1800">
                  <a:solidFill>
                    <a:schemeClr val="tx1"/>
                  </a:solidFill>
                  <a:latin typeface="Century Schoolbook" pitchFamily="18" charset="0"/>
                </a:rPr>
                <a:t>Since </a:t>
              </a:r>
              <a:endParaRPr lang="en-US" sz="1800" b="1">
                <a:solidFill>
                  <a:schemeClr val="tx1"/>
                </a:solidFill>
                <a:latin typeface="Century Schoolbook" pitchFamily="18" charset="0"/>
              </a:endParaRPr>
            </a:p>
          </p:txBody>
        </p:sp>
        <p:graphicFrame>
          <p:nvGraphicFramePr>
            <p:cNvPr id="17436" name="Object 28"/>
            <p:cNvGraphicFramePr>
              <a:graphicFrameLocks noChangeAspect="1"/>
            </p:cNvGraphicFramePr>
            <p:nvPr/>
          </p:nvGraphicFramePr>
          <p:xfrm>
            <a:off x="1787" y="1071"/>
            <a:ext cx="656" cy="176"/>
          </p:xfrm>
          <a:graphic>
            <a:graphicData uri="http://schemas.openxmlformats.org/presentationml/2006/ole">
              <mc:AlternateContent xmlns:mc="http://schemas.openxmlformats.org/markup-compatibility/2006">
                <mc:Choice xmlns:v="urn:schemas-microsoft-com:vml" Requires="v">
                  <p:oleObj spid="_x0000_s17563" name="Equation" r:id="rId12" imgW="1041120" imgH="279360" progId="Equation.DSMT4">
                    <p:embed/>
                  </p:oleObj>
                </mc:Choice>
                <mc:Fallback>
                  <p:oleObj name="Equation" r:id="rId12" imgW="1041120" imgH="279360"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7" y="1071"/>
                          <a:ext cx="65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44" name="Group 36"/>
          <p:cNvGrpSpPr>
            <a:grpSpLocks/>
          </p:cNvGrpSpPr>
          <p:nvPr/>
        </p:nvGrpSpPr>
        <p:grpSpPr bwMode="auto">
          <a:xfrm>
            <a:off x="703263" y="2854325"/>
            <a:ext cx="8115300" cy="3927475"/>
            <a:chOff x="731" y="1798"/>
            <a:chExt cx="5112" cy="2474"/>
          </a:xfrm>
        </p:grpSpPr>
        <p:sp>
          <p:nvSpPr>
            <p:cNvPr id="17423" name="Text Box 15"/>
            <p:cNvSpPr txBox="1">
              <a:spLocks noChangeArrowheads="1"/>
            </p:cNvSpPr>
            <p:nvPr/>
          </p:nvSpPr>
          <p:spPr bwMode="auto">
            <a:xfrm>
              <a:off x="2006" y="3190"/>
              <a:ext cx="116"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b="1">
                <a:solidFill>
                  <a:schemeClr val="tx1"/>
                </a:solidFill>
                <a:latin typeface="Century Schoolbook" pitchFamily="18" charset="0"/>
              </a:endParaRPr>
            </a:p>
          </p:txBody>
        </p:sp>
        <p:graphicFrame>
          <p:nvGraphicFramePr>
            <p:cNvPr id="17439" name="Object 31"/>
            <p:cNvGraphicFramePr>
              <a:graphicFrameLocks noChangeAspect="1"/>
            </p:cNvGraphicFramePr>
            <p:nvPr/>
          </p:nvGraphicFramePr>
          <p:xfrm>
            <a:off x="731" y="1798"/>
            <a:ext cx="4362" cy="2474"/>
          </p:xfrm>
          <a:graphic>
            <a:graphicData uri="http://schemas.openxmlformats.org/presentationml/2006/ole">
              <mc:AlternateContent xmlns:mc="http://schemas.openxmlformats.org/markup-compatibility/2006">
                <mc:Choice xmlns:v="urn:schemas-microsoft-com:vml" Requires="v">
                  <p:oleObj spid="_x0000_s17564" name="Document" r:id="rId14" imgW="5891040" imgH="3339720" progId="Word.Document.8">
                    <p:embed/>
                  </p:oleObj>
                </mc:Choice>
                <mc:Fallback>
                  <p:oleObj name="Document" r:id="rId14" imgW="5891040" imgH="3339720" progId="Word.Document.8">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 y="1798"/>
                          <a:ext cx="4362" cy="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43" name="Group 35"/>
            <p:cNvGrpSpPr>
              <a:grpSpLocks/>
            </p:cNvGrpSpPr>
            <p:nvPr/>
          </p:nvGrpSpPr>
          <p:grpSpPr bwMode="auto">
            <a:xfrm>
              <a:off x="3600" y="3876"/>
              <a:ext cx="2243" cy="359"/>
              <a:chOff x="3600" y="3876"/>
              <a:chExt cx="2243" cy="359"/>
            </a:xfrm>
          </p:grpSpPr>
          <p:sp>
            <p:nvSpPr>
              <p:cNvPr id="17441" name="Rectangle 33"/>
              <p:cNvSpPr>
                <a:spLocks noChangeArrowheads="1"/>
              </p:cNvSpPr>
              <p:nvPr/>
            </p:nvSpPr>
            <p:spPr bwMode="auto">
              <a:xfrm>
                <a:off x="3672" y="3876"/>
                <a:ext cx="1498" cy="35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17442" name="Rectangle 34"/>
              <p:cNvSpPr>
                <a:spLocks noChangeArrowheads="1"/>
              </p:cNvSpPr>
              <p:nvPr/>
            </p:nvSpPr>
            <p:spPr bwMode="auto">
              <a:xfrm>
                <a:off x="3600" y="3904"/>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6" name="Group 14"/>
          <p:cNvGrpSpPr>
            <a:grpSpLocks/>
          </p:cNvGrpSpPr>
          <p:nvPr/>
        </p:nvGrpSpPr>
        <p:grpSpPr bwMode="auto">
          <a:xfrm>
            <a:off x="882650" y="596900"/>
            <a:ext cx="7016750" cy="1520825"/>
            <a:chOff x="460" y="280"/>
            <a:chExt cx="4420" cy="958"/>
          </a:xfrm>
        </p:grpSpPr>
        <p:sp>
          <p:nvSpPr>
            <p:cNvPr id="44047" name="Text Box 15"/>
            <p:cNvSpPr txBox="1">
              <a:spLocks noChangeArrowheads="1"/>
            </p:cNvSpPr>
            <p:nvPr/>
          </p:nvSpPr>
          <p:spPr bwMode="auto">
            <a:xfrm>
              <a:off x="460" y="280"/>
              <a:ext cx="240"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4.      </a:t>
              </a:r>
            </a:p>
          </p:txBody>
        </p:sp>
        <p:sp>
          <p:nvSpPr>
            <p:cNvPr id="44048" name="Text Box 16"/>
            <p:cNvSpPr txBox="1">
              <a:spLocks noChangeArrowheads="1"/>
            </p:cNvSpPr>
            <p:nvPr/>
          </p:nvSpPr>
          <p:spPr bwMode="auto">
            <a:xfrm>
              <a:off x="800" y="280"/>
              <a:ext cx="4080"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Historical Trivia:  Origin of the Term </a:t>
              </a:r>
              <a:r>
                <a:rPr lang="en-US" sz="1800" b="1" i="1">
                  <a:solidFill>
                    <a:srgbClr val="0000FF"/>
                  </a:solidFill>
                  <a:latin typeface="Century Schoolbook" pitchFamily="18" charset="0"/>
                </a:rPr>
                <a:t>Regression</a:t>
              </a:r>
              <a:endParaRPr lang="en-US" sz="1800" b="1">
                <a:solidFill>
                  <a:schemeClr val="tx1"/>
                </a:solidFill>
                <a:latin typeface="Century Schoolbook" pitchFamily="18" charset="0"/>
              </a:endParaRPr>
            </a:p>
          </p:txBody>
        </p:sp>
        <p:sp>
          <p:nvSpPr>
            <p:cNvPr id="44049" name="Text Box 17"/>
            <p:cNvSpPr txBox="1">
              <a:spLocks noChangeArrowheads="1"/>
            </p:cNvSpPr>
            <p:nvPr/>
          </p:nvSpPr>
          <p:spPr bwMode="auto">
            <a:xfrm>
              <a:off x="800" y="680"/>
              <a:ext cx="220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a:t>
              </a:r>
              <a:r>
                <a:rPr lang="en-US" sz="1800" i="1">
                  <a:solidFill>
                    <a:schemeClr val="tx1"/>
                  </a:solidFill>
                  <a:latin typeface="Century Schoolbook" pitchFamily="18" charset="0"/>
                </a:rPr>
                <a:t>s</a:t>
              </a:r>
              <a:r>
                <a:rPr lang="en-US" sz="1800" i="1" baseline="-25000">
                  <a:solidFill>
                    <a:schemeClr val="tx1"/>
                  </a:solidFill>
                  <a:latin typeface="Century Schoolbook" pitchFamily="18" charset="0"/>
                </a:rPr>
                <a:t>x</a:t>
              </a:r>
              <a:r>
                <a:rPr lang="en-US" sz="1800" i="1">
                  <a:solidFill>
                    <a:schemeClr val="tx1"/>
                  </a:solidFill>
                  <a:latin typeface="Century Schoolbook" pitchFamily="18" charset="0"/>
                </a:rPr>
                <a:t> = s</a:t>
              </a:r>
              <a:r>
                <a:rPr lang="en-US" sz="1800" i="1" baseline="-25000">
                  <a:solidFill>
                    <a:schemeClr val="tx1"/>
                  </a:solidFill>
                  <a:latin typeface="Century Schoolbook" pitchFamily="18" charset="0"/>
                </a:rPr>
                <a:t>y</a:t>
              </a:r>
              <a:r>
                <a:rPr lang="en-US" sz="1800" baseline="-25000">
                  <a:solidFill>
                    <a:schemeClr val="tx1"/>
                  </a:solidFill>
                  <a:latin typeface="Century Schoolbook" pitchFamily="18" charset="0"/>
                </a:rPr>
                <a:t> </a:t>
              </a:r>
              <a:r>
                <a:rPr lang="en-US" sz="1800">
                  <a:solidFill>
                    <a:schemeClr val="tx1"/>
                  </a:solidFill>
                  <a:latin typeface="Century Schoolbook" pitchFamily="18" charset="0"/>
                </a:rPr>
                <a:t>then </a:t>
              </a:r>
              <a:r>
                <a:rPr lang="en-US" sz="1800" i="1">
                  <a:solidFill>
                    <a:schemeClr val="tx1"/>
                  </a:solidFill>
                  <a:latin typeface="Century Schoolbook" pitchFamily="18" charset="0"/>
                </a:rPr>
                <a:t>b</a:t>
              </a:r>
              <a:r>
                <a:rPr lang="en-US" sz="1800">
                  <a:solidFill>
                    <a:schemeClr val="tx1"/>
                  </a:solidFill>
                  <a:latin typeface="Century Schoolbook" pitchFamily="18" charset="0"/>
                </a:rPr>
                <a:t> = </a:t>
              </a:r>
              <a:r>
                <a:rPr lang="en-US" sz="1800" i="1">
                  <a:solidFill>
                    <a:schemeClr val="tx1"/>
                  </a:solidFill>
                  <a:latin typeface="Century Schoolbook" pitchFamily="18" charset="0"/>
                </a:rPr>
                <a:t>r</a:t>
              </a:r>
              <a:r>
                <a:rPr lang="en-US" sz="1800">
                  <a:solidFill>
                    <a:schemeClr val="tx1"/>
                  </a:solidFill>
                  <a:latin typeface="Century Schoolbook" pitchFamily="18" charset="0"/>
                </a:rPr>
                <a:t> and hence</a:t>
              </a:r>
              <a:r>
                <a:rPr lang="en-US" sz="2400">
                  <a:solidFill>
                    <a:schemeClr val="tx1"/>
                  </a:solidFill>
                  <a:latin typeface="Century Schoolbook" pitchFamily="18" charset="0"/>
                </a:rPr>
                <a:t> </a:t>
              </a:r>
            </a:p>
          </p:txBody>
        </p:sp>
        <p:graphicFrame>
          <p:nvGraphicFramePr>
            <p:cNvPr id="44050" name="Object 18"/>
            <p:cNvGraphicFramePr>
              <a:graphicFrameLocks noChangeAspect="1"/>
            </p:cNvGraphicFramePr>
            <p:nvPr/>
          </p:nvGraphicFramePr>
          <p:xfrm>
            <a:off x="2828" y="733"/>
            <a:ext cx="1773" cy="230"/>
          </p:xfrm>
          <a:graphic>
            <a:graphicData uri="http://schemas.openxmlformats.org/presentationml/2006/ole">
              <mc:AlternateContent xmlns:mc="http://schemas.openxmlformats.org/markup-compatibility/2006">
                <mc:Choice xmlns:v="urn:schemas-microsoft-com:vml" Requires="v">
                  <p:oleObj spid="_x0000_s44112" name="Equation" r:id="rId4" imgW="1549080" imgH="203040" progId="Equation.DSMT4">
                    <p:embed/>
                  </p:oleObj>
                </mc:Choice>
                <mc:Fallback>
                  <p:oleObj name="Equation" r:id="rId4" imgW="1549080" imgH="20304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733"/>
                          <a:ext cx="177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1" name="Text Box 19"/>
            <p:cNvSpPr txBox="1">
              <a:spLocks noChangeArrowheads="1"/>
            </p:cNvSpPr>
            <p:nvPr/>
          </p:nvSpPr>
          <p:spPr bwMode="auto">
            <a:xfrm>
              <a:off x="1770" y="950"/>
              <a:ext cx="140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1 &gt; </a:t>
              </a:r>
              <a:r>
                <a:rPr lang="en-US" sz="1800" i="1">
                  <a:solidFill>
                    <a:schemeClr val="tx1"/>
                  </a:solidFill>
                  <a:latin typeface="Century Schoolbook" pitchFamily="18" charset="0"/>
                </a:rPr>
                <a:t>r</a:t>
              </a:r>
              <a:r>
                <a:rPr lang="en-US" sz="1800">
                  <a:solidFill>
                    <a:schemeClr val="tx1"/>
                  </a:solidFill>
                  <a:latin typeface="Century Schoolbook" pitchFamily="18" charset="0"/>
                </a:rPr>
                <a:t> &gt; 0 and </a:t>
              </a:r>
              <a:r>
                <a:rPr lang="en-US" sz="1800" i="1">
                  <a:solidFill>
                    <a:schemeClr val="tx1"/>
                  </a:solidFill>
                  <a:latin typeface="Century Schoolbook" pitchFamily="18" charset="0"/>
                </a:rPr>
                <a:t>x</a:t>
              </a:r>
              <a:r>
                <a:rPr lang="en-US" sz="1800">
                  <a:solidFill>
                    <a:schemeClr val="tx1"/>
                  </a:solidFill>
                  <a:latin typeface="Century Schoolbook" pitchFamily="18" charset="0"/>
                </a:rPr>
                <a:t> &gt;</a:t>
              </a:r>
              <a:r>
                <a:rPr lang="en-US" sz="2400">
                  <a:solidFill>
                    <a:schemeClr val="tx1"/>
                  </a:solidFill>
                  <a:latin typeface="Century Schoolbook" pitchFamily="18" charset="0"/>
                </a:rPr>
                <a:t> </a:t>
              </a:r>
            </a:p>
          </p:txBody>
        </p:sp>
        <p:graphicFrame>
          <p:nvGraphicFramePr>
            <p:cNvPr id="44052" name="Object 20"/>
            <p:cNvGraphicFramePr>
              <a:graphicFrameLocks noChangeAspect="1"/>
            </p:cNvGraphicFramePr>
            <p:nvPr/>
          </p:nvGraphicFramePr>
          <p:xfrm>
            <a:off x="3108" y="1066"/>
            <a:ext cx="104" cy="104"/>
          </p:xfrm>
          <a:graphic>
            <a:graphicData uri="http://schemas.openxmlformats.org/presentationml/2006/ole">
              <mc:AlternateContent xmlns:mc="http://schemas.openxmlformats.org/markup-compatibility/2006">
                <mc:Choice xmlns:v="urn:schemas-microsoft-com:vml" Requires="v">
                  <p:oleObj spid="_x0000_s44113" name="Equation" r:id="rId6" imgW="165240" imgH="165240" progId="Equation.DSMT4">
                    <p:embed/>
                  </p:oleObj>
                </mc:Choice>
                <mc:Fallback>
                  <p:oleObj name="Equation" r:id="rId6" imgW="165240" imgH="16524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8" y="1066"/>
                          <a:ext cx="10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4053" name="Object 21"/>
          <p:cNvGraphicFramePr>
            <a:graphicFrameLocks noChangeAspect="1"/>
          </p:cNvGraphicFramePr>
          <p:nvPr/>
        </p:nvGraphicFramePr>
        <p:xfrm>
          <a:off x="433388" y="2344738"/>
          <a:ext cx="4275137" cy="3670300"/>
        </p:xfrm>
        <a:graphic>
          <a:graphicData uri="http://schemas.openxmlformats.org/presentationml/2006/ole">
            <mc:AlternateContent xmlns:mc="http://schemas.openxmlformats.org/markup-compatibility/2006">
              <mc:Choice xmlns:v="urn:schemas-microsoft-com:vml" Requires="v">
                <p:oleObj spid="_x0000_s44114" name="Document" r:id="rId8" imgW="4275360" imgH="3670200" progId="Word.Document.8">
                  <p:embed/>
                </p:oleObj>
              </mc:Choice>
              <mc:Fallback>
                <p:oleObj name="Document" r:id="rId8" imgW="4275360" imgH="3670200" progId="Word.Document.8">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388" y="2344738"/>
                        <a:ext cx="4275137" cy="367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4" name="Text Box 22"/>
          <p:cNvSpPr txBox="1">
            <a:spLocks noChangeArrowheads="1"/>
          </p:cNvSpPr>
          <p:nvPr/>
        </p:nvSpPr>
        <p:spPr bwMode="auto">
          <a:xfrm>
            <a:off x="5035550" y="2579688"/>
            <a:ext cx="3910013" cy="3444875"/>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sz="2000">
                <a:solidFill>
                  <a:schemeClr val="bg1"/>
                </a:solidFill>
                <a:latin typeface="Century Schoolbook" pitchFamily="18" charset="0"/>
              </a:rPr>
              <a:t>Francis Galton, a 19</a:t>
            </a:r>
            <a:r>
              <a:rPr lang="en-US" sz="2000" baseline="30000">
                <a:solidFill>
                  <a:schemeClr val="bg1"/>
                </a:solidFill>
                <a:latin typeface="Century Schoolbook" pitchFamily="18" charset="0"/>
              </a:rPr>
              <a:t>th</a:t>
            </a:r>
            <a:r>
              <a:rPr lang="en-US" sz="2000">
                <a:solidFill>
                  <a:schemeClr val="bg1"/>
                </a:solidFill>
                <a:latin typeface="Century Schoolbook" pitchFamily="18" charset="0"/>
              </a:rPr>
              <a:t> century pioneer of statistics who was interested in eugenics studied patterns of inheritance of all sorts of attributes and found that, for example, the sons of tall men tended to be shorter than their fathers.  He called this regression toward the mean, which is where the term linear regression comes from.</a:t>
            </a:r>
            <a:endParaRPr lang="en-US" sz="1800" b="1">
              <a:solidFill>
                <a:schemeClr val="bg1"/>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Rectangle 12"/>
          <p:cNvSpPr>
            <a:spLocks noChangeArrowheads="1"/>
          </p:cNvSpPr>
          <p:nvPr/>
        </p:nvSpPr>
        <p:spPr bwMode="auto">
          <a:xfrm>
            <a:off x="2768600" y="3395663"/>
            <a:ext cx="3162300" cy="28892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7115" name="Rectangle 11"/>
          <p:cNvSpPr>
            <a:spLocks noChangeArrowheads="1"/>
          </p:cNvSpPr>
          <p:nvPr/>
        </p:nvSpPr>
        <p:spPr bwMode="auto">
          <a:xfrm>
            <a:off x="3435350" y="3095625"/>
            <a:ext cx="2011363" cy="3508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7114" name="Rectangle 10"/>
          <p:cNvSpPr>
            <a:spLocks noChangeArrowheads="1"/>
          </p:cNvSpPr>
          <p:nvPr/>
        </p:nvSpPr>
        <p:spPr bwMode="auto">
          <a:xfrm>
            <a:off x="6623050" y="2273300"/>
            <a:ext cx="1109663" cy="3127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7113" name="Rectangle 9"/>
          <p:cNvSpPr>
            <a:spLocks noChangeArrowheads="1"/>
          </p:cNvSpPr>
          <p:nvPr/>
        </p:nvSpPr>
        <p:spPr bwMode="auto">
          <a:xfrm>
            <a:off x="1671638" y="2312988"/>
            <a:ext cx="1658937" cy="27463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7110" name="Text Box 6"/>
          <p:cNvSpPr txBox="1">
            <a:spLocks noChangeArrowheads="1"/>
          </p:cNvSpPr>
          <p:nvPr/>
        </p:nvSpPr>
        <p:spPr bwMode="auto">
          <a:xfrm>
            <a:off x="1158875" y="1397000"/>
            <a:ext cx="695325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Stata is an excellent tool for the analysis of medical data.  It is far easier to use than other software of similar sophistication.  However, we will be using Stata for some complex analyses and you may be puzzled by some of its responses.  If so please ask.  I would very much like to minimize the time you spend struggling with Stata and maximize the time you spend learning statistics.  I will be available to answer questions at most times on days, evenings and weekends.</a:t>
            </a:r>
            <a:endParaRPr lang="en-US" sz="2400">
              <a:solidFill>
                <a:schemeClr val="tx1"/>
              </a:solidFill>
              <a:latin typeface="Century Schoolbook" pitchFamily="18" charset="0"/>
            </a:endParaRPr>
          </a:p>
        </p:txBody>
      </p:sp>
      <p:sp>
        <p:nvSpPr>
          <p:cNvPr id="47107" name="Text Box 3"/>
          <p:cNvSpPr txBox="1">
            <a:spLocks noChangeArrowheads="1"/>
          </p:cNvSpPr>
          <p:nvPr/>
        </p:nvSpPr>
        <p:spPr bwMode="auto">
          <a:xfrm>
            <a:off x="698500" y="777875"/>
            <a:ext cx="381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5.      </a:t>
            </a:r>
          </a:p>
        </p:txBody>
      </p:sp>
      <p:sp>
        <p:nvSpPr>
          <p:cNvPr id="47108" name="Text Box 4"/>
          <p:cNvSpPr txBox="1">
            <a:spLocks noChangeArrowheads="1"/>
          </p:cNvSpPr>
          <p:nvPr/>
        </p:nvSpPr>
        <p:spPr bwMode="auto">
          <a:xfrm>
            <a:off x="1190625" y="777875"/>
            <a:ext cx="6477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The Stata Statistical Software Package</a:t>
            </a:r>
            <a:endParaRPr lang="en-US" sz="1800" b="1">
              <a:solidFill>
                <a:schemeClr val="tx1"/>
              </a:solidFill>
              <a:latin typeface="Century Schoolbook" pitchFamily="18" charset="0"/>
            </a:endParaRPr>
          </a:p>
        </p:txBody>
      </p:sp>
      <p:sp>
        <p:nvSpPr>
          <p:cNvPr id="47109" name="Text Box 5"/>
          <p:cNvSpPr txBox="1">
            <a:spLocks noChangeArrowheads="1"/>
          </p:cNvSpPr>
          <p:nvPr/>
        </p:nvSpPr>
        <p:spPr bwMode="auto">
          <a:xfrm>
            <a:off x="1016000" y="1920875"/>
            <a:ext cx="60166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800" b="1">
              <a:solidFill>
                <a:schemeClr val="tx1"/>
              </a:solidFill>
              <a:latin typeface="Century Schoolbook" pitchFamily="18" charset="0"/>
            </a:endParaRPr>
          </a:p>
        </p:txBody>
      </p:sp>
      <p:sp>
        <p:nvSpPr>
          <p:cNvPr id="47111" name="Text Box 7"/>
          <p:cNvSpPr txBox="1">
            <a:spLocks noChangeArrowheads="1"/>
          </p:cNvSpPr>
          <p:nvPr/>
        </p:nvSpPr>
        <p:spPr bwMode="auto">
          <a:xfrm>
            <a:off x="1174750" y="4065588"/>
            <a:ext cx="644525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If you have not used Stata since Biometry I you are probably very rusty.  Here are a few reminders and aids that may help.</a:t>
            </a:r>
            <a:endParaRPr lang="en-US" sz="240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03" name="Group 23"/>
          <p:cNvGrpSpPr>
            <a:grpSpLocks/>
          </p:cNvGrpSpPr>
          <p:nvPr/>
        </p:nvGrpSpPr>
        <p:grpSpPr bwMode="auto">
          <a:xfrm>
            <a:off x="762000" y="650875"/>
            <a:ext cx="6881813" cy="1965325"/>
            <a:chOff x="480" y="410"/>
            <a:chExt cx="4335" cy="1238"/>
          </a:xfrm>
        </p:grpSpPr>
        <p:sp>
          <p:nvSpPr>
            <p:cNvPr id="46102" name="Rectangle 22"/>
            <p:cNvSpPr>
              <a:spLocks noChangeArrowheads="1"/>
            </p:cNvSpPr>
            <p:nvPr/>
          </p:nvSpPr>
          <p:spPr bwMode="auto">
            <a:xfrm>
              <a:off x="1146" y="1334"/>
              <a:ext cx="584" cy="146"/>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46101" name="Rectangle 21"/>
            <p:cNvSpPr>
              <a:spLocks noChangeArrowheads="1"/>
            </p:cNvSpPr>
            <p:nvPr/>
          </p:nvSpPr>
          <p:spPr bwMode="auto">
            <a:xfrm>
              <a:off x="4076" y="1133"/>
              <a:ext cx="739"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46083" name="Text Box 3"/>
            <p:cNvSpPr txBox="1">
              <a:spLocks noChangeArrowheads="1"/>
            </p:cNvSpPr>
            <p:nvPr/>
          </p:nvSpPr>
          <p:spPr bwMode="auto">
            <a:xfrm>
              <a:off x="868" y="726"/>
              <a:ext cx="3910" cy="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Proper punctuation is mandatory.  If Stata gives a confusing error message, the first thing to check is your punctuation.  Stata commands are modified by</a:t>
              </a:r>
              <a:r>
                <a:rPr lang="en-US" sz="2400">
                  <a:solidFill>
                    <a:schemeClr val="tx1"/>
                  </a:solidFill>
                  <a:latin typeface="Century Schoolbook" pitchFamily="18" charset="0"/>
                </a:rPr>
                <a:t> </a:t>
              </a:r>
              <a:r>
                <a:rPr lang="en-US" sz="1800" b="1">
                  <a:solidFill>
                    <a:schemeClr val="tx1"/>
                  </a:solidFill>
                  <a:latin typeface="Century Schoolbook" pitchFamily="18" charset="0"/>
                </a:rPr>
                <a:t>qualifiers</a:t>
              </a:r>
              <a:r>
                <a:rPr lang="en-US" sz="1800">
                  <a:solidFill>
                    <a:schemeClr val="tx1"/>
                  </a:solidFill>
                  <a:latin typeface="Century Schoolbook" pitchFamily="18" charset="0"/>
                </a:rPr>
                <a:t> and </a:t>
              </a:r>
              <a:r>
                <a:rPr lang="en-US" sz="1800" b="1">
                  <a:solidFill>
                    <a:schemeClr val="tx1"/>
                  </a:solidFill>
                  <a:latin typeface="Century Schoolbook" pitchFamily="18" charset="0"/>
                </a:rPr>
                <a:t>options.  </a:t>
              </a:r>
              <a:r>
                <a:rPr lang="en-US" sz="1800">
                  <a:solidFill>
                    <a:schemeClr val="tx1"/>
                  </a:solidFill>
                  <a:latin typeface="Century Schoolbook" pitchFamily="18" charset="0"/>
                </a:rPr>
                <a:t>Qualifiers precede options and there must be a comma before the first option. </a:t>
              </a:r>
            </a:p>
          </p:txBody>
        </p:sp>
        <p:sp>
          <p:nvSpPr>
            <p:cNvPr id="46082" name="Text Box 2"/>
            <p:cNvSpPr txBox="1">
              <a:spLocks noChangeArrowheads="1"/>
            </p:cNvSpPr>
            <p:nvPr/>
          </p:nvSpPr>
          <p:spPr bwMode="auto">
            <a:xfrm>
              <a:off x="480" y="410"/>
              <a:ext cx="1550"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a)    Punctuation</a:t>
              </a:r>
            </a:p>
          </p:txBody>
        </p:sp>
      </p:grpSp>
      <p:grpSp>
        <p:nvGrpSpPr>
          <p:cNvPr id="46100" name="Group 20"/>
          <p:cNvGrpSpPr>
            <a:grpSpLocks/>
          </p:cNvGrpSpPr>
          <p:nvPr/>
        </p:nvGrpSpPr>
        <p:grpSpPr bwMode="auto">
          <a:xfrm>
            <a:off x="1246188" y="2889250"/>
            <a:ext cx="6421437" cy="2613025"/>
            <a:chOff x="785" y="1820"/>
            <a:chExt cx="4045" cy="1646"/>
          </a:xfrm>
        </p:grpSpPr>
        <p:sp>
          <p:nvSpPr>
            <p:cNvPr id="46094" name="Rectangle 14"/>
            <p:cNvSpPr>
              <a:spLocks noChangeArrowheads="1"/>
            </p:cNvSpPr>
            <p:nvPr/>
          </p:nvSpPr>
          <p:spPr bwMode="auto">
            <a:xfrm>
              <a:off x="2845" y="2834"/>
              <a:ext cx="617" cy="19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6093" name="Rectangle 13"/>
            <p:cNvSpPr>
              <a:spLocks noChangeArrowheads="1"/>
            </p:cNvSpPr>
            <p:nvPr/>
          </p:nvSpPr>
          <p:spPr bwMode="auto">
            <a:xfrm>
              <a:off x="785" y="2843"/>
              <a:ext cx="914" cy="17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6090" name="Text Box 10"/>
            <p:cNvSpPr txBox="1">
              <a:spLocks noChangeArrowheads="1"/>
            </p:cNvSpPr>
            <p:nvPr/>
          </p:nvSpPr>
          <p:spPr bwMode="auto">
            <a:xfrm>
              <a:off x="1460" y="1998"/>
              <a:ext cx="277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a:solidFill>
                    <a:schemeClr val="tx1"/>
                  </a:solidFill>
                </a:rPr>
                <a:t>table age if treat==1 ,by(sex)</a:t>
              </a:r>
              <a:r>
                <a:rPr lang="en-US" sz="2400">
                  <a:solidFill>
                    <a:schemeClr val="tx1"/>
                  </a:solidFill>
                  <a:latin typeface="Century Schoolbook" pitchFamily="18" charset="0"/>
                </a:rPr>
                <a:t> </a:t>
              </a:r>
            </a:p>
          </p:txBody>
        </p:sp>
        <p:sp>
          <p:nvSpPr>
            <p:cNvPr id="46091" name="Text Box 11"/>
            <p:cNvSpPr txBox="1">
              <a:spLocks noChangeArrowheads="1"/>
            </p:cNvSpPr>
            <p:nvPr/>
          </p:nvSpPr>
          <p:spPr bwMode="auto">
            <a:xfrm>
              <a:off x="800" y="2369"/>
              <a:ext cx="4030" cy="1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Might produce a table showing the number of men and women of different ages receiving treatment 1. </a:t>
              </a:r>
            </a:p>
            <a:p>
              <a:pPr algn="just"/>
              <a:r>
                <a:rPr lang="en-US" sz="1600">
                  <a:solidFill>
                    <a:schemeClr val="tx1"/>
                  </a:solidFill>
                </a:rPr>
                <a:t>if</a:t>
              </a:r>
              <a:r>
                <a:rPr lang="en-US" sz="1600">
                  <a:solidFill>
                    <a:schemeClr val="tx1"/>
                  </a:solidFill>
                  <a:latin typeface="Century Schoolbook" pitchFamily="18" charset="0"/>
                </a:rPr>
                <a:t> </a:t>
              </a:r>
              <a:r>
                <a:rPr lang="en-US" sz="1600">
                  <a:solidFill>
                    <a:schemeClr val="tx1"/>
                  </a:solidFill>
                </a:rPr>
                <a:t>treat==1</a:t>
              </a:r>
              <a:r>
                <a:rPr lang="en-US" sz="1800">
                  <a:solidFill>
                    <a:schemeClr val="tx1"/>
                  </a:solidFill>
                  <a:latin typeface="Century Schoolbook" pitchFamily="18" charset="0"/>
                </a:rPr>
                <a:t> is a qualifier and </a:t>
              </a:r>
              <a:r>
                <a:rPr lang="en-US" sz="1600">
                  <a:solidFill>
                    <a:schemeClr val="tx1"/>
                  </a:solidFill>
                </a:rPr>
                <a:t>by(sex) </a:t>
              </a:r>
              <a:r>
                <a:rPr lang="en-US" sz="1800">
                  <a:solidFill>
                    <a:schemeClr val="tx1"/>
                  </a:solidFill>
                  <a:latin typeface="Century Schoolbook" pitchFamily="18" charset="0"/>
                </a:rPr>
                <a:t>is an option.  </a:t>
              </a:r>
            </a:p>
            <a:p>
              <a:pPr algn="just"/>
              <a:r>
                <a:rPr lang="en-US" sz="1800">
                  <a:solidFill>
                    <a:schemeClr val="tx1"/>
                  </a:solidFill>
                  <a:latin typeface="Century Schoolbook" pitchFamily="18" charset="0"/>
                </a:rPr>
                <a:t>Without the comma, Stata will not recognize </a:t>
              </a:r>
              <a:r>
                <a:rPr lang="en-US" sz="1600">
                  <a:solidFill>
                    <a:schemeClr val="tx1"/>
                  </a:solidFill>
                </a:rPr>
                <a:t>by(sex)</a:t>
              </a:r>
              <a:r>
                <a:rPr lang="en-US" sz="1800">
                  <a:solidFill>
                    <a:schemeClr val="tx1"/>
                  </a:solidFill>
                  <a:latin typeface="Century Schoolbook" pitchFamily="18" charset="0"/>
                </a:rPr>
                <a:t> as a valid option to the table command.</a:t>
              </a:r>
              <a:endParaRPr lang="en-US" sz="900">
                <a:solidFill>
                  <a:schemeClr val="tx1"/>
                </a:solidFill>
                <a:latin typeface="Century Schoolbook" pitchFamily="18" charset="0"/>
              </a:endParaRPr>
            </a:p>
          </p:txBody>
        </p:sp>
        <p:sp>
          <p:nvSpPr>
            <p:cNvPr id="46095" name="Text Box 15"/>
            <p:cNvSpPr txBox="1">
              <a:spLocks noChangeArrowheads="1"/>
            </p:cNvSpPr>
            <p:nvPr/>
          </p:nvSpPr>
          <p:spPr bwMode="auto">
            <a:xfrm>
              <a:off x="798" y="1820"/>
              <a:ext cx="94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For example</a:t>
              </a:r>
            </a:p>
          </p:txBody>
        </p:sp>
      </p:grpSp>
      <p:sp>
        <p:nvSpPr>
          <p:cNvPr id="46097" name="Text Box 17"/>
          <p:cNvSpPr txBox="1">
            <a:spLocks noChangeArrowheads="1"/>
          </p:cNvSpPr>
          <p:nvPr/>
        </p:nvSpPr>
        <p:spPr bwMode="auto">
          <a:xfrm>
            <a:off x="1316038" y="5802313"/>
            <a:ext cx="57594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Some command prefixes must be followed by a colon.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94" name="Group 38"/>
          <p:cNvGrpSpPr>
            <a:grpSpLocks/>
          </p:cNvGrpSpPr>
          <p:nvPr/>
        </p:nvGrpSpPr>
        <p:grpSpPr bwMode="auto">
          <a:xfrm>
            <a:off x="777875" y="284163"/>
            <a:ext cx="7016750" cy="2290762"/>
            <a:chOff x="490" y="270"/>
            <a:chExt cx="4420" cy="1443"/>
          </a:xfrm>
        </p:grpSpPr>
        <p:sp>
          <p:nvSpPr>
            <p:cNvPr id="45095" name="Text Box 39"/>
            <p:cNvSpPr txBox="1">
              <a:spLocks noChangeArrowheads="1"/>
            </p:cNvSpPr>
            <p:nvPr/>
          </p:nvSpPr>
          <p:spPr bwMode="auto">
            <a:xfrm>
              <a:off x="490" y="270"/>
              <a:ext cx="1550"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b)    Capitalization</a:t>
              </a:r>
            </a:p>
          </p:txBody>
        </p:sp>
        <p:sp>
          <p:nvSpPr>
            <p:cNvPr id="45096" name="Text Box 40"/>
            <p:cNvSpPr txBox="1">
              <a:spLocks noChangeArrowheads="1"/>
            </p:cNvSpPr>
            <p:nvPr/>
          </p:nvSpPr>
          <p:spPr bwMode="auto">
            <a:xfrm>
              <a:off x="820" y="600"/>
              <a:ext cx="52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Stata</a:t>
              </a:r>
            </a:p>
          </p:txBody>
        </p:sp>
        <p:sp>
          <p:nvSpPr>
            <p:cNvPr id="45097" name="Text Box 41"/>
            <p:cNvSpPr txBox="1">
              <a:spLocks noChangeArrowheads="1"/>
            </p:cNvSpPr>
            <p:nvPr/>
          </p:nvSpPr>
          <p:spPr bwMode="auto">
            <a:xfrm>
              <a:off x="1300" y="630"/>
              <a:ext cx="691"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variables</a:t>
              </a:r>
              <a:endParaRPr lang="en-US" sz="1800">
                <a:solidFill>
                  <a:schemeClr val="tx1"/>
                </a:solidFill>
                <a:latin typeface="Century Schoolbook" pitchFamily="18" charset="0"/>
              </a:endParaRPr>
            </a:p>
          </p:txBody>
        </p:sp>
        <p:sp>
          <p:nvSpPr>
            <p:cNvPr id="45098" name="Text Box 42"/>
            <p:cNvSpPr txBox="1">
              <a:spLocks noChangeArrowheads="1"/>
            </p:cNvSpPr>
            <p:nvPr/>
          </p:nvSpPr>
          <p:spPr bwMode="auto">
            <a:xfrm>
              <a:off x="1970" y="630"/>
              <a:ext cx="129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 and commands are</a:t>
              </a:r>
              <a:endParaRPr lang="en-US" sz="1800" b="1">
                <a:solidFill>
                  <a:schemeClr val="tx1"/>
                </a:solidFill>
                <a:latin typeface="Century Schoolbook" pitchFamily="18" charset="0"/>
              </a:endParaRPr>
            </a:p>
          </p:txBody>
        </p:sp>
        <p:sp>
          <p:nvSpPr>
            <p:cNvPr id="45099" name="Text Box 43"/>
            <p:cNvSpPr txBox="1">
              <a:spLocks noChangeArrowheads="1"/>
            </p:cNvSpPr>
            <p:nvPr/>
          </p:nvSpPr>
          <p:spPr bwMode="auto">
            <a:xfrm>
              <a:off x="3300" y="630"/>
              <a:ext cx="1067"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case</a:t>
              </a:r>
              <a:r>
                <a:rPr lang="en-US" sz="1800">
                  <a:solidFill>
                    <a:schemeClr val="tx1"/>
                  </a:solidFill>
                  <a:latin typeface="Century Schoolbook" pitchFamily="18" charset="0"/>
                </a:rPr>
                <a:t> </a:t>
              </a:r>
              <a:r>
                <a:rPr lang="en-US" sz="1800" b="1">
                  <a:solidFill>
                    <a:schemeClr val="tx1"/>
                  </a:solidFill>
                  <a:latin typeface="Century Schoolbook" pitchFamily="18" charset="0"/>
                </a:rPr>
                <a:t>sensitive</a:t>
              </a:r>
              <a:r>
                <a:rPr lang="en-US" sz="1800">
                  <a:solidFill>
                    <a:schemeClr val="tx1"/>
                  </a:solidFill>
                  <a:latin typeface="Century Schoolbook" pitchFamily="18" charset="0"/>
                </a:rPr>
                <a:t>.</a:t>
              </a:r>
            </a:p>
          </p:txBody>
        </p:sp>
        <p:sp>
          <p:nvSpPr>
            <p:cNvPr id="45100" name="Text Box 44"/>
            <p:cNvSpPr txBox="1">
              <a:spLocks noChangeArrowheads="1"/>
            </p:cNvSpPr>
            <p:nvPr/>
          </p:nvSpPr>
          <p:spPr bwMode="auto">
            <a:xfrm>
              <a:off x="810" y="790"/>
              <a:ext cx="4100" cy="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That is, Stata considers</a:t>
              </a:r>
              <a:r>
                <a:rPr lang="en-US" sz="1600">
                  <a:solidFill>
                    <a:schemeClr val="tx1"/>
                  </a:solidFill>
                  <a:latin typeface="Century Schoolbook" pitchFamily="18" charset="0"/>
                </a:rPr>
                <a:t> </a:t>
              </a:r>
              <a:r>
                <a:rPr lang="en-US" sz="1600">
                  <a:solidFill>
                    <a:schemeClr val="tx1"/>
                  </a:solidFill>
                </a:rPr>
                <a:t>age</a:t>
              </a:r>
              <a:r>
                <a:rPr lang="en-US" sz="1800">
                  <a:solidFill>
                    <a:schemeClr val="tx1"/>
                  </a:solidFill>
                  <a:latin typeface="Century Schoolbook" pitchFamily="18" charset="0"/>
                </a:rPr>
                <a:t> and </a:t>
              </a:r>
              <a:r>
                <a:rPr lang="en-US" sz="1600">
                  <a:solidFill>
                    <a:schemeClr val="tx1"/>
                  </a:solidFill>
                </a:rPr>
                <a:t>Age</a:t>
              </a:r>
              <a:r>
                <a:rPr lang="en-US" sz="1800">
                  <a:solidFill>
                    <a:schemeClr val="tx1"/>
                  </a:solidFill>
                  <a:latin typeface="Century Schoolbook" pitchFamily="18" charset="0"/>
                </a:rPr>
                <a:t> to be two distinct variables.  In general, I recommend that you always use lower case variables.  Sometimes Stata will create variables for you that contain upper case letters.  You must use the correct capitalization when referring to these variables.</a:t>
              </a:r>
              <a:endParaRPr lang="en-US" sz="2400">
                <a:solidFill>
                  <a:schemeClr val="tx1"/>
                </a:solidFill>
                <a:latin typeface="Century Schoolbook" pitchFamily="18" charset="0"/>
              </a:endParaRPr>
            </a:p>
          </p:txBody>
        </p:sp>
      </p:grpSp>
      <p:grpSp>
        <p:nvGrpSpPr>
          <p:cNvPr id="45101" name="Group 45"/>
          <p:cNvGrpSpPr>
            <a:grpSpLocks/>
          </p:cNvGrpSpPr>
          <p:nvPr/>
        </p:nvGrpSpPr>
        <p:grpSpPr bwMode="auto">
          <a:xfrm>
            <a:off x="777875" y="2835275"/>
            <a:ext cx="7032625" cy="1392238"/>
            <a:chOff x="490" y="1900"/>
            <a:chExt cx="4430" cy="877"/>
          </a:xfrm>
        </p:grpSpPr>
        <p:sp>
          <p:nvSpPr>
            <p:cNvPr id="45102" name="Text Box 46"/>
            <p:cNvSpPr txBox="1">
              <a:spLocks noChangeArrowheads="1"/>
            </p:cNvSpPr>
            <p:nvPr/>
          </p:nvSpPr>
          <p:spPr bwMode="auto">
            <a:xfrm>
              <a:off x="490" y="1900"/>
              <a:ext cx="19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c)    Command summary</a:t>
              </a:r>
            </a:p>
          </p:txBody>
        </p:sp>
        <p:sp>
          <p:nvSpPr>
            <p:cNvPr id="45103" name="Text Box 47"/>
            <p:cNvSpPr txBox="1">
              <a:spLocks noChangeArrowheads="1"/>
            </p:cNvSpPr>
            <p:nvPr/>
          </p:nvSpPr>
          <p:spPr bwMode="auto">
            <a:xfrm>
              <a:off x="810" y="2200"/>
              <a:ext cx="4110"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At the end of the text book is a summary of most of the commands that are needed in this course.  These may be helpful in answering your class exercises.</a:t>
              </a:r>
              <a:endParaRPr lang="en-US" sz="1800" b="1">
                <a:solidFill>
                  <a:schemeClr val="tx1"/>
                </a:solidFill>
                <a:latin typeface="Century Schoolbook" pitchFamily="18" charset="0"/>
              </a:endParaRPr>
            </a:p>
          </p:txBody>
        </p:sp>
      </p:grpSp>
      <p:grpSp>
        <p:nvGrpSpPr>
          <p:cNvPr id="45104" name="Group 48"/>
          <p:cNvGrpSpPr>
            <a:grpSpLocks/>
          </p:cNvGrpSpPr>
          <p:nvPr/>
        </p:nvGrpSpPr>
        <p:grpSpPr bwMode="auto">
          <a:xfrm>
            <a:off x="842963" y="4487863"/>
            <a:ext cx="7032625" cy="2079625"/>
            <a:chOff x="490" y="1900"/>
            <a:chExt cx="4430" cy="1310"/>
          </a:xfrm>
        </p:grpSpPr>
        <p:sp>
          <p:nvSpPr>
            <p:cNvPr id="45105" name="Text Box 49"/>
            <p:cNvSpPr txBox="1">
              <a:spLocks noChangeArrowheads="1"/>
            </p:cNvSpPr>
            <p:nvPr/>
          </p:nvSpPr>
          <p:spPr bwMode="auto">
            <a:xfrm>
              <a:off x="490" y="1900"/>
              <a:ext cx="19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d)    GUI interface</a:t>
              </a:r>
            </a:p>
          </p:txBody>
        </p:sp>
        <p:sp>
          <p:nvSpPr>
            <p:cNvPr id="45106" name="Text Box 50"/>
            <p:cNvSpPr txBox="1">
              <a:spLocks noChangeArrowheads="1"/>
            </p:cNvSpPr>
            <p:nvPr/>
          </p:nvSpPr>
          <p:spPr bwMode="auto">
            <a:xfrm>
              <a:off x="810" y="2200"/>
              <a:ext cx="4110" cy="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You can avoid learning Stata syntax by using their pull down menus.  These menus generate rather complex syntax but feel free to use them if it makes the exercises easier.</a:t>
              </a:r>
            </a:p>
            <a:p>
              <a:pPr algn="just"/>
              <a:r>
                <a:rPr lang="en-US" sz="1800">
                  <a:solidFill>
                    <a:schemeClr val="tx1"/>
                  </a:solidFill>
                  <a:latin typeface="Century Schoolbook" pitchFamily="18" charset="0"/>
                </a:rPr>
                <a:t>This interface is extensively documented in my text.  See Section 1.3.8 on page 15.</a:t>
              </a:r>
              <a:endParaRPr lang="en-US" sz="1800" b="1">
                <a:solidFill>
                  <a:schemeClr val="tx1"/>
                </a:solidFill>
                <a:latin typeface="Century Schoolbook"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492125" y="854075"/>
            <a:ext cx="37036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d)    Data files and log files</a:t>
            </a:r>
          </a:p>
        </p:txBody>
      </p:sp>
      <p:sp>
        <p:nvSpPr>
          <p:cNvPr id="109572" name="Text Box 4"/>
          <p:cNvSpPr txBox="1">
            <a:spLocks noChangeArrowheads="1"/>
          </p:cNvSpPr>
          <p:nvPr/>
        </p:nvSpPr>
        <p:spPr bwMode="auto">
          <a:xfrm>
            <a:off x="492125" y="1393825"/>
            <a:ext cx="6580188"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You may download the Stata data files, log files,do files and these lecture notes that you will need from this course from the web at:</a:t>
            </a:r>
            <a:endParaRPr lang="en-US" sz="1800" b="1">
              <a:solidFill>
                <a:schemeClr val="tx1"/>
              </a:solidFill>
              <a:latin typeface="Century Schoolbook" pitchFamily="18" charset="0"/>
            </a:endParaRPr>
          </a:p>
        </p:txBody>
      </p:sp>
      <p:sp>
        <p:nvSpPr>
          <p:cNvPr id="109573" name="Text Box 5"/>
          <p:cNvSpPr txBox="1">
            <a:spLocks noChangeArrowheads="1"/>
          </p:cNvSpPr>
          <p:nvPr/>
        </p:nvSpPr>
        <p:spPr bwMode="auto">
          <a:xfrm>
            <a:off x="1092200" y="2251075"/>
            <a:ext cx="66516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800">
              <a:solidFill>
                <a:srgbClr val="0000FF"/>
              </a:solidFill>
              <a:latin typeface="Century Schoolbook" pitchFamily="18" charset="0"/>
            </a:endParaRPr>
          </a:p>
        </p:txBody>
      </p:sp>
      <p:sp>
        <p:nvSpPr>
          <p:cNvPr id="109574" name="Text Box 6"/>
          <p:cNvSpPr txBox="1">
            <a:spLocks noChangeArrowheads="1"/>
          </p:cNvSpPr>
          <p:nvPr/>
        </p:nvSpPr>
        <p:spPr bwMode="auto">
          <a:xfrm>
            <a:off x="492125" y="2241550"/>
            <a:ext cx="8255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u="sng">
                <a:solidFill>
                  <a:srgbClr val="0000FF"/>
                </a:solidFill>
                <a:latin typeface="Arial" charset="0"/>
              </a:rPr>
              <a:t>http://biostat.mc.vanderbilt.edu/BiostatIILectureNotes</a:t>
            </a:r>
          </a:p>
        </p:txBody>
      </p:sp>
      <p:sp>
        <p:nvSpPr>
          <p:cNvPr id="109576" name="Text Box 8"/>
          <p:cNvSpPr txBox="1">
            <a:spLocks noChangeArrowheads="1"/>
          </p:cNvSpPr>
          <p:nvPr/>
        </p:nvSpPr>
        <p:spPr bwMode="auto">
          <a:xfrm>
            <a:off x="492125" y="5014913"/>
            <a:ext cx="72802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The class exercises are very similar to the examples discussed in class.  You can save yourself time by cutting and pasting commands from these log files into your Stata Command window, or by modifying these do files.</a:t>
            </a:r>
            <a:endParaRPr lang="en-US" sz="1800" b="1">
              <a:solidFill>
                <a:schemeClr val="tx1"/>
              </a:solidFill>
              <a:latin typeface="Century Schoolbook" pitchFamily="18" charset="0"/>
            </a:endParaRPr>
          </a:p>
        </p:txBody>
      </p:sp>
      <p:sp>
        <p:nvSpPr>
          <p:cNvPr id="109578" name="Text Box 10"/>
          <p:cNvSpPr txBox="1">
            <a:spLocks noChangeArrowheads="1"/>
          </p:cNvSpPr>
          <p:nvPr/>
        </p:nvSpPr>
        <p:spPr bwMode="auto">
          <a:xfrm>
            <a:off x="492125" y="2765425"/>
            <a:ext cx="7661275"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then click on the desired links for data files, Stata log files, do files or lecture notes.  Pages for the class schedule, student names and exercises are password protected.  The username and password for these pages is the same as for the other MPH courses except that the second letter of the username must be lower case while the other letters must be upper case.  (This is due to a camel-case requirement for usernames on the Biostatistics wiki that I can’t get around.)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build="p" autoUpdateAnimBg="0"/>
      <p:bldP spid="1095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731838" y="836613"/>
            <a:ext cx="7239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e)    Other things you should know</a:t>
            </a:r>
          </a:p>
        </p:txBody>
      </p:sp>
      <p:sp>
        <p:nvSpPr>
          <p:cNvPr id="48133" name="Text Box 5"/>
          <p:cNvSpPr txBox="1">
            <a:spLocks noChangeArrowheads="1"/>
          </p:cNvSpPr>
          <p:nvPr/>
        </p:nvSpPr>
        <p:spPr bwMode="auto">
          <a:xfrm>
            <a:off x="750888" y="1531938"/>
            <a:ext cx="70961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It is important that you can do the following by the end of today.</a:t>
            </a:r>
            <a:endParaRPr lang="en-US" sz="1800" b="1">
              <a:solidFill>
                <a:schemeClr val="tx1"/>
              </a:solidFill>
              <a:latin typeface="Century Schoolbook" pitchFamily="18" charset="0"/>
            </a:endParaRPr>
          </a:p>
        </p:txBody>
      </p:sp>
      <p:sp>
        <p:nvSpPr>
          <p:cNvPr id="48134" name="Text Box 6"/>
          <p:cNvSpPr txBox="1">
            <a:spLocks noChangeArrowheads="1"/>
          </p:cNvSpPr>
          <p:nvPr/>
        </p:nvSpPr>
        <p:spPr bwMode="auto">
          <a:xfrm>
            <a:off x="1868488" y="5354638"/>
            <a:ext cx="55245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4950" indent="-234950">
              <a:spcBef>
                <a:spcPct val="0"/>
              </a:spcBef>
              <a:defRPr sz="2400">
                <a:solidFill>
                  <a:schemeClr val="tx1"/>
                </a:solidFill>
                <a:latin typeface="Times New Roman" pitchFamily="18" charset="0"/>
              </a:defRPr>
            </a:lvl1pPr>
            <a:lvl2pPr marL="5191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buFont typeface="Wingdings" pitchFamily="2" charset="2"/>
              <a:buChar char="§"/>
            </a:pPr>
            <a:r>
              <a:rPr lang="en-US" sz="1800">
                <a:latin typeface="Century Schoolbook" pitchFamily="18" charset="0"/>
              </a:rPr>
              <a:t>Copy and paste commands from your external text editor into the command window.</a:t>
            </a:r>
          </a:p>
        </p:txBody>
      </p:sp>
      <p:sp>
        <p:nvSpPr>
          <p:cNvPr id="48136" name="Text Box 8"/>
          <p:cNvSpPr txBox="1">
            <a:spLocks noChangeArrowheads="1"/>
          </p:cNvSpPr>
          <p:nvPr/>
        </p:nvSpPr>
        <p:spPr bwMode="auto">
          <a:xfrm>
            <a:off x="1868488" y="2278063"/>
            <a:ext cx="4357687"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4950" indent="-2349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65000"/>
              </a:lnSpc>
              <a:spcBef>
                <a:spcPct val="50000"/>
              </a:spcBef>
              <a:buFont typeface="Wingdings" pitchFamily="2" charset="2"/>
              <a:buChar char="§"/>
            </a:pPr>
            <a:r>
              <a:rPr lang="en-US" sz="1800">
                <a:latin typeface="Century Schoolbook" pitchFamily="18" charset="0"/>
              </a:rPr>
              <a:t>Open, close and save Stata data files.</a:t>
            </a:r>
          </a:p>
        </p:txBody>
      </p:sp>
      <p:sp>
        <p:nvSpPr>
          <p:cNvPr id="48137" name="Text Box 9"/>
          <p:cNvSpPr txBox="1">
            <a:spLocks noChangeArrowheads="1"/>
          </p:cNvSpPr>
          <p:nvPr/>
        </p:nvSpPr>
        <p:spPr bwMode="auto">
          <a:xfrm>
            <a:off x="1868488" y="2854325"/>
            <a:ext cx="5037137"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34950" indent="-2349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65000"/>
              </a:lnSpc>
              <a:spcBef>
                <a:spcPct val="50000"/>
              </a:spcBef>
              <a:buFont typeface="Wingdings" pitchFamily="2" charset="2"/>
              <a:buChar char="§"/>
            </a:pPr>
            <a:r>
              <a:rPr lang="en-US" sz="1800">
                <a:latin typeface="Century Schoolbook" pitchFamily="18" charset="0"/>
              </a:rPr>
              <a:t>Review and modify data in the Stata editor.</a:t>
            </a:r>
          </a:p>
        </p:txBody>
      </p:sp>
      <p:sp>
        <p:nvSpPr>
          <p:cNvPr id="48138" name="Text Box 10"/>
          <p:cNvSpPr txBox="1">
            <a:spLocks noChangeArrowheads="1"/>
          </p:cNvSpPr>
          <p:nvPr/>
        </p:nvSpPr>
        <p:spPr bwMode="auto">
          <a:xfrm>
            <a:off x="1854200" y="3435350"/>
            <a:ext cx="364648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87338" indent="-287338">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65000"/>
              </a:lnSpc>
              <a:spcBef>
                <a:spcPct val="50000"/>
              </a:spcBef>
              <a:buFont typeface="Wingdings" pitchFamily="2" charset="2"/>
              <a:buChar char="§"/>
            </a:pPr>
            <a:r>
              <a:rPr lang="en-US" sz="1800">
                <a:latin typeface="Century Schoolbook" pitchFamily="18" charset="0"/>
              </a:rPr>
              <a:t>Open and close Stata log files.</a:t>
            </a:r>
          </a:p>
        </p:txBody>
      </p:sp>
      <p:sp>
        <p:nvSpPr>
          <p:cNvPr id="48139" name="Text Box 11"/>
          <p:cNvSpPr txBox="1">
            <a:spLocks noChangeArrowheads="1"/>
          </p:cNvSpPr>
          <p:nvPr/>
        </p:nvSpPr>
        <p:spPr bwMode="auto">
          <a:xfrm>
            <a:off x="1868488" y="3914775"/>
            <a:ext cx="577056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4950" indent="-2349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n-US" sz="1800">
                <a:latin typeface="Century Schoolbook" pitchFamily="18" charset="0"/>
              </a:rPr>
              <a:t>Paste commands from the Review window into the Command window.</a:t>
            </a:r>
          </a:p>
        </p:txBody>
      </p:sp>
      <p:sp>
        <p:nvSpPr>
          <p:cNvPr id="48140" name="Text Box 12"/>
          <p:cNvSpPr txBox="1">
            <a:spLocks noChangeArrowheads="1"/>
          </p:cNvSpPr>
          <p:nvPr/>
        </p:nvSpPr>
        <p:spPr bwMode="auto">
          <a:xfrm>
            <a:off x="1868488" y="4773613"/>
            <a:ext cx="637857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34950" indent="-23495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65000"/>
              </a:lnSpc>
              <a:spcBef>
                <a:spcPct val="50000"/>
              </a:spcBef>
              <a:buFont typeface="Wingdings" pitchFamily="2" charset="2"/>
              <a:buChar char="§"/>
            </a:pPr>
            <a:r>
              <a:rPr lang="en-US" sz="1800">
                <a:latin typeface="Century Schoolbook" pitchFamily="18" charset="0"/>
              </a:rPr>
              <a:t>Copy and paste Stata graphics into your word processor.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4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autoUpdateAnimBg="0"/>
      <p:bldP spid="48136" grpId="0" build="p" autoUpdateAnimBg="0"/>
      <p:bldP spid="48137" grpId="0" build="p" autoUpdateAnimBg="0"/>
      <p:bldP spid="48138" grpId="0" build="p" autoUpdateAnimBg="0"/>
      <p:bldP spid="48139" grpId="0" build="p" autoUpdateAnimBg="0"/>
      <p:bldP spid="4814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77838" y="396875"/>
            <a:ext cx="62372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6.     Color Coding Conventions for Stata Log Files</a:t>
            </a:r>
            <a:endParaRPr lang="en-US" sz="1800" b="1">
              <a:solidFill>
                <a:schemeClr val="tx1"/>
              </a:solidFill>
              <a:latin typeface="Century Schoolbook" pitchFamily="18" charset="0"/>
            </a:endParaRPr>
          </a:p>
        </p:txBody>
      </p:sp>
      <p:sp>
        <p:nvSpPr>
          <p:cNvPr id="49155" name="Text Box 3"/>
          <p:cNvSpPr txBox="1">
            <a:spLocks noChangeArrowheads="1"/>
          </p:cNvSpPr>
          <p:nvPr/>
        </p:nvSpPr>
        <p:spPr bwMode="auto">
          <a:xfrm>
            <a:off x="730250" y="914400"/>
            <a:ext cx="76041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a) Introductory Example</a:t>
            </a:r>
          </a:p>
        </p:txBody>
      </p:sp>
      <p:sp>
        <p:nvSpPr>
          <p:cNvPr id="49157" name="Text Box 5"/>
          <p:cNvSpPr txBox="1">
            <a:spLocks noChangeArrowheads="1"/>
          </p:cNvSpPr>
          <p:nvPr/>
        </p:nvSpPr>
        <p:spPr bwMode="auto">
          <a:xfrm>
            <a:off x="273050" y="3452813"/>
            <a:ext cx="8588375" cy="221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8000"/>
                </a:solidFill>
              </a:rPr>
              <a:t>Contains data from \\PMPC158\mph\analyses\linear_reg\stata\rostab11.dta</a:t>
            </a:r>
          </a:p>
          <a:p>
            <a:pPr>
              <a:spcBef>
                <a:spcPct val="0"/>
              </a:spcBef>
            </a:pPr>
            <a:r>
              <a:rPr lang="en-US">
                <a:solidFill>
                  <a:srgbClr val="008000"/>
                </a:solidFill>
              </a:rPr>
              <a:t>  obs:            31                            </a:t>
            </a:r>
          </a:p>
          <a:p>
            <a:pPr>
              <a:spcBef>
                <a:spcPct val="0"/>
              </a:spcBef>
            </a:pPr>
            <a:r>
              <a:rPr lang="en-US">
                <a:solidFill>
                  <a:srgbClr val="008000"/>
                </a:solidFill>
              </a:rPr>
              <a:t> vars:             3                            10 Nov 1998 12:34</a:t>
            </a:r>
          </a:p>
          <a:p>
            <a:pPr>
              <a:spcBef>
                <a:spcPct val="0"/>
              </a:spcBef>
            </a:pPr>
            <a:r>
              <a:rPr lang="en-US">
                <a:solidFill>
                  <a:srgbClr val="008000"/>
                </a:solidFill>
              </a:rPr>
              <a:t> size:           496 (99.9% of memory free)</a:t>
            </a:r>
          </a:p>
          <a:p>
            <a:pPr>
              <a:spcBef>
                <a:spcPct val="0"/>
              </a:spcBef>
            </a:pPr>
            <a:r>
              <a:rPr lang="en-US">
                <a:solidFill>
                  <a:srgbClr val="008000"/>
                </a:solidFill>
              </a:rPr>
              <a:t>------------------------------------------------------------------------</a:t>
            </a:r>
          </a:p>
          <a:p>
            <a:pPr>
              <a:spcBef>
                <a:spcPct val="0"/>
              </a:spcBef>
            </a:pPr>
            <a:r>
              <a:rPr lang="en-US">
                <a:solidFill>
                  <a:srgbClr val="008000"/>
                </a:solidFill>
              </a:rPr>
              <a:t>   1. id          float  %9.0g                  </a:t>
            </a:r>
          </a:p>
          <a:p>
            <a:pPr>
              <a:spcBef>
                <a:spcPct val="0"/>
              </a:spcBef>
            </a:pPr>
            <a:r>
              <a:rPr lang="en-US">
                <a:solidFill>
                  <a:srgbClr val="008000"/>
                </a:solidFill>
              </a:rPr>
              <a:t>   2. estriol     float  %9.0g                  Estriol (mg/24 hr)</a:t>
            </a:r>
          </a:p>
          <a:p>
            <a:pPr>
              <a:spcBef>
                <a:spcPct val="0"/>
              </a:spcBef>
            </a:pPr>
            <a:r>
              <a:rPr lang="en-US">
                <a:solidFill>
                  <a:srgbClr val="008000"/>
                </a:solidFill>
              </a:rPr>
              <a:t>   3. bweight     float  %9.0g                  Birth Weight (g/100)</a:t>
            </a:r>
          </a:p>
          <a:p>
            <a:pPr>
              <a:spcBef>
                <a:spcPct val="0"/>
              </a:spcBef>
            </a:pPr>
            <a:r>
              <a:rPr lang="en-US">
                <a:solidFill>
                  <a:srgbClr val="008000"/>
                </a:solidFill>
              </a:rPr>
              <a:t>------------------------------------------------------------------------</a:t>
            </a:r>
          </a:p>
          <a:p>
            <a:pPr>
              <a:spcBef>
                <a:spcPct val="0"/>
              </a:spcBef>
            </a:pPr>
            <a:r>
              <a:rPr lang="en-US">
                <a:solidFill>
                  <a:srgbClr val="008000"/>
                </a:solidFill>
              </a:rPr>
              <a:t>Sorted by:  estriol  </a:t>
            </a:r>
          </a:p>
        </p:txBody>
      </p:sp>
      <p:sp>
        <p:nvSpPr>
          <p:cNvPr id="49168" name="Text Box 16"/>
          <p:cNvSpPr txBox="1">
            <a:spLocks noChangeArrowheads="1"/>
          </p:cNvSpPr>
          <p:nvPr/>
        </p:nvSpPr>
        <p:spPr bwMode="auto">
          <a:xfrm>
            <a:off x="296863" y="1403350"/>
            <a:ext cx="8540750" cy="232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7715250" algn="l"/>
              </a:tabLst>
              <a:defRPr sz="2400">
                <a:solidFill>
                  <a:schemeClr val="tx1"/>
                </a:solidFill>
                <a:latin typeface="Times New Roman" pitchFamily="18" charset="0"/>
              </a:defRPr>
            </a:lvl1pPr>
            <a:lvl2pPr>
              <a:spcBef>
                <a:spcPct val="0"/>
              </a:spcBef>
              <a:tabLst>
                <a:tab pos="7715250" algn="l"/>
              </a:tabLst>
              <a:defRPr sz="2400">
                <a:solidFill>
                  <a:schemeClr val="tx1"/>
                </a:solidFill>
                <a:latin typeface="Times New Roman" pitchFamily="18" charset="0"/>
              </a:defRPr>
            </a:lvl2pPr>
            <a:lvl3pPr>
              <a:spcBef>
                <a:spcPct val="0"/>
              </a:spcBef>
              <a:tabLst>
                <a:tab pos="7715250" algn="l"/>
              </a:tabLst>
              <a:defRPr sz="2400">
                <a:solidFill>
                  <a:schemeClr val="tx1"/>
                </a:solidFill>
                <a:latin typeface="Times New Roman" pitchFamily="18" charset="0"/>
              </a:defRPr>
            </a:lvl3pPr>
            <a:lvl4pPr>
              <a:spcBef>
                <a:spcPct val="0"/>
              </a:spcBef>
              <a:tabLst>
                <a:tab pos="7715250" algn="l"/>
              </a:tabLst>
              <a:defRPr sz="2400">
                <a:solidFill>
                  <a:schemeClr val="tx1"/>
                </a:solidFill>
                <a:latin typeface="Times New Roman" pitchFamily="18" charset="0"/>
              </a:defRPr>
            </a:lvl4pPr>
            <a:lvl5pPr>
              <a:spcBef>
                <a:spcPct val="0"/>
              </a:spcBef>
              <a:tabLst>
                <a:tab pos="7715250" algn="l"/>
              </a:tabLst>
              <a:defRPr sz="2400">
                <a:solidFill>
                  <a:schemeClr val="tx1"/>
                </a:solidFill>
                <a:latin typeface="Times New Roman" pitchFamily="18" charset="0"/>
              </a:defRPr>
            </a:lvl5pPr>
            <a:lvl6pPr eaLnBrk="0" fontAlgn="base" hangingPunct="0">
              <a:spcBef>
                <a:spcPct val="0"/>
              </a:spcBef>
              <a:spcAft>
                <a:spcPct val="0"/>
              </a:spcAft>
              <a:tabLst>
                <a:tab pos="7715250" algn="l"/>
              </a:tabLst>
              <a:defRPr sz="2400">
                <a:solidFill>
                  <a:schemeClr val="tx1"/>
                </a:solidFill>
                <a:latin typeface="Times New Roman" pitchFamily="18" charset="0"/>
              </a:defRPr>
            </a:lvl6pPr>
            <a:lvl7pPr eaLnBrk="0" fontAlgn="base" hangingPunct="0">
              <a:spcBef>
                <a:spcPct val="0"/>
              </a:spcBef>
              <a:spcAft>
                <a:spcPct val="0"/>
              </a:spcAft>
              <a:tabLst>
                <a:tab pos="7715250" algn="l"/>
              </a:tabLst>
              <a:defRPr sz="2400">
                <a:solidFill>
                  <a:schemeClr val="tx1"/>
                </a:solidFill>
                <a:latin typeface="Times New Roman" pitchFamily="18" charset="0"/>
              </a:defRPr>
            </a:lvl7pPr>
            <a:lvl8pPr eaLnBrk="0" fontAlgn="base" hangingPunct="0">
              <a:spcBef>
                <a:spcPct val="0"/>
              </a:spcBef>
              <a:spcAft>
                <a:spcPct val="0"/>
              </a:spcAft>
              <a:tabLst>
                <a:tab pos="7715250" algn="l"/>
              </a:tabLst>
              <a:defRPr sz="2400">
                <a:solidFill>
                  <a:schemeClr val="tx1"/>
                </a:solidFill>
                <a:latin typeface="Times New Roman" pitchFamily="18" charset="0"/>
              </a:defRPr>
            </a:lvl8pPr>
            <a:lvl9pPr eaLnBrk="0" fontAlgn="base" hangingPunct="0">
              <a:spcBef>
                <a:spcPct val="0"/>
              </a:spcBef>
              <a:spcAft>
                <a:spcPct val="0"/>
              </a:spcAft>
              <a:tabLst>
                <a:tab pos="7715250" algn="l"/>
              </a:tabLst>
              <a:defRPr sz="2400">
                <a:solidFill>
                  <a:schemeClr val="tx1"/>
                </a:solidFill>
                <a:latin typeface="Times New Roman" pitchFamily="18" charset="0"/>
              </a:defRPr>
            </a:lvl9pPr>
          </a:lstStyle>
          <a:p>
            <a:r>
              <a:rPr lang="en-US" sz="1400">
                <a:solidFill>
                  <a:srgbClr val="000000"/>
                </a:solidFill>
                <a:latin typeface="SAS Monospace" pitchFamily="49" charset="0"/>
              </a:rPr>
              <a:t>.</a:t>
            </a:r>
            <a:r>
              <a:rPr lang="en-US" sz="1400">
                <a:solidFill>
                  <a:srgbClr val="FF0000"/>
                </a:solidFill>
                <a:latin typeface="SAS Monospace" pitchFamily="49" charset="0"/>
              </a:rPr>
              <a:t> * RosnerTable11.1.log	{1}</a:t>
            </a:r>
          </a:p>
          <a:p>
            <a:r>
              <a:rPr lang="en-US" sz="1400">
                <a:solidFill>
                  <a:srgbClr val="000000"/>
                </a:solidFill>
                <a:latin typeface="SAS Monospace" pitchFamily="49" charset="0"/>
              </a:rPr>
              <a:t>.</a:t>
            </a:r>
            <a:r>
              <a:rPr lang="en-US" sz="1400">
                <a:solidFill>
                  <a:srgbClr val="FF0000"/>
                </a:solidFill>
                <a:latin typeface="SAS Monospace" pitchFamily="49" charset="0"/>
              </a:rPr>
              <a:t> *</a:t>
            </a:r>
          </a:p>
          <a:p>
            <a:r>
              <a:rPr lang="en-US" sz="1400">
                <a:solidFill>
                  <a:srgbClr val="000000"/>
                </a:solidFill>
                <a:latin typeface="SAS Monospace" pitchFamily="49" charset="0"/>
              </a:rPr>
              <a:t>.</a:t>
            </a:r>
            <a:r>
              <a:rPr lang="en-US" sz="1400">
                <a:solidFill>
                  <a:srgbClr val="FF0000"/>
                </a:solidFill>
                <a:latin typeface="SAS Monospace" pitchFamily="49" charset="0"/>
              </a:rPr>
              <a:t> * Examine the Stata data set from Table 11.1 of Rosner, p. 554	{2}</a:t>
            </a:r>
          </a:p>
          <a:p>
            <a:r>
              <a:rPr lang="en-US" sz="1400">
                <a:solidFill>
                  <a:srgbClr val="000000"/>
                </a:solidFill>
                <a:latin typeface="SAS Monospace" pitchFamily="49" charset="0"/>
              </a:rPr>
              <a:t>.</a:t>
            </a:r>
            <a:r>
              <a:rPr lang="en-US" sz="1400">
                <a:solidFill>
                  <a:srgbClr val="FF0000"/>
                </a:solidFill>
                <a:latin typeface="SAS Monospace" pitchFamily="49" charset="0"/>
              </a:rPr>
              <a:t> * See Green &amp; Touchstone 1963  </a:t>
            </a:r>
          </a:p>
          <a:p>
            <a:r>
              <a:rPr lang="en-US" sz="1400">
                <a:solidFill>
                  <a:srgbClr val="000000"/>
                </a:solidFill>
                <a:latin typeface="SAS Monospace" pitchFamily="49" charset="0"/>
              </a:rPr>
              <a:t>.</a:t>
            </a:r>
            <a:r>
              <a:rPr lang="en-US" sz="1400">
                <a:solidFill>
                  <a:srgbClr val="FF0000"/>
                </a:solidFill>
                <a:latin typeface="SAS Monospace" pitchFamily="49" charset="0"/>
              </a:rPr>
              <a:t> *</a:t>
            </a:r>
          </a:p>
          <a:p>
            <a:r>
              <a:rPr lang="en-US" sz="1400">
                <a:solidFill>
                  <a:srgbClr val="000000"/>
                </a:solidFill>
                <a:latin typeface="SAS Monospace" pitchFamily="49" charset="0"/>
              </a:rPr>
              <a:t>.</a:t>
            </a:r>
            <a:r>
              <a:rPr lang="en-US" sz="1400">
                <a:solidFill>
                  <a:srgbClr val="0000FF"/>
                </a:solidFill>
                <a:latin typeface="SAS Monospace" pitchFamily="49" charset="0"/>
              </a:rPr>
              <a:t> use</a:t>
            </a:r>
            <a:r>
              <a:rPr lang="en-US" sz="1400">
                <a:solidFill>
                  <a:srgbClr val="FF0000"/>
                </a:solidFill>
                <a:latin typeface="SAS Monospace" pitchFamily="49" charset="0"/>
              </a:rPr>
              <a:t> </a:t>
            </a:r>
            <a:r>
              <a:rPr lang="en-US" sz="1400">
                <a:solidFill>
                  <a:srgbClr val="000000"/>
                </a:solidFill>
                <a:latin typeface="SAS Monospace" pitchFamily="49" charset="0"/>
              </a:rPr>
              <a:t>"C:\MyDocs\MPH\LectureNotes\rostab11.dta"</a:t>
            </a:r>
            <a:r>
              <a:rPr lang="en-US" sz="1400">
                <a:solidFill>
                  <a:srgbClr val="0000FF"/>
                </a:solidFill>
                <a:latin typeface="SAS Monospace" pitchFamily="49" charset="0"/>
              </a:rPr>
              <a:t>, clear	</a:t>
            </a:r>
            <a:r>
              <a:rPr lang="en-US" sz="1400">
                <a:solidFill>
                  <a:srgbClr val="FF0000"/>
                </a:solidFill>
                <a:latin typeface="SAS Monospace" pitchFamily="49" charset="0"/>
              </a:rPr>
              <a:t>{3}</a:t>
            </a:r>
          </a:p>
          <a:p>
            <a:pPr>
              <a:spcBef>
                <a:spcPct val="50000"/>
              </a:spcBef>
            </a:pPr>
            <a:r>
              <a:rPr lang="en-US" sz="1400">
                <a:solidFill>
                  <a:srgbClr val="000000"/>
                </a:solidFill>
                <a:latin typeface="SAS Monospace" pitchFamily="49" charset="0"/>
              </a:rPr>
              <a:t>. </a:t>
            </a:r>
            <a:r>
              <a:rPr lang="en-US" sz="1400">
                <a:solidFill>
                  <a:srgbClr val="FF0000"/>
                </a:solidFill>
                <a:latin typeface="SAS Monospace" pitchFamily="49" charset="0"/>
              </a:rPr>
              <a:t>* Data &gt; Describe data &gt; Describe data in memory</a:t>
            </a:r>
          </a:p>
          <a:p>
            <a:pPr>
              <a:spcBef>
                <a:spcPct val="50000"/>
              </a:spcBef>
            </a:pPr>
            <a:r>
              <a:rPr lang="en-US" sz="1400">
                <a:solidFill>
                  <a:srgbClr val="000000"/>
                </a:solidFill>
                <a:latin typeface="SAS Monospace" pitchFamily="49" charset="0"/>
              </a:rPr>
              <a:t>.</a:t>
            </a:r>
            <a:r>
              <a:rPr lang="en-US" sz="1400">
                <a:solidFill>
                  <a:srgbClr val="FF0000"/>
                </a:solidFill>
                <a:latin typeface="SAS Monospace" pitchFamily="49" charset="0"/>
              </a:rPr>
              <a:t> </a:t>
            </a:r>
            <a:r>
              <a:rPr lang="en-US" sz="1400">
                <a:solidFill>
                  <a:srgbClr val="0000FF"/>
                </a:solidFill>
                <a:latin typeface="SAS Monospace" pitchFamily="49" charset="0"/>
              </a:rPr>
              <a:t>describe</a:t>
            </a:r>
            <a:endParaRPr lang="en-US" sz="1400">
              <a:solidFill>
                <a:srgbClr val="FF0000"/>
              </a:solidFill>
              <a:latin typeface="SAS Monospace" pitchFamily="49" charset="0"/>
            </a:endParaRPr>
          </a:p>
          <a:p>
            <a:pPr>
              <a:spcBef>
                <a:spcPct val="50000"/>
              </a:spcBef>
            </a:pPr>
            <a:endParaRPr lang="en-US" sz="1400" b="1">
              <a:latin typeface="Century Schoolbook"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Text Box 6"/>
          <p:cNvSpPr txBox="1">
            <a:spLocks noChangeArrowheads="1"/>
          </p:cNvSpPr>
          <p:nvPr/>
        </p:nvSpPr>
        <p:spPr bwMode="auto">
          <a:xfrm>
            <a:off x="346075" y="257175"/>
            <a:ext cx="7926388" cy="1770063"/>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{1} </a:t>
            </a:r>
            <a:r>
              <a:rPr lang="en-US" sz="1800">
                <a:latin typeface="Century Schoolbook" pitchFamily="18" charset="0"/>
              </a:rPr>
              <a:t>You will find this and other Stata log files discussed in this course at:   </a:t>
            </a:r>
            <a:r>
              <a:rPr lang="en-US" sz="1800" u="sng">
                <a:solidFill>
                  <a:srgbClr val="0000FF"/>
                </a:solidFill>
                <a:latin typeface="Arial" charset="0"/>
              </a:rPr>
              <a:t>http://biostat.mc.vanderbilt.edu/BiostatisticsTwoClassPage</a:t>
            </a:r>
          </a:p>
          <a:p>
            <a:pPr algn="just">
              <a:spcBef>
                <a:spcPct val="50000"/>
              </a:spcBef>
            </a:pPr>
            <a:r>
              <a:rPr lang="en-US" sz="1800">
                <a:latin typeface="Arial" charset="0"/>
              </a:rPr>
              <a:t>	</a:t>
            </a:r>
            <a:r>
              <a:rPr lang="en-US" sz="1800">
                <a:latin typeface="Century Schoolbook" pitchFamily="18" charset="0"/>
              </a:rPr>
              <a:t>and clicking on </a:t>
            </a:r>
            <a:r>
              <a:rPr lang="en-US" sz="1800" u="sng">
                <a:solidFill>
                  <a:srgbClr val="0000FF"/>
                </a:solidFill>
                <a:latin typeface="Arial" charset="0"/>
              </a:rPr>
              <a:t>Example Logs and Data from Lecture Notes</a:t>
            </a:r>
            <a:r>
              <a:rPr lang="en-US" sz="1800">
                <a:latin typeface="Century Schoolbook" pitchFamily="18" charset="0"/>
              </a:rPr>
              <a:t>.</a:t>
            </a:r>
          </a:p>
          <a:p>
            <a:pPr algn="just">
              <a:spcBef>
                <a:spcPct val="50000"/>
              </a:spcBef>
            </a:pPr>
            <a:r>
              <a:rPr lang="en-US" sz="1800">
                <a:latin typeface="Century Schoolbook" pitchFamily="18" charset="0"/>
              </a:rPr>
              <a:t>	Most of the class exercises may be completed by performing Stata sessions that are similar to those discussed in class.</a:t>
            </a:r>
          </a:p>
        </p:txBody>
      </p:sp>
      <p:sp>
        <p:nvSpPr>
          <p:cNvPr id="135177" name="Text Box 9"/>
          <p:cNvSpPr txBox="1">
            <a:spLocks noChangeArrowheads="1"/>
          </p:cNvSpPr>
          <p:nvPr/>
        </p:nvSpPr>
        <p:spPr bwMode="auto">
          <a:xfrm>
            <a:off x="490538" y="2268538"/>
            <a:ext cx="8016875" cy="341947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{2} </a:t>
            </a:r>
            <a:r>
              <a:rPr lang="en-US" sz="1800">
                <a:latin typeface="Century Schoolbook" pitchFamily="18" charset="0"/>
              </a:rPr>
              <a:t>I have adopted the following color coding conventions for Stata log files throughout these notes.</a:t>
            </a:r>
          </a:p>
          <a:p>
            <a:pPr algn="just">
              <a:spcBef>
                <a:spcPct val="50000"/>
              </a:spcBef>
              <a:buFontTx/>
              <a:buChar char="•"/>
            </a:pPr>
            <a:r>
              <a:rPr lang="en-US" sz="1800" b="1">
                <a:solidFill>
                  <a:srgbClr val="FF0000"/>
                </a:solidFill>
                <a:latin typeface="Century Schoolbook" pitchFamily="18" charset="0"/>
              </a:rPr>
              <a:t>Red</a:t>
            </a:r>
            <a:r>
              <a:rPr lang="en-US" sz="1800">
                <a:latin typeface="Century Schoolbook" pitchFamily="18" charset="0"/>
              </a:rPr>
              <a:t> is used for Stata comment statements.  Also, red numbers in braces in the right margin refer to comments at the end of the program and are not part of the programming code.  </a:t>
            </a:r>
            <a:r>
              <a:rPr lang="en-US" sz="1800" b="1">
                <a:solidFill>
                  <a:srgbClr val="FF0000"/>
                </a:solidFill>
                <a:latin typeface="Century Schoolbook" pitchFamily="18" charset="0"/>
              </a:rPr>
              <a:t>Red</a:t>
            </a:r>
            <a:r>
              <a:rPr lang="en-US" sz="1800">
                <a:latin typeface="Century Schoolbook" pitchFamily="18" charset="0"/>
              </a:rPr>
              <a:t> text on Stata output is my annotation rather than text printed by Stata.</a:t>
            </a:r>
          </a:p>
          <a:p>
            <a:pPr algn="just">
              <a:spcBef>
                <a:spcPct val="50000"/>
              </a:spcBef>
              <a:buFontTx/>
              <a:buChar char="•"/>
            </a:pPr>
            <a:r>
              <a:rPr lang="en-US" sz="1800">
                <a:latin typeface="Century Schoolbook" pitchFamily="18" charset="0"/>
              </a:rPr>
              <a:t>Stata command words, qualifiers and options are written in</a:t>
            </a:r>
            <a:r>
              <a:rPr lang="en-US" sz="1800">
                <a:solidFill>
                  <a:srgbClr val="0000FF"/>
                </a:solidFill>
                <a:latin typeface="Century Schoolbook" pitchFamily="18" charset="0"/>
              </a:rPr>
              <a:t> </a:t>
            </a:r>
            <a:r>
              <a:rPr lang="en-US" sz="1800" b="1">
                <a:solidFill>
                  <a:srgbClr val="0000FF"/>
                </a:solidFill>
                <a:latin typeface="Century Schoolbook" pitchFamily="18" charset="0"/>
              </a:rPr>
              <a:t>blue</a:t>
            </a:r>
            <a:endParaRPr lang="en-US" sz="1800">
              <a:latin typeface="Century Schoolbook" pitchFamily="18" charset="0"/>
            </a:endParaRPr>
          </a:p>
          <a:p>
            <a:pPr algn="just">
              <a:spcBef>
                <a:spcPct val="50000"/>
              </a:spcBef>
              <a:buFontTx/>
              <a:buChar char="•"/>
            </a:pPr>
            <a:r>
              <a:rPr lang="en-US" sz="1800">
                <a:latin typeface="Century Schoolbook" pitchFamily="18" charset="0"/>
              </a:rPr>
              <a:t>Variables and data set names are written in </a:t>
            </a:r>
            <a:r>
              <a:rPr lang="en-US" sz="1800" b="1">
                <a:latin typeface="Century Schoolbook" pitchFamily="18" charset="0"/>
              </a:rPr>
              <a:t>black</a:t>
            </a:r>
            <a:r>
              <a:rPr lang="en-US" sz="1800">
                <a:latin typeface="Century Schoolbook" pitchFamily="18" charset="0"/>
              </a:rPr>
              <a:t>, as are algebraic or logical formulas</a:t>
            </a:r>
          </a:p>
          <a:p>
            <a:pPr algn="just">
              <a:spcBef>
                <a:spcPct val="50000"/>
              </a:spcBef>
              <a:buFontTx/>
              <a:buChar char="•"/>
            </a:pPr>
            <a:r>
              <a:rPr lang="en-US" sz="1800">
                <a:latin typeface="Century Schoolbook" pitchFamily="18" charset="0"/>
              </a:rPr>
              <a:t>Stata output is written in </a:t>
            </a:r>
            <a:r>
              <a:rPr lang="en-US" sz="1800" b="1">
                <a:solidFill>
                  <a:srgbClr val="009900"/>
                </a:solidFill>
                <a:latin typeface="Century Schoolbook" pitchFamily="18" charset="0"/>
              </a:rPr>
              <a:t>green</a:t>
            </a:r>
            <a:endParaRPr lang="en-US" sz="1800">
              <a:latin typeface="Century Schoolbook" pitchFamily="18" charset="0"/>
            </a:endParaRPr>
          </a:p>
        </p:txBody>
      </p:sp>
      <p:sp>
        <p:nvSpPr>
          <p:cNvPr id="135178" name="Text Box 10"/>
          <p:cNvSpPr txBox="1">
            <a:spLocks noChangeArrowheads="1"/>
          </p:cNvSpPr>
          <p:nvPr/>
        </p:nvSpPr>
        <p:spPr bwMode="auto">
          <a:xfrm>
            <a:off x="895350" y="5927725"/>
            <a:ext cx="7302500"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9913" indent="-569913">
              <a:spcBef>
                <a:spcPct val="0"/>
              </a:spcBef>
              <a:defRPr sz="2400">
                <a:solidFill>
                  <a:schemeClr val="tx1"/>
                </a:solidFill>
                <a:latin typeface="Times New Roman" pitchFamily="18" charset="0"/>
              </a:defRPr>
            </a:lvl1pPr>
            <a:lvl2pPr marL="68421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{3} </a:t>
            </a:r>
            <a:r>
              <a:rPr lang="en-US" sz="1800">
                <a:latin typeface="Century Schoolbook" pitchFamily="18" charset="0"/>
              </a:rPr>
              <a:t>The use command reads the Rosner data into memory.  The previous contents of memory are purged.</a:t>
            </a:r>
            <a:endParaRPr lang="en-US" sz="1800">
              <a:solidFill>
                <a:srgbClr val="FF0000"/>
              </a:solidFill>
              <a:latin typeface="SAS Monospace"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4"/>
                                        </p:tgtEl>
                                        <p:attrNameLst>
                                          <p:attrName>style.visibility</p:attrName>
                                        </p:attrNameLst>
                                      </p:cBhvr>
                                      <p:to>
                                        <p:strVal val="visible"/>
                                      </p:to>
                                    </p:set>
                                  </p:childTnLst>
                                  <p:subTnLst>
                                    <p:set>
                                      <p:cBhvr override="childStyle">
                                        <p:cTn dur="1" fill="hold" display="0" masterRel="nextClick" afterEffect="1"/>
                                        <p:tgtEl>
                                          <p:spTgt spid="13517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7"/>
                                        </p:tgtEl>
                                        <p:attrNameLst>
                                          <p:attrName>style.visibility</p:attrName>
                                        </p:attrNameLst>
                                      </p:cBhvr>
                                      <p:to>
                                        <p:strVal val="visible"/>
                                      </p:to>
                                    </p:set>
                                  </p:childTnLst>
                                  <p:subTnLst>
                                    <p:set>
                                      <p:cBhvr override="childStyle">
                                        <p:cTn dur="1" fill="hold" display="0" masterRel="nextClick" afterEffect="1"/>
                                        <p:tgtEl>
                                          <p:spTgt spid="13517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8"/>
                                        </p:tgtEl>
                                        <p:attrNameLst>
                                          <p:attrName>style.visibility</p:attrName>
                                        </p:attrNameLst>
                                      </p:cBhvr>
                                      <p:to>
                                        <p:strVal val="visible"/>
                                      </p:to>
                                    </p:set>
                                  </p:childTnLst>
                                  <p:subTnLst>
                                    <p:set>
                                      <p:cBhvr override="childStyle">
                                        <p:cTn dur="1" fill="hold" display="0" masterRel="nextClick" afterEffect="1"/>
                                        <p:tgtEl>
                                          <p:spTgt spid="1351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autoUpdateAnimBg="0"/>
      <p:bldP spid="135177" grpId="0" animBg="1" autoUpdateAnimBg="0"/>
      <p:bldP spid="13517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5" name="Group 65"/>
          <p:cNvGrpSpPr>
            <a:grpSpLocks/>
          </p:cNvGrpSpPr>
          <p:nvPr/>
        </p:nvGrpSpPr>
        <p:grpSpPr bwMode="auto">
          <a:xfrm>
            <a:off x="896938" y="3576638"/>
            <a:ext cx="1503362" cy="304800"/>
            <a:chOff x="480" y="624"/>
            <a:chExt cx="947" cy="192"/>
          </a:xfrm>
        </p:grpSpPr>
        <p:sp>
          <p:nvSpPr>
            <p:cNvPr id="5124" name="Rectangle 4"/>
            <p:cNvSpPr>
              <a:spLocks noChangeArrowheads="1"/>
            </p:cNvSpPr>
            <p:nvPr/>
          </p:nvSpPr>
          <p:spPr bwMode="auto">
            <a:xfrm>
              <a:off x="480" y="624"/>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000" b="1">
                  <a:solidFill>
                    <a:srgbClr val="000000"/>
                  </a:solidFill>
                  <a:latin typeface="Century Schoolbook" pitchFamily="18" charset="0"/>
                </a:rPr>
                <a:t>b)</a:t>
              </a:r>
              <a:endParaRPr lang="en-US" sz="2000">
                <a:solidFill>
                  <a:schemeClr val="tx1"/>
                </a:solidFill>
                <a:latin typeface="Times New Roman" pitchFamily="18" charset="0"/>
              </a:endParaRPr>
            </a:p>
          </p:txBody>
        </p:sp>
        <p:sp>
          <p:nvSpPr>
            <p:cNvPr id="5127" name="Rectangle 7"/>
            <p:cNvSpPr>
              <a:spLocks noChangeArrowheads="1"/>
            </p:cNvSpPr>
            <p:nvPr/>
          </p:nvSpPr>
          <p:spPr bwMode="auto">
            <a:xfrm>
              <a:off x="864" y="624"/>
              <a:ext cx="411" cy="1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Century Schoolbook" pitchFamily="18" charset="0"/>
                </a:rPr>
                <a:t>Mean</a:t>
              </a:r>
              <a:endParaRPr lang="en-US" sz="2000">
                <a:solidFill>
                  <a:schemeClr val="tx1"/>
                </a:solidFill>
                <a:latin typeface="Times New Roman" pitchFamily="18" charset="0"/>
              </a:endParaRPr>
            </a:p>
          </p:txBody>
        </p:sp>
        <p:sp>
          <p:nvSpPr>
            <p:cNvPr id="5129" name="Rectangle 9"/>
            <p:cNvSpPr>
              <a:spLocks noChangeArrowheads="1"/>
            </p:cNvSpPr>
            <p:nvPr/>
          </p:nvSpPr>
          <p:spPr bwMode="auto">
            <a:xfrm>
              <a:off x="1344" y="624"/>
              <a:ext cx="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Symbol" pitchFamily="18" charset="2"/>
                </a:rPr>
                <a:t>m</a:t>
              </a:r>
              <a:endParaRPr lang="en-US" sz="2400" b="1">
                <a:solidFill>
                  <a:schemeClr val="tx1"/>
                </a:solidFill>
                <a:latin typeface="Times New Roman" pitchFamily="18" charset="0"/>
              </a:endParaRPr>
            </a:p>
          </p:txBody>
        </p:sp>
      </p:grpSp>
      <p:grpSp>
        <p:nvGrpSpPr>
          <p:cNvPr id="5186" name="Group 66"/>
          <p:cNvGrpSpPr>
            <a:grpSpLocks/>
          </p:cNvGrpSpPr>
          <p:nvPr/>
        </p:nvGrpSpPr>
        <p:grpSpPr bwMode="auto">
          <a:xfrm>
            <a:off x="882650" y="4243388"/>
            <a:ext cx="6210300" cy="827087"/>
            <a:chOff x="480" y="1188"/>
            <a:chExt cx="3912" cy="521"/>
          </a:xfrm>
        </p:grpSpPr>
        <p:sp>
          <p:nvSpPr>
            <p:cNvPr id="5125" name="Rectangle 5"/>
            <p:cNvSpPr>
              <a:spLocks noChangeArrowheads="1"/>
            </p:cNvSpPr>
            <p:nvPr/>
          </p:nvSpPr>
          <p:spPr bwMode="auto">
            <a:xfrm>
              <a:off x="1200" y="124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Arial" charset="0"/>
                </a:rPr>
                <a:t> </a:t>
              </a:r>
              <a:endParaRPr lang="en-US" sz="2400">
                <a:solidFill>
                  <a:schemeClr val="tx1"/>
                </a:solidFill>
                <a:latin typeface="Times New Roman" pitchFamily="18" charset="0"/>
              </a:endParaRPr>
            </a:p>
          </p:txBody>
        </p:sp>
        <p:sp>
          <p:nvSpPr>
            <p:cNvPr id="5128" name="Rectangle 8"/>
            <p:cNvSpPr>
              <a:spLocks noChangeArrowheads="1"/>
            </p:cNvSpPr>
            <p:nvPr/>
          </p:nvSpPr>
          <p:spPr bwMode="auto">
            <a:xfrm>
              <a:off x="1755" y="1243"/>
              <a:ext cx="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Century Schoolbook" pitchFamily="18" charset="0"/>
                </a:rPr>
                <a:t> </a:t>
              </a:r>
              <a:endParaRPr lang="en-US" sz="2000">
                <a:solidFill>
                  <a:schemeClr val="tx1"/>
                </a:solidFill>
                <a:latin typeface="Times New Roman" pitchFamily="18" charset="0"/>
              </a:endParaRPr>
            </a:p>
          </p:txBody>
        </p:sp>
        <p:sp>
          <p:nvSpPr>
            <p:cNvPr id="5130" name="Rectangle 10"/>
            <p:cNvSpPr>
              <a:spLocks noChangeArrowheads="1"/>
            </p:cNvSpPr>
            <p:nvPr/>
          </p:nvSpPr>
          <p:spPr bwMode="auto">
            <a:xfrm>
              <a:off x="480" y="1236"/>
              <a:ext cx="1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2000" b="1">
                  <a:solidFill>
                    <a:srgbClr val="000000"/>
                  </a:solidFill>
                  <a:latin typeface="Century Schoolbook" pitchFamily="18" charset="0"/>
                </a:rPr>
                <a:t>c)</a:t>
              </a:r>
              <a:endParaRPr lang="en-US" sz="2400">
                <a:solidFill>
                  <a:schemeClr val="tx1"/>
                </a:solidFill>
                <a:latin typeface="Times New Roman" pitchFamily="18" charset="0"/>
              </a:endParaRPr>
            </a:p>
          </p:txBody>
        </p:sp>
        <p:sp>
          <p:nvSpPr>
            <p:cNvPr id="5131" name="Rectangle 11"/>
            <p:cNvSpPr>
              <a:spLocks noChangeArrowheads="1"/>
            </p:cNvSpPr>
            <p:nvPr/>
          </p:nvSpPr>
          <p:spPr bwMode="auto">
            <a:xfrm>
              <a:off x="581" y="119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Arial" charset="0"/>
                </a:rPr>
                <a:t> </a:t>
              </a:r>
              <a:endParaRPr lang="en-US" sz="2400">
                <a:solidFill>
                  <a:schemeClr val="tx1"/>
                </a:solidFill>
                <a:latin typeface="Times New Roman" pitchFamily="18" charset="0"/>
              </a:endParaRPr>
            </a:p>
          </p:txBody>
        </p:sp>
        <p:sp>
          <p:nvSpPr>
            <p:cNvPr id="5133" name="Rectangle 13"/>
            <p:cNvSpPr>
              <a:spLocks noChangeArrowheads="1"/>
            </p:cNvSpPr>
            <p:nvPr/>
          </p:nvSpPr>
          <p:spPr bwMode="auto">
            <a:xfrm>
              <a:off x="864" y="1284"/>
              <a:ext cx="675" cy="1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Century Schoolbook" pitchFamily="18" charset="0"/>
                </a:rPr>
                <a:t>Variance</a:t>
              </a:r>
              <a:endParaRPr lang="en-US" sz="2400">
                <a:solidFill>
                  <a:schemeClr val="tx1"/>
                </a:solidFill>
                <a:latin typeface="Times New Roman" pitchFamily="18" charset="0"/>
              </a:endParaRPr>
            </a:p>
          </p:txBody>
        </p:sp>
        <p:sp>
          <p:nvSpPr>
            <p:cNvPr id="5134" name="Rectangle 14"/>
            <p:cNvSpPr>
              <a:spLocks noChangeArrowheads="1"/>
            </p:cNvSpPr>
            <p:nvPr/>
          </p:nvSpPr>
          <p:spPr bwMode="auto">
            <a:xfrm>
              <a:off x="1396" y="1188"/>
              <a:ext cx="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Century Schoolbook" pitchFamily="18" charset="0"/>
                </a:rPr>
                <a:t> </a:t>
              </a:r>
              <a:endParaRPr lang="en-US" sz="2400">
                <a:solidFill>
                  <a:schemeClr val="tx1"/>
                </a:solidFill>
                <a:latin typeface="Times New Roman" pitchFamily="18" charset="0"/>
              </a:endParaRPr>
            </a:p>
          </p:txBody>
        </p:sp>
        <p:sp>
          <p:nvSpPr>
            <p:cNvPr id="5135" name="Rectangle 15"/>
            <p:cNvSpPr>
              <a:spLocks noChangeArrowheads="1"/>
            </p:cNvSpPr>
            <p:nvPr/>
          </p:nvSpPr>
          <p:spPr bwMode="auto">
            <a:xfrm>
              <a:off x="1584" y="1284"/>
              <a:ext cx="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Symbol" pitchFamily="18" charset="2"/>
                </a:rPr>
                <a:t>s</a:t>
              </a:r>
              <a:endParaRPr lang="en-US" sz="1800" b="1">
                <a:solidFill>
                  <a:schemeClr val="tx1"/>
                </a:solidFill>
                <a:latin typeface="Times New Roman" pitchFamily="18" charset="0"/>
              </a:endParaRPr>
            </a:p>
          </p:txBody>
        </p:sp>
        <p:sp>
          <p:nvSpPr>
            <p:cNvPr id="5136" name="Rectangle 16"/>
            <p:cNvSpPr>
              <a:spLocks noChangeArrowheads="1"/>
            </p:cNvSpPr>
            <p:nvPr/>
          </p:nvSpPr>
          <p:spPr bwMode="auto">
            <a:xfrm>
              <a:off x="1680" y="128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200">
                  <a:solidFill>
                    <a:srgbClr val="000000"/>
                  </a:solidFill>
                  <a:latin typeface="Century Schoolbook" pitchFamily="18" charset="0"/>
                </a:rPr>
                <a:t>2</a:t>
              </a:r>
              <a:endParaRPr lang="en-US" sz="2400">
                <a:solidFill>
                  <a:schemeClr val="tx1"/>
                </a:solidFill>
                <a:latin typeface="Times New Roman" pitchFamily="18" charset="0"/>
              </a:endParaRPr>
            </a:p>
          </p:txBody>
        </p:sp>
        <p:grpSp>
          <p:nvGrpSpPr>
            <p:cNvPr id="5149" name="Group 29"/>
            <p:cNvGrpSpPr>
              <a:grpSpLocks/>
            </p:cNvGrpSpPr>
            <p:nvPr/>
          </p:nvGrpSpPr>
          <p:grpSpPr bwMode="auto">
            <a:xfrm>
              <a:off x="864" y="1536"/>
              <a:ext cx="3528" cy="173"/>
              <a:chOff x="1476" y="2190"/>
              <a:chExt cx="3528" cy="173"/>
            </a:xfrm>
          </p:grpSpPr>
          <p:sp>
            <p:nvSpPr>
              <p:cNvPr id="5137" name="Rectangle 17"/>
              <p:cNvSpPr>
                <a:spLocks noChangeArrowheads="1"/>
              </p:cNvSpPr>
              <p:nvPr/>
            </p:nvSpPr>
            <p:spPr bwMode="auto">
              <a:xfrm>
                <a:off x="1476" y="2190"/>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a:solidFill>
                      <a:srgbClr val="000000"/>
                    </a:solidFill>
                    <a:latin typeface="Century Schoolbook" pitchFamily="18" charset="0"/>
                  </a:rPr>
                  <a:t>= </a:t>
                </a:r>
                <a:endParaRPr lang="en-US" sz="2400">
                  <a:solidFill>
                    <a:schemeClr val="tx1"/>
                  </a:solidFill>
                  <a:latin typeface="Times New Roman" pitchFamily="18" charset="0"/>
                </a:endParaRPr>
              </a:p>
            </p:txBody>
          </p:sp>
          <p:sp>
            <p:nvSpPr>
              <p:cNvPr id="5138" name="Rectangle 18"/>
              <p:cNvSpPr>
                <a:spLocks noChangeArrowheads="1"/>
              </p:cNvSpPr>
              <p:nvPr/>
            </p:nvSpPr>
            <p:spPr bwMode="auto">
              <a:xfrm>
                <a:off x="1603" y="2190"/>
                <a:ext cx="3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a:solidFill>
                      <a:srgbClr val="000000"/>
                    </a:solidFill>
                    <a:latin typeface="Century Schoolbook" pitchFamily="18" charset="0"/>
                  </a:rPr>
                  <a:t>mean squared distance of a statistic from its mean.</a:t>
                </a:r>
                <a:endParaRPr lang="en-US" sz="2400">
                  <a:solidFill>
                    <a:schemeClr val="tx1"/>
                  </a:solidFill>
                  <a:latin typeface="Times New Roman" pitchFamily="18" charset="0"/>
                </a:endParaRPr>
              </a:p>
            </p:txBody>
          </p:sp>
        </p:grpSp>
      </p:grpSp>
      <p:graphicFrame>
        <p:nvGraphicFramePr>
          <p:cNvPr id="5188" name="Object 68"/>
          <p:cNvGraphicFramePr>
            <a:graphicFrameLocks noChangeAspect="1"/>
          </p:cNvGraphicFramePr>
          <p:nvPr/>
        </p:nvGraphicFramePr>
        <p:xfrm>
          <a:off x="2362200" y="492125"/>
          <a:ext cx="4348163" cy="2954338"/>
        </p:xfrm>
        <a:graphic>
          <a:graphicData uri="http://schemas.openxmlformats.org/presentationml/2006/ole">
            <mc:AlternateContent xmlns:mc="http://schemas.openxmlformats.org/markup-compatibility/2006">
              <mc:Choice xmlns:v="urn:schemas-microsoft-com:vml" Requires="v">
                <p:oleObj spid="_x0000_s5229" name="Document" r:id="rId4" imgW="4347360" imgH="2953800" progId="Word.Document.8">
                  <p:embed/>
                </p:oleObj>
              </mc:Choice>
              <mc:Fallback>
                <p:oleObj name="Document" r:id="rId4" imgW="4347360" imgH="2953800" progId="Word.Document.8">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92125"/>
                        <a:ext cx="4348163"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90" name="Group 70"/>
          <p:cNvGrpSpPr>
            <a:grpSpLocks/>
          </p:cNvGrpSpPr>
          <p:nvPr/>
        </p:nvGrpSpPr>
        <p:grpSpPr bwMode="auto">
          <a:xfrm>
            <a:off x="796925" y="5527675"/>
            <a:ext cx="3927475" cy="396875"/>
            <a:chOff x="565" y="3482"/>
            <a:chExt cx="2474" cy="250"/>
          </a:xfrm>
        </p:grpSpPr>
        <p:sp>
          <p:nvSpPr>
            <p:cNvPr id="5141" name="Rectangle 21"/>
            <p:cNvSpPr>
              <a:spLocks noChangeArrowheads="1"/>
            </p:cNvSpPr>
            <p:nvPr/>
          </p:nvSpPr>
          <p:spPr bwMode="auto">
            <a:xfrm>
              <a:off x="997" y="3504"/>
              <a:ext cx="1452" cy="19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Century Schoolbook" pitchFamily="18" charset="0"/>
                </a:rPr>
                <a:t>Standard</a:t>
              </a:r>
              <a:r>
                <a:rPr lang="en-US" sz="2000">
                  <a:solidFill>
                    <a:srgbClr val="000000"/>
                  </a:solidFill>
                  <a:latin typeface="Century Schoolbook" pitchFamily="18" charset="0"/>
                </a:rPr>
                <a:t> </a:t>
              </a:r>
              <a:r>
                <a:rPr lang="en-US" sz="1800" b="1">
                  <a:solidFill>
                    <a:srgbClr val="000000"/>
                  </a:solidFill>
                  <a:latin typeface="Century Schoolbook" pitchFamily="18" charset="0"/>
                </a:rPr>
                <a:t>deviation</a:t>
              </a:r>
              <a:endParaRPr lang="en-US" sz="2000">
                <a:solidFill>
                  <a:schemeClr val="tx1"/>
                </a:solidFill>
                <a:latin typeface="Times New Roman" pitchFamily="18" charset="0"/>
              </a:endParaRPr>
            </a:p>
          </p:txBody>
        </p:sp>
        <p:sp>
          <p:nvSpPr>
            <p:cNvPr id="5144" name="Rectangle 24"/>
            <p:cNvSpPr>
              <a:spLocks noChangeArrowheads="1"/>
            </p:cNvSpPr>
            <p:nvPr/>
          </p:nvSpPr>
          <p:spPr bwMode="auto">
            <a:xfrm>
              <a:off x="1902" y="3581"/>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200">
                  <a:solidFill>
                    <a:srgbClr val="000000"/>
                  </a:solidFill>
                  <a:latin typeface="Century Schoolbook" pitchFamily="18" charset="0"/>
                </a:rPr>
                <a:t>  </a:t>
              </a:r>
              <a:endParaRPr lang="en-US" sz="2400">
                <a:solidFill>
                  <a:schemeClr val="tx1"/>
                </a:solidFill>
                <a:latin typeface="Times New Roman" pitchFamily="18" charset="0"/>
              </a:endParaRPr>
            </a:p>
          </p:txBody>
        </p:sp>
        <p:sp>
          <p:nvSpPr>
            <p:cNvPr id="5145" name="Rectangle 25"/>
            <p:cNvSpPr>
              <a:spLocks noChangeArrowheads="1"/>
            </p:cNvSpPr>
            <p:nvPr/>
          </p:nvSpPr>
          <p:spPr bwMode="auto">
            <a:xfrm>
              <a:off x="2494" y="3523"/>
              <a:ext cx="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en-US" sz="1800" b="1">
                  <a:solidFill>
                    <a:srgbClr val="000000"/>
                  </a:solidFill>
                  <a:latin typeface="Symbol" pitchFamily="18" charset="2"/>
                </a:rPr>
                <a:t>s</a:t>
              </a:r>
              <a:endParaRPr lang="en-US" sz="2400">
                <a:solidFill>
                  <a:schemeClr val="tx1"/>
                </a:solidFill>
                <a:latin typeface="Times New Roman" pitchFamily="18" charset="0"/>
              </a:endParaRPr>
            </a:p>
          </p:txBody>
        </p:sp>
        <p:sp>
          <p:nvSpPr>
            <p:cNvPr id="5157" name="Text Box 37"/>
            <p:cNvSpPr txBox="1">
              <a:spLocks noChangeArrowheads="1"/>
            </p:cNvSpPr>
            <p:nvPr/>
          </p:nvSpPr>
          <p:spPr bwMode="auto">
            <a:xfrm>
              <a:off x="565" y="3482"/>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tx1"/>
                  </a:solidFill>
                  <a:latin typeface="Century Schoolbook" pitchFamily="18" charset="0"/>
                </a:rPr>
                <a:t>d)</a:t>
              </a:r>
              <a:endParaRPr lang="en-US" sz="2400">
                <a:solidFill>
                  <a:schemeClr val="tx1"/>
                </a:solidFill>
                <a:latin typeface="Times New Roman" pitchFamily="18" charset="0"/>
              </a:endParaRPr>
            </a:p>
          </p:txBody>
        </p:sp>
        <p:graphicFrame>
          <p:nvGraphicFramePr>
            <p:cNvPr id="5189" name="Object 69"/>
            <p:cNvGraphicFramePr>
              <a:graphicFrameLocks noChangeAspect="1"/>
            </p:cNvGraphicFramePr>
            <p:nvPr/>
          </p:nvGraphicFramePr>
          <p:xfrm>
            <a:off x="2631" y="3502"/>
            <a:ext cx="408" cy="216"/>
          </p:xfrm>
          <a:graphic>
            <a:graphicData uri="http://schemas.openxmlformats.org/presentationml/2006/ole">
              <mc:AlternateContent xmlns:mc="http://schemas.openxmlformats.org/markup-compatibility/2006">
                <mc:Choice xmlns:v="urn:schemas-microsoft-com:vml" Requires="v">
                  <p:oleObj spid="_x0000_s5230" name="Equation" r:id="rId6" imgW="647640" imgH="342720" progId="Equation.DSMT4">
                    <p:embed/>
                  </p:oleObj>
                </mc:Choice>
                <mc:Fallback>
                  <p:oleObj name="Equation" r:id="rId6" imgW="647640" imgH="342720" progId="Equation.DSMT4">
                    <p:embed/>
                    <p:pic>
                      <p:nvPicPr>
                        <p:cNvPr id="0" name="Object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1" y="3502"/>
                          <a:ext cx="408"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876" name="Group 4"/>
          <p:cNvGrpSpPr>
            <a:grpSpLocks/>
          </p:cNvGrpSpPr>
          <p:nvPr/>
        </p:nvGrpSpPr>
        <p:grpSpPr bwMode="auto">
          <a:xfrm>
            <a:off x="2341563" y="1757363"/>
            <a:ext cx="4330700" cy="3343275"/>
            <a:chOff x="1475" y="1107"/>
            <a:chExt cx="2728" cy="2106"/>
          </a:xfrm>
        </p:grpSpPr>
        <p:pic>
          <p:nvPicPr>
            <p:cNvPr id="335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 y="1107"/>
              <a:ext cx="2646" cy="2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78" name="Line 6"/>
            <p:cNvSpPr>
              <a:spLocks noChangeShapeType="1"/>
            </p:cNvSpPr>
            <p:nvPr/>
          </p:nvSpPr>
          <p:spPr bwMode="auto">
            <a:xfrm>
              <a:off x="1475" y="1552"/>
              <a:ext cx="18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6" name="Text Box 16"/>
          <p:cNvSpPr txBox="1">
            <a:spLocks noChangeArrowheads="1"/>
          </p:cNvSpPr>
          <p:nvPr/>
        </p:nvSpPr>
        <p:spPr bwMode="auto">
          <a:xfrm>
            <a:off x="685800" y="2444750"/>
            <a:ext cx="7550150"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71500" indent="-571500" defTabSz="339725">
              <a:spcBef>
                <a:spcPct val="0"/>
              </a:spcBef>
              <a:defRPr sz="2400">
                <a:solidFill>
                  <a:schemeClr val="tx1"/>
                </a:solidFill>
                <a:latin typeface="Times New Roman" pitchFamily="18" charset="0"/>
              </a:defRPr>
            </a:lvl1pPr>
            <a:lvl2pPr marL="685800" defTabSz="339725">
              <a:spcBef>
                <a:spcPct val="0"/>
              </a:spcBef>
              <a:defRPr sz="2400">
                <a:solidFill>
                  <a:schemeClr val="tx1"/>
                </a:solidFill>
                <a:latin typeface="Times New Roman" pitchFamily="18" charset="0"/>
              </a:defRPr>
            </a:lvl2pPr>
            <a:lvl3pPr defTabSz="339725">
              <a:spcBef>
                <a:spcPct val="0"/>
              </a:spcBef>
              <a:defRPr sz="2400">
                <a:solidFill>
                  <a:schemeClr val="tx1"/>
                </a:solidFill>
                <a:latin typeface="Times New Roman" pitchFamily="18" charset="0"/>
              </a:defRPr>
            </a:lvl3pPr>
            <a:lvl4pPr defTabSz="339725">
              <a:spcBef>
                <a:spcPct val="0"/>
              </a:spcBef>
              <a:defRPr sz="2400">
                <a:solidFill>
                  <a:schemeClr val="tx1"/>
                </a:solidFill>
                <a:latin typeface="Times New Roman" pitchFamily="18" charset="0"/>
              </a:defRPr>
            </a:lvl4pPr>
            <a:lvl5pPr defTabSz="339725">
              <a:spcBef>
                <a:spcPct val="0"/>
              </a:spcBef>
              <a:defRPr sz="2400">
                <a:solidFill>
                  <a:schemeClr val="tx1"/>
                </a:solidFill>
                <a:latin typeface="Times New Roman" pitchFamily="18" charset="0"/>
              </a:defRPr>
            </a:lvl5pPr>
            <a:lvl6pPr defTabSz="339725" eaLnBrk="0" fontAlgn="base" hangingPunct="0">
              <a:spcBef>
                <a:spcPct val="0"/>
              </a:spcBef>
              <a:spcAft>
                <a:spcPct val="0"/>
              </a:spcAft>
              <a:defRPr sz="2400">
                <a:solidFill>
                  <a:schemeClr val="tx1"/>
                </a:solidFill>
                <a:latin typeface="Times New Roman" pitchFamily="18" charset="0"/>
              </a:defRPr>
            </a:lvl6pPr>
            <a:lvl7pPr defTabSz="339725" eaLnBrk="0" fontAlgn="base" hangingPunct="0">
              <a:spcBef>
                <a:spcPct val="0"/>
              </a:spcBef>
              <a:spcAft>
                <a:spcPct val="0"/>
              </a:spcAft>
              <a:defRPr sz="2400">
                <a:solidFill>
                  <a:schemeClr val="tx1"/>
                </a:solidFill>
                <a:latin typeface="Times New Roman" pitchFamily="18" charset="0"/>
              </a:defRPr>
            </a:lvl7pPr>
            <a:lvl8pPr defTabSz="339725" eaLnBrk="0" fontAlgn="base" hangingPunct="0">
              <a:spcBef>
                <a:spcPct val="0"/>
              </a:spcBef>
              <a:spcAft>
                <a:spcPct val="0"/>
              </a:spcAft>
              <a:defRPr sz="2400">
                <a:solidFill>
                  <a:schemeClr val="tx1"/>
                </a:solidFill>
                <a:latin typeface="Times New Roman" pitchFamily="18" charset="0"/>
              </a:defRPr>
            </a:lvl8pPr>
            <a:lvl9pPr defTabSz="339725"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{4} </a:t>
            </a:r>
            <a:r>
              <a:rPr lang="en-US" sz="1800">
                <a:latin typeface="Century Schoolbook" pitchFamily="18" charset="0"/>
              </a:rPr>
              <a:t>List the variables of estriol and birthweight for those patients whose estriol values are at least 25.</a:t>
            </a:r>
            <a:endParaRPr lang="en-US" sz="1800">
              <a:solidFill>
                <a:srgbClr val="FF0000"/>
              </a:solidFill>
              <a:latin typeface="SAS Monospace" pitchFamily="49" charset="0"/>
            </a:endParaRPr>
          </a:p>
        </p:txBody>
      </p:sp>
      <p:sp>
        <p:nvSpPr>
          <p:cNvPr id="51224" name="Text Box 24"/>
          <p:cNvSpPr txBox="1">
            <a:spLocks noChangeArrowheads="1"/>
          </p:cNvSpPr>
          <p:nvPr/>
        </p:nvSpPr>
        <p:spPr bwMode="auto">
          <a:xfrm>
            <a:off x="652463" y="4033838"/>
            <a:ext cx="7667625" cy="121920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There is no obvious distinction between command modifiers like </a:t>
            </a:r>
            <a:r>
              <a:rPr lang="en-US" sz="1800" i="1">
                <a:solidFill>
                  <a:schemeClr val="tx1"/>
                </a:solidFill>
                <a:latin typeface="Century Schoolbook" pitchFamily="18" charset="0"/>
              </a:rPr>
              <a:t>if</a:t>
            </a:r>
            <a:r>
              <a:rPr lang="en-US" sz="1800">
                <a:solidFill>
                  <a:schemeClr val="tx1"/>
                </a:solidFill>
                <a:latin typeface="Century Schoolbook" pitchFamily="18" charset="0"/>
              </a:rPr>
              <a:t> and command options.  In general, modifiers apply to most Stata commands while options are specific to a given class of commands.  See you manuals and command summary in the text.</a:t>
            </a:r>
            <a:endParaRPr lang="en-US" sz="2400">
              <a:solidFill>
                <a:schemeClr val="tx1"/>
              </a:solidFill>
              <a:latin typeface="Century Schoolbook" pitchFamily="18" charset="0"/>
            </a:endParaRPr>
          </a:p>
        </p:txBody>
      </p:sp>
      <p:sp>
        <p:nvSpPr>
          <p:cNvPr id="51225" name="Text Box 25"/>
          <p:cNvSpPr txBox="1">
            <a:spLocks noChangeArrowheads="1"/>
          </p:cNvSpPr>
          <p:nvPr/>
        </p:nvSpPr>
        <p:spPr bwMode="auto">
          <a:xfrm>
            <a:off x="682625" y="465138"/>
            <a:ext cx="7874000"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0000"/>
                </a:solidFill>
              </a:rPr>
              <a:t>. </a:t>
            </a:r>
            <a:r>
              <a:rPr lang="en-US"/>
              <a:t>* Data </a:t>
            </a:r>
            <a:r>
              <a:rPr lang="en-US">
                <a:sym typeface="Wingdings" pitchFamily="2" charset="2"/>
              </a:rPr>
              <a:t>&gt; Describe data &gt; List data</a:t>
            </a:r>
          </a:p>
          <a:p>
            <a:pPr>
              <a:spcBef>
                <a:spcPct val="0"/>
              </a:spcBef>
            </a:pPr>
            <a:r>
              <a:rPr lang="en-US">
                <a:solidFill>
                  <a:srgbClr val="000000"/>
                </a:solidFill>
              </a:rPr>
              <a:t>. </a:t>
            </a:r>
            <a:r>
              <a:rPr lang="en-US">
                <a:solidFill>
                  <a:srgbClr val="0000FF"/>
                </a:solidFill>
              </a:rPr>
              <a:t>list</a:t>
            </a:r>
            <a:r>
              <a:rPr lang="en-US">
                <a:solidFill>
                  <a:srgbClr val="000000"/>
                </a:solidFill>
              </a:rPr>
              <a:t> estriol bweight </a:t>
            </a:r>
            <a:r>
              <a:rPr lang="en-US">
                <a:solidFill>
                  <a:srgbClr val="0000FF"/>
                </a:solidFill>
              </a:rPr>
              <a:t>if</a:t>
            </a:r>
            <a:r>
              <a:rPr lang="en-US">
                <a:solidFill>
                  <a:srgbClr val="000000"/>
                </a:solidFill>
              </a:rPr>
              <a:t> estriol &gt;= 25				</a:t>
            </a:r>
            <a:r>
              <a:rPr lang="en-US"/>
              <a:t>{4}</a:t>
            </a:r>
            <a:endParaRPr lang="en-US">
              <a:solidFill>
                <a:srgbClr val="000000"/>
              </a:solidFill>
            </a:endParaRPr>
          </a:p>
          <a:p>
            <a:pPr>
              <a:spcBef>
                <a:spcPct val="0"/>
              </a:spcBef>
            </a:pPr>
            <a:endParaRPr lang="en-US">
              <a:solidFill>
                <a:srgbClr val="000000"/>
              </a:solidFill>
            </a:endParaRPr>
          </a:p>
          <a:p>
            <a:pPr>
              <a:spcBef>
                <a:spcPct val="0"/>
              </a:spcBef>
            </a:pPr>
            <a:r>
              <a:rPr lang="en-US">
                <a:solidFill>
                  <a:srgbClr val="000000"/>
                </a:solidFill>
              </a:rPr>
              <a:t>       </a:t>
            </a:r>
            <a:r>
              <a:rPr lang="en-US">
                <a:solidFill>
                  <a:srgbClr val="009900"/>
                </a:solidFill>
              </a:rPr>
              <a:t>estriol    bweight  </a:t>
            </a:r>
          </a:p>
          <a:p>
            <a:r>
              <a:rPr lang="en-US">
                <a:solidFill>
                  <a:srgbClr val="009900"/>
                </a:solidFill>
              </a:rPr>
              <a:t> 29.        25         39  </a:t>
            </a:r>
          </a:p>
          <a:p>
            <a:pPr>
              <a:spcBef>
                <a:spcPct val="0"/>
              </a:spcBef>
            </a:pPr>
            <a:r>
              <a:rPr lang="en-US">
                <a:solidFill>
                  <a:srgbClr val="009900"/>
                </a:solidFill>
              </a:rPr>
              <a:t> 30.        25         32  </a:t>
            </a:r>
          </a:p>
          <a:p>
            <a:pPr>
              <a:spcBef>
                <a:spcPct val="0"/>
              </a:spcBef>
            </a:pPr>
            <a:r>
              <a:rPr lang="en-US">
                <a:solidFill>
                  <a:srgbClr val="009900"/>
                </a:solidFill>
              </a:rPr>
              <a:t> 31.        27         34</a:t>
            </a:r>
            <a:r>
              <a:rPr lang="en-US">
                <a:solidFill>
                  <a:srgbClr val="000000"/>
                </a:solidFill>
              </a:rPr>
              <a:t>  </a:t>
            </a:r>
          </a:p>
          <a:p>
            <a:pPr>
              <a:spcBef>
                <a:spcPct val="0"/>
              </a:spcBef>
            </a:pPr>
            <a:endParaRPr lang="en-US">
              <a:solidFill>
                <a:srgbClr val="000000"/>
              </a:solidFill>
            </a:endParaRPr>
          </a:p>
          <a:p>
            <a:pPr>
              <a:spcBef>
                <a:spcPct val="0"/>
              </a:spcBef>
            </a:pPr>
            <a:r>
              <a:rPr lang="en-US">
                <a:solidFill>
                  <a:srgbClr val="0000FF"/>
                </a:solidFill>
              </a:rPr>
              <a:t>	</a:t>
            </a:r>
            <a:r>
              <a:rPr lang="en-US" sz="1500">
                <a:solidFill>
                  <a:srgbClr val="0000FF"/>
                </a:solidFill>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16"/>
                                        </p:tgtEl>
                                        <p:attrNameLst>
                                          <p:attrName>style.visibility</p:attrName>
                                        </p:attrNameLst>
                                      </p:cBhvr>
                                      <p:to>
                                        <p:strVal val="visible"/>
                                      </p:to>
                                    </p:set>
                                  </p:childTnLst>
                                  <p:subTnLst>
                                    <p:set>
                                      <p:cBhvr override="childStyle">
                                        <p:cTn dur="1" fill="hold" display="0" masterRel="nextClick" afterEffect="1"/>
                                        <p:tgtEl>
                                          <p:spTgt spid="5121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24"/>
                                        </p:tgtEl>
                                        <p:attrNameLst>
                                          <p:attrName>style.visibility</p:attrName>
                                        </p:attrNameLst>
                                      </p:cBhvr>
                                      <p:to>
                                        <p:strVal val="visible"/>
                                      </p:to>
                                    </p:set>
                                  </p:childTnLst>
                                  <p:subTnLst>
                                    <p:set>
                                      <p:cBhvr override="childStyle">
                                        <p:cTn dur="1" fill="hold" display="0" masterRel="nextClick" afterEffect="1"/>
                                        <p:tgtEl>
                                          <p:spTgt spid="512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animBg="1" autoUpdateAnimBg="0"/>
      <p:bldP spid="5122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006" name="Group 14"/>
          <p:cNvGrpSpPr>
            <a:grpSpLocks/>
          </p:cNvGrpSpPr>
          <p:nvPr/>
        </p:nvGrpSpPr>
        <p:grpSpPr bwMode="auto">
          <a:xfrm>
            <a:off x="457200" y="1536700"/>
            <a:ext cx="4962525" cy="3733800"/>
            <a:chOff x="138" y="968"/>
            <a:chExt cx="3126" cy="2352"/>
          </a:xfrm>
        </p:grpSpPr>
        <p:pic>
          <p:nvPicPr>
            <p:cNvPr id="3409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 y="968"/>
              <a:ext cx="3126" cy="2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1003" name="Oval 11"/>
            <p:cNvSpPr>
              <a:spLocks noChangeArrowheads="1"/>
            </p:cNvSpPr>
            <p:nvPr/>
          </p:nvSpPr>
          <p:spPr bwMode="auto">
            <a:xfrm>
              <a:off x="402" y="1104"/>
              <a:ext cx="366" cy="216"/>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340996" name="Rectangle 4"/>
          <p:cNvSpPr>
            <a:spLocks noChangeArrowheads="1"/>
          </p:cNvSpPr>
          <p:nvPr/>
        </p:nvSpPr>
        <p:spPr bwMode="auto">
          <a:xfrm>
            <a:off x="8347075" y="4945063"/>
            <a:ext cx="61436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0997" name="Rectangle 5"/>
          <p:cNvSpPr>
            <a:spLocks noChangeArrowheads="1"/>
          </p:cNvSpPr>
          <p:nvPr/>
        </p:nvSpPr>
        <p:spPr bwMode="auto">
          <a:xfrm>
            <a:off x="130175" y="5343525"/>
            <a:ext cx="420688"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1000" name="Rectangle 8"/>
          <p:cNvSpPr>
            <a:spLocks noChangeArrowheads="1"/>
          </p:cNvSpPr>
          <p:nvPr/>
        </p:nvSpPr>
        <p:spPr bwMode="auto">
          <a:xfrm>
            <a:off x="8347075" y="4945063"/>
            <a:ext cx="61436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1001" name="Rectangle 9"/>
          <p:cNvSpPr>
            <a:spLocks noChangeArrowheads="1"/>
          </p:cNvSpPr>
          <p:nvPr/>
        </p:nvSpPr>
        <p:spPr bwMode="auto">
          <a:xfrm>
            <a:off x="130175" y="5343525"/>
            <a:ext cx="420688"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pic>
        <p:nvPicPr>
          <p:cNvPr id="3410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63" y="1895475"/>
            <a:ext cx="4962525"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1005" name="Line 13"/>
          <p:cNvSpPr>
            <a:spLocks noChangeShapeType="1"/>
          </p:cNvSpPr>
          <p:nvPr/>
        </p:nvSpPr>
        <p:spPr bwMode="auto">
          <a:xfrm>
            <a:off x="3695700" y="3735388"/>
            <a:ext cx="2857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40996"/>
                                        </p:tgtEl>
                                        <p:attrNameLst>
                                          <p:attrName>style.visibility</p:attrName>
                                        </p:attrNameLst>
                                      </p:cBhvr>
                                      <p:to>
                                        <p:strVal val="visible"/>
                                      </p:to>
                                    </p:set>
                                    <p:anim calcmode="lin" valueType="num">
                                      <p:cBhvr additive="base">
                                        <p:cTn id="7" dur="500" fill="hold"/>
                                        <p:tgtEl>
                                          <p:spTgt spid="340996"/>
                                        </p:tgtEl>
                                        <p:attrNameLst>
                                          <p:attrName>ppt_x</p:attrName>
                                        </p:attrNameLst>
                                      </p:cBhvr>
                                      <p:tavLst>
                                        <p:tav tm="0">
                                          <p:val>
                                            <p:strVal val="0-#ppt_w/2"/>
                                          </p:val>
                                        </p:tav>
                                        <p:tav tm="100000">
                                          <p:val>
                                            <p:strVal val="#ppt_x"/>
                                          </p:val>
                                        </p:tav>
                                      </p:tavLst>
                                    </p:anim>
                                    <p:anim calcmode="lin" valueType="num">
                                      <p:cBhvr additive="base">
                                        <p:cTn id="8" dur="500" fill="hold"/>
                                        <p:tgtEl>
                                          <p:spTgt spid="340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41000"/>
                                        </p:tgtEl>
                                        <p:attrNameLst>
                                          <p:attrName>style.visibility</p:attrName>
                                        </p:attrNameLst>
                                      </p:cBhvr>
                                      <p:to>
                                        <p:strVal val="visible"/>
                                      </p:to>
                                    </p:set>
                                    <p:anim calcmode="lin" valueType="num">
                                      <p:cBhvr additive="base">
                                        <p:cTn id="13" dur="500" fill="hold"/>
                                        <p:tgtEl>
                                          <p:spTgt spid="341000"/>
                                        </p:tgtEl>
                                        <p:attrNameLst>
                                          <p:attrName>ppt_x</p:attrName>
                                        </p:attrNameLst>
                                      </p:cBhvr>
                                      <p:tavLst>
                                        <p:tav tm="0">
                                          <p:val>
                                            <p:strVal val="0-#ppt_w/2"/>
                                          </p:val>
                                        </p:tav>
                                        <p:tav tm="100000">
                                          <p:val>
                                            <p:strVal val="#ppt_x"/>
                                          </p:val>
                                        </p:tav>
                                      </p:tavLst>
                                    </p:anim>
                                    <p:anim calcmode="lin" valueType="num">
                                      <p:cBhvr additive="base">
                                        <p:cTn id="14" dur="500" fill="hold"/>
                                        <p:tgtEl>
                                          <p:spTgt spid="3410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animBg="1"/>
      <p:bldP spid="3410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9" name="Text Box 9"/>
          <p:cNvSpPr txBox="1">
            <a:spLocks noChangeArrowheads="1"/>
          </p:cNvSpPr>
          <p:nvPr/>
        </p:nvSpPr>
        <p:spPr bwMode="auto">
          <a:xfrm>
            <a:off x="682625" y="455613"/>
            <a:ext cx="7874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0000"/>
                </a:solidFill>
              </a:rPr>
              <a:t>. </a:t>
            </a:r>
            <a:r>
              <a:rPr lang="en-US"/>
              <a:t>* Graphics &gt; Twoway graph (scatter, line, etc.)</a:t>
            </a:r>
          </a:p>
          <a:p>
            <a:pPr>
              <a:spcBef>
                <a:spcPct val="0"/>
              </a:spcBef>
            </a:pPr>
            <a:r>
              <a:rPr lang="en-US">
                <a:solidFill>
                  <a:srgbClr val="000000"/>
                </a:solidFill>
              </a:rPr>
              <a:t>. </a:t>
            </a:r>
            <a:r>
              <a:rPr lang="en-US">
                <a:solidFill>
                  <a:srgbClr val="0000FF"/>
                </a:solidFill>
              </a:rPr>
              <a:t>twoway</a:t>
            </a:r>
            <a:r>
              <a:rPr lang="en-US">
                <a:solidFill>
                  <a:srgbClr val="000000"/>
                </a:solidFill>
              </a:rPr>
              <a:t> </a:t>
            </a:r>
            <a:r>
              <a:rPr lang="en-US">
                <a:solidFill>
                  <a:srgbClr val="0000FF"/>
                </a:solidFill>
              </a:rPr>
              <a:t>scatter</a:t>
            </a:r>
            <a:r>
              <a:rPr lang="en-US">
                <a:solidFill>
                  <a:srgbClr val="000000"/>
                </a:solidFill>
              </a:rPr>
              <a:t> bweight estriol</a:t>
            </a:r>
            <a:r>
              <a:rPr lang="en-US">
                <a:solidFill>
                  <a:srgbClr val="0000FF"/>
                </a:solidFill>
              </a:rPr>
              <a:t>	</a:t>
            </a:r>
            <a:r>
              <a:rPr lang="en-US" sz="1500">
                <a:solidFill>
                  <a:srgbClr val="0000FF"/>
                </a:solidFill>
              </a:rPr>
              <a:t>		                </a:t>
            </a:r>
            <a:r>
              <a:rPr lang="en-US" sz="1500"/>
              <a:t>{5</a:t>
            </a:r>
            <a:r>
              <a:rPr lang="en-US"/>
              <a:t>}</a:t>
            </a:r>
          </a:p>
        </p:txBody>
      </p:sp>
      <p:grpSp>
        <p:nvGrpSpPr>
          <p:cNvPr id="337930" name="Group 10"/>
          <p:cNvGrpSpPr>
            <a:grpSpLocks/>
          </p:cNvGrpSpPr>
          <p:nvPr/>
        </p:nvGrpSpPr>
        <p:grpSpPr bwMode="auto">
          <a:xfrm>
            <a:off x="400050" y="1038225"/>
            <a:ext cx="4581525" cy="3257550"/>
            <a:chOff x="6" y="654"/>
            <a:chExt cx="2886" cy="2052"/>
          </a:xfrm>
        </p:grpSpPr>
        <p:pic>
          <p:nvPicPr>
            <p:cNvPr id="3379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654"/>
              <a:ext cx="2886" cy="2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32" name="Oval 12"/>
            <p:cNvSpPr>
              <a:spLocks noChangeArrowheads="1"/>
            </p:cNvSpPr>
            <p:nvPr/>
          </p:nvSpPr>
          <p:spPr bwMode="auto">
            <a:xfrm>
              <a:off x="852" y="1088"/>
              <a:ext cx="828" cy="25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337933" name="Group 13"/>
          <p:cNvGrpSpPr>
            <a:grpSpLocks/>
          </p:cNvGrpSpPr>
          <p:nvPr/>
        </p:nvGrpSpPr>
        <p:grpSpPr bwMode="auto">
          <a:xfrm>
            <a:off x="2857500" y="2609850"/>
            <a:ext cx="5972175" cy="3924300"/>
            <a:chOff x="1998" y="1548"/>
            <a:chExt cx="3762" cy="2472"/>
          </a:xfrm>
        </p:grpSpPr>
        <p:pic>
          <p:nvPicPr>
            <p:cNvPr id="33793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48"/>
              <a:ext cx="3726" cy="2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35" name="Oval 15"/>
            <p:cNvSpPr>
              <a:spLocks noChangeArrowheads="1"/>
            </p:cNvSpPr>
            <p:nvPr/>
          </p:nvSpPr>
          <p:spPr bwMode="auto">
            <a:xfrm>
              <a:off x="2148" y="2028"/>
              <a:ext cx="588" cy="16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37936" name="Oval 16"/>
            <p:cNvSpPr>
              <a:spLocks noChangeArrowheads="1"/>
            </p:cNvSpPr>
            <p:nvPr/>
          </p:nvSpPr>
          <p:spPr bwMode="auto">
            <a:xfrm>
              <a:off x="3360" y="2046"/>
              <a:ext cx="1116" cy="24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37937" name="Line 17"/>
            <p:cNvSpPr>
              <a:spLocks noChangeShapeType="1"/>
            </p:cNvSpPr>
            <p:nvPr/>
          </p:nvSpPr>
          <p:spPr bwMode="auto">
            <a:xfrm>
              <a:off x="1998" y="3079"/>
              <a:ext cx="18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37938" name="Line 18"/>
            <p:cNvSpPr>
              <a:spLocks noChangeShapeType="1"/>
            </p:cNvSpPr>
            <p:nvPr/>
          </p:nvSpPr>
          <p:spPr bwMode="auto">
            <a:xfrm>
              <a:off x="2943" y="3079"/>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
        <p:nvSpPr>
          <p:cNvPr id="337939" name="Text Box 19"/>
          <p:cNvSpPr txBox="1">
            <a:spLocks noChangeArrowheads="1"/>
          </p:cNvSpPr>
          <p:nvPr/>
        </p:nvSpPr>
        <p:spPr bwMode="auto">
          <a:xfrm>
            <a:off x="5221288" y="1231900"/>
            <a:ext cx="3135312" cy="944563"/>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71500" indent="-571500">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{5}	</a:t>
            </a:r>
            <a:r>
              <a:rPr lang="en-US" sz="1800">
                <a:latin typeface="Century Schoolbook" pitchFamily="18" charset="0"/>
              </a:rPr>
              <a:t>Draw a scatter plot of birth weight against estriol levels. </a:t>
            </a:r>
            <a:endParaRPr lang="en-US">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39"/>
                                        </p:tgtEl>
                                        <p:attrNameLst>
                                          <p:attrName>style.visibility</p:attrName>
                                        </p:attrNameLst>
                                      </p:cBhvr>
                                      <p:to>
                                        <p:strVal val="visible"/>
                                      </p:to>
                                    </p:set>
                                  </p:childTnLst>
                                  <p:subTnLst>
                                    <p:set>
                                      <p:cBhvr override="childStyle">
                                        <p:cTn dur="1" fill="hold" display="0" masterRel="nextClick" afterEffect="1"/>
                                        <p:tgtEl>
                                          <p:spTgt spid="3379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75" y="465138"/>
            <a:ext cx="809783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0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8"/>
          <p:cNvSpPr txBox="1">
            <a:spLocks noChangeArrowheads="1"/>
          </p:cNvSpPr>
          <p:nvPr/>
        </p:nvSpPr>
        <p:spPr bwMode="auto">
          <a:xfrm>
            <a:off x="39688" y="1751013"/>
            <a:ext cx="9099550" cy="211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571500">
              <a:spcBef>
                <a:spcPct val="0"/>
              </a:spcBef>
              <a:defRPr sz="2400">
                <a:solidFill>
                  <a:schemeClr val="tx1"/>
                </a:solidFill>
                <a:latin typeface="Times New Roman" pitchFamily="18" charset="0"/>
              </a:defRPr>
            </a:lvl1pPr>
            <a:lvl2pPr marL="114300" defTabSz="571500">
              <a:spcBef>
                <a:spcPct val="0"/>
              </a:spcBef>
              <a:defRPr sz="2400">
                <a:solidFill>
                  <a:schemeClr val="tx1"/>
                </a:solidFill>
                <a:latin typeface="Times New Roman" pitchFamily="18" charset="0"/>
              </a:defRPr>
            </a:lvl2pPr>
            <a:lvl3pPr marL="228600" defTabSz="571500">
              <a:spcBef>
                <a:spcPct val="0"/>
              </a:spcBef>
              <a:defRPr sz="2400">
                <a:solidFill>
                  <a:schemeClr val="tx1"/>
                </a:solidFill>
                <a:latin typeface="Times New Roman" pitchFamily="18" charset="0"/>
              </a:defRPr>
            </a:lvl3pPr>
            <a:lvl4pPr defTabSz="571500">
              <a:spcBef>
                <a:spcPct val="0"/>
              </a:spcBef>
              <a:defRPr sz="2400">
                <a:solidFill>
                  <a:schemeClr val="tx1"/>
                </a:solidFill>
                <a:latin typeface="Times New Roman" pitchFamily="18" charset="0"/>
              </a:defRPr>
            </a:lvl4pPr>
            <a:lvl5pPr defTabSz="571500">
              <a:spcBef>
                <a:spcPct val="0"/>
              </a:spcBef>
              <a:defRPr sz="2400">
                <a:solidFill>
                  <a:schemeClr val="tx1"/>
                </a:solidFill>
                <a:latin typeface="Times New Roman" pitchFamily="18" charset="0"/>
              </a:defRPr>
            </a:lvl5pPr>
            <a:lvl6pPr defTabSz="571500" eaLnBrk="0" fontAlgn="base" hangingPunct="0">
              <a:spcBef>
                <a:spcPct val="0"/>
              </a:spcBef>
              <a:spcAft>
                <a:spcPct val="0"/>
              </a:spcAft>
              <a:defRPr sz="2400">
                <a:solidFill>
                  <a:schemeClr val="tx1"/>
                </a:solidFill>
                <a:latin typeface="Times New Roman" pitchFamily="18" charset="0"/>
              </a:defRPr>
            </a:lvl6pPr>
            <a:lvl7pPr defTabSz="571500" eaLnBrk="0" fontAlgn="base" hangingPunct="0">
              <a:spcBef>
                <a:spcPct val="0"/>
              </a:spcBef>
              <a:spcAft>
                <a:spcPct val="0"/>
              </a:spcAft>
              <a:defRPr sz="2400">
                <a:solidFill>
                  <a:schemeClr val="tx1"/>
                </a:solidFill>
                <a:latin typeface="Times New Roman" pitchFamily="18" charset="0"/>
              </a:defRPr>
            </a:lvl7pPr>
            <a:lvl8pPr defTabSz="571500" eaLnBrk="0" fontAlgn="base" hangingPunct="0">
              <a:spcBef>
                <a:spcPct val="0"/>
              </a:spcBef>
              <a:spcAft>
                <a:spcPct val="0"/>
              </a:spcAft>
              <a:defRPr sz="2400">
                <a:solidFill>
                  <a:schemeClr val="tx1"/>
                </a:solidFill>
                <a:latin typeface="Times New Roman" pitchFamily="18" charset="0"/>
              </a:defRPr>
            </a:lvl8pPr>
            <a:lvl9pPr defTabSz="571500" eaLnBrk="0" fontAlgn="base" hangingPunct="0">
              <a:spcBef>
                <a:spcPct val="0"/>
              </a:spcBef>
              <a:spcAft>
                <a:spcPct val="0"/>
              </a:spcAft>
              <a:defRPr sz="2400">
                <a:solidFill>
                  <a:schemeClr val="tx1"/>
                </a:solidFill>
                <a:latin typeface="Times New Roman" pitchFamily="18" charset="0"/>
              </a:defRPr>
            </a:lvl9pPr>
          </a:lstStyle>
          <a:p>
            <a:pPr lvl="2"/>
            <a:r>
              <a:rPr lang="en-US" sz="1400" dirty="0">
                <a:latin typeface="SAS Monospace" pitchFamily="49" charset="0"/>
              </a:rPr>
              <a:t>.</a:t>
            </a:r>
            <a:r>
              <a:rPr lang="en-US" sz="1400" dirty="0">
                <a:solidFill>
                  <a:srgbClr val="FF0000"/>
                </a:solidFill>
                <a:latin typeface="SAS Monospace" pitchFamily="49" charset="0"/>
              </a:rPr>
              <a:t> *	  Birth_Weight.LR.log</a:t>
            </a:r>
          </a:p>
          <a:p>
            <a:pPr lvl="2"/>
            <a:r>
              <a:rPr lang="en-US" sz="1400" dirty="0">
                <a:latin typeface="SAS Monospace" pitchFamily="49" charset="0"/>
              </a:rPr>
              <a:t>.</a:t>
            </a:r>
            <a:r>
              <a:rPr lang="en-US" sz="1400" dirty="0">
                <a:solidFill>
                  <a:srgbClr val="FF0000"/>
                </a:solidFill>
                <a:latin typeface="SAS Monospace" pitchFamily="49" charset="0"/>
              </a:rPr>
              <a:t> *</a:t>
            </a:r>
          </a:p>
          <a:p>
            <a:pPr lvl="2"/>
            <a:r>
              <a:rPr lang="en-US" sz="1400" dirty="0">
                <a:latin typeface="SAS Monospace" pitchFamily="49" charset="0"/>
              </a:rPr>
              <a:t>.</a:t>
            </a:r>
            <a:r>
              <a:rPr lang="en-US" sz="1400" dirty="0">
                <a:solidFill>
                  <a:srgbClr val="FF0000"/>
                </a:solidFill>
                <a:latin typeface="SAS Monospace" pitchFamily="49" charset="0"/>
              </a:rPr>
              <a:t> *  Linear regression of birth weight on </a:t>
            </a:r>
            <a:r>
              <a:rPr lang="en-US" sz="1400" dirty="0" err="1">
                <a:solidFill>
                  <a:srgbClr val="FF0000"/>
                </a:solidFill>
                <a:latin typeface="SAS Monospace" pitchFamily="49" charset="0"/>
              </a:rPr>
              <a:t>estriol</a:t>
            </a:r>
            <a:endParaRPr lang="en-US" sz="1400" dirty="0">
              <a:solidFill>
                <a:srgbClr val="FF0000"/>
              </a:solidFill>
              <a:latin typeface="SAS Monospace" pitchFamily="49" charset="0"/>
            </a:endParaRPr>
          </a:p>
          <a:p>
            <a:pPr lvl="2"/>
            <a:r>
              <a:rPr lang="en-US" sz="1400" dirty="0">
                <a:latin typeface="SAS Monospace" pitchFamily="49" charset="0"/>
              </a:rPr>
              <a:t>.</a:t>
            </a:r>
            <a:r>
              <a:rPr lang="en-US" sz="1400" dirty="0">
                <a:solidFill>
                  <a:srgbClr val="FF0000"/>
                </a:solidFill>
                <a:latin typeface="SAS Monospace" pitchFamily="49" charset="0"/>
              </a:rPr>
              <a:t> *	  See Rosner, Table 11.1, p554, and Green &amp; Touchstone 1963  </a:t>
            </a:r>
          </a:p>
          <a:p>
            <a:pPr lvl="2"/>
            <a:r>
              <a:rPr lang="en-US" sz="1400" dirty="0">
                <a:latin typeface="SAS Monospace" pitchFamily="49" charset="0"/>
              </a:rPr>
              <a:t>.</a:t>
            </a:r>
            <a:r>
              <a:rPr lang="en-US" sz="1400" dirty="0">
                <a:solidFill>
                  <a:srgbClr val="FF0000"/>
                </a:solidFill>
                <a:latin typeface="SAS Monospace" pitchFamily="49" charset="0"/>
              </a:rPr>
              <a:t> *</a:t>
            </a:r>
          </a:p>
          <a:p>
            <a:pPr lvl="2">
              <a:spcBef>
                <a:spcPct val="50000"/>
              </a:spcBef>
            </a:pPr>
            <a:r>
              <a:rPr lang="en-US" sz="1400" dirty="0">
                <a:solidFill>
                  <a:srgbClr val="0000FF"/>
                </a:solidFill>
                <a:latin typeface="SAS Monospace" pitchFamily="49" charset="0"/>
              </a:rPr>
              <a:t>. use</a:t>
            </a:r>
            <a:r>
              <a:rPr lang="en-US" sz="1400" dirty="0">
                <a:solidFill>
                  <a:srgbClr val="000000"/>
                </a:solidFill>
                <a:latin typeface="SAS Monospace" pitchFamily="49" charset="0"/>
              </a:rPr>
              <a:t> C:\MyDocs\MPH\ANALYSES\LINEAR_REG\Stata\rostab11.dta </a:t>
            </a:r>
            <a:r>
              <a:rPr lang="en-US" sz="1400" dirty="0">
                <a:solidFill>
                  <a:srgbClr val="0000FF"/>
                </a:solidFill>
                <a:latin typeface="SAS Monospace" pitchFamily="49" charset="0"/>
              </a:rPr>
              <a:t>, clear</a:t>
            </a:r>
          </a:p>
          <a:p>
            <a:pPr lvl="2">
              <a:spcBef>
                <a:spcPct val="50000"/>
              </a:spcBef>
            </a:pPr>
            <a:r>
              <a:rPr lang="en-US" sz="1400" dirty="0">
                <a:latin typeface="SAS Monospace" pitchFamily="49" charset="0"/>
              </a:rPr>
              <a:t>.</a:t>
            </a:r>
            <a:r>
              <a:rPr lang="en-US" sz="1400" dirty="0">
                <a:solidFill>
                  <a:srgbClr val="0000FF"/>
                </a:solidFill>
                <a:latin typeface="SAS Monospace" pitchFamily="49" charset="0"/>
              </a:rPr>
              <a:t> </a:t>
            </a:r>
            <a:r>
              <a:rPr lang="en-US" sz="1400" dirty="0">
                <a:solidFill>
                  <a:srgbClr val="FF0000"/>
                </a:solidFill>
                <a:latin typeface="SAS Monospace" pitchFamily="49" charset="0"/>
              </a:rPr>
              <a:t>* Statistics &gt; Linear models and related &gt; Linear regression</a:t>
            </a:r>
          </a:p>
          <a:p>
            <a:pPr lvl="2">
              <a:spcBef>
                <a:spcPct val="50000"/>
              </a:spcBef>
            </a:pPr>
            <a:r>
              <a:rPr lang="en-US" sz="1400" dirty="0">
                <a:latin typeface="SAS Monospace" pitchFamily="49" charset="0"/>
              </a:rPr>
              <a:t>.</a:t>
            </a:r>
            <a:r>
              <a:rPr lang="en-US" sz="1400" dirty="0">
                <a:solidFill>
                  <a:srgbClr val="0000FF"/>
                </a:solidFill>
                <a:latin typeface="Century Schoolbook" pitchFamily="18" charset="0"/>
              </a:rPr>
              <a:t>  </a:t>
            </a:r>
            <a:r>
              <a:rPr lang="en-US" sz="1400" dirty="0">
                <a:solidFill>
                  <a:srgbClr val="0000FF"/>
                </a:solidFill>
                <a:latin typeface="SAS Monospace" pitchFamily="49" charset="0"/>
              </a:rPr>
              <a:t>regress </a:t>
            </a:r>
            <a:r>
              <a:rPr lang="en-US" sz="1400" dirty="0" err="1">
                <a:solidFill>
                  <a:srgbClr val="000000"/>
                </a:solidFill>
                <a:latin typeface="SAS Monospace" pitchFamily="49" charset="0"/>
              </a:rPr>
              <a:t>bweight</a:t>
            </a:r>
            <a:r>
              <a:rPr lang="en-US" sz="1400" dirty="0">
                <a:solidFill>
                  <a:srgbClr val="000000"/>
                </a:solidFill>
                <a:latin typeface="SAS Monospace" pitchFamily="49" charset="0"/>
              </a:rPr>
              <a:t> </a:t>
            </a:r>
            <a:r>
              <a:rPr lang="en-US" sz="1400" dirty="0" err="1">
                <a:solidFill>
                  <a:srgbClr val="000000"/>
                </a:solidFill>
                <a:latin typeface="SAS Monospace" pitchFamily="49" charset="0"/>
              </a:rPr>
              <a:t>estriol</a:t>
            </a:r>
            <a:r>
              <a:rPr lang="en-US" sz="1400" dirty="0">
                <a:solidFill>
                  <a:srgbClr val="000000"/>
                </a:solidFill>
                <a:latin typeface="SAS Monospace" pitchFamily="49" charset="0"/>
              </a:rPr>
              <a:t>									     </a:t>
            </a:r>
            <a:r>
              <a:rPr lang="en-US" sz="1400" dirty="0">
                <a:solidFill>
                  <a:srgbClr val="FF0000"/>
                </a:solidFill>
                <a:latin typeface="SAS Monospace" pitchFamily="49" charset="0"/>
              </a:rPr>
              <a:t>{1}</a:t>
            </a:r>
          </a:p>
        </p:txBody>
      </p:sp>
      <p:sp>
        <p:nvSpPr>
          <p:cNvPr id="19" name="Text Box 4"/>
          <p:cNvSpPr txBox="1">
            <a:spLocks noChangeArrowheads="1"/>
          </p:cNvSpPr>
          <p:nvPr/>
        </p:nvSpPr>
        <p:spPr bwMode="auto">
          <a:xfrm>
            <a:off x="519113" y="317500"/>
            <a:ext cx="59848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7.     Linear Regression with Stata</a:t>
            </a:r>
            <a:endParaRPr lang="en-US" sz="1800" b="1">
              <a:latin typeface="Century Schoolbook" pitchFamily="18" charset="0"/>
            </a:endParaRPr>
          </a:p>
        </p:txBody>
      </p:sp>
      <p:sp>
        <p:nvSpPr>
          <p:cNvPr id="20" name="Line 16"/>
          <p:cNvSpPr>
            <a:spLocks noChangeShapeType="1"/>
          </p:cNvSpPr>
          <p:nvPr/>
        </p:nvSpPr>
        <p:spPr bwMode="auto">
          <a:xfrm>
            <a:off x="1344613" y="3857625"/>
            <a:ext cx="0" cy="222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Text Box 89"/>
          <p:cNvSpPr txBox="1">
            <a:spLocks noChangeArrowheads="1"/>
          </p:cNvSpPr>
          <p:nvPr/>
        </p:nvSpPr>
        <p:spPr bwMode="auto">
          <a:xfrm>
            <a:off x="821624" y="4191000"/>
            <a:ext cx="7210425" cy="14954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{1}	</a:t>
            </a:r>
            <a:r>
              <a:rPr lang="en-US" sz="1800">
                <a:latin typeface="Century Schoolbook" pitchFamily="18" charset="0"/>
              </a:rPr>
              <a:t>This command analyses the following model.</a:t>
            </a:r>
          </a:p>
          <a:p>
            <a:pPr>
              <a:spcBef>
                <a:spcPct val="50000"/>
              </a:spcBef>
            </a:pPr>
            <a:r>
              <a:rPr lang="en-US" sz="1800">
                <a:latin typeface="Century Schoolbook" pitchFamily="18" charset="0"/>
              </a:rPr>
              <a:t>		E(bweight) = </a:t>
            </a:r>
            <a:r>
              <a:rPr lang="en-US" sz="1800" i="1">
                <a:latin typeface="Century Schoolbook" pitchFamily="18" charset="0"/>
                <a:sym typeface="Symbol" pitchFamily="18" charset="2"/>
              </a:rPr>
              <a:t></a:t>
            </a:r>
            <a:r>
              <a:rPr lang="en-US" sz="1800" i="1">
                <a:latin typeface="Century Schoolbook" pitchFamily="18" charset="0"/>
              </a:rPr>
              <a:t> +</a:t>
            </a:r>
            <a:r>
              <a:rPr lang="en-US" sz="1800" b="1">
                <a:latin typeface="Century Schoolbook" pitchFamily="18" charset="0"/>
              </a:rPr>
              <a:t>  </a:t>
            </a:r>
            <a:r>
              <a:rPr lang="en-US" sz="1800">
                <a:latin typeface="Century Schoolbook" pitchFamily="18" charset="0"/>
              </a:rPr>
              <a:t>estriol</a:t>
            </a:r>
            <a:r>
              <a:rPr lang="en-US" sz="1800" b="1">
                <a:latin typeface="Century Schoolbook" pitchFamily="18" charset="0"/>
              </a:rPr>
              <a:t> </a:t>
            </a:r>
            <a:r>
              <a:rPr lang="en-US" sz="1800">
                <a:latin typeface="Century Schoolbook" pitchFamily="18" charset="0"/>
              </a:rPr>
              <a:t>* </a:t>
            </a:r>
            <a:r>
              <a:rPr lang="en-US" sz="1800">
                <a:latin typeface="Century Schoolbook" pitchFamily="18" charset="0"/>
                <a:sym typeface="Symbol" pitchFamily="18" charset="2"/>
              </a:rPr>
              <a:t></a:t>
            </a:r>
            <a:r>
              <a:rPr lang="en-US" sz="1800" b="1">
                <a:latin typeface="Century Schoolbook" pitchFamily="18" charset="0"/>
              </a:rPr>
              <a:t>  </a:t>
            </a:r>
          </a:p>
          <a:p>
            <a:pPr>
              <a:spcBef>
                <a:spcPct val="50000"/>
              </a:spcBef>
            </a:pPr>
            <a:r>
              <a:rPr lang="en-US" sz="1800">
                <a:latin typeface="Century Schoolbook" pitchFamily="18" charset="0"/>
              </a:rPr>
              <a:t>	Of particular interest is to estimate the </a:t>
            </a:r>
            <a:r>
              <a:rPr lang="en-US" sz="1800" b="1">
                <a:latin typeface="Century Schoolbook" pitchFamily="18" charset="0"/>
              </a:rPr>
              <a:t>slope parameter </a:t>
            </a:r>
            <a:r>
              <a:rPr lang="en-US" sz="1800" b="1">
                <a:latin typeface="Century Schoolbook" pitchFamily="18" charset="0"/>
                <a:sym typeface="Symbol" pitchFamily="18" charset="2"/>
              </a:rPr>
              <a:t> </a:t>
            </a:r>
            <a:r>
              <a:rPr lang="en-US" sz="1800">
                <a:latin typeface="Century Schoolbook" pitchFamily="18" charset="0"/>
                <a:sym typeface="Symbol" pitchFamily="18" charset="2"/>
              </a:rPr>
              <a:t>and to test that </a:t>
            </a:r>
            <a:r>
              <a:rPr lang="en-US" sz="1800">
                <a:latin typeface="Century Schoolbook" pitchFamily="18" charset="0"/>
              </a:rPr>
              <a:t>the null hypothesis that </a:t>
            </a:r>
            <a:r>
              <a:rPr lang="en-US" sz="1800">
                <a:latin typeface="Century Schoolbook" pitchFamily="18" charset="0"/>
                <a:sym typeface="Symbol" pitchFamily="18" charset="2"/>
              </a:rPr>
              <a:t> = 0.</a:t>
            </a:r>
            <a:endParaRPr lang="en-US" sz="1800" b="1">
              <a:latin typeface="SAS Monospace" pitchFamily="49" charset="0"/>
            </a:endParaRPr>
          </a:p>
        </p:txBody>
      </p:sp>
      <p:sp>
        <p:nvSpPr>
          <p:cNvPr id="22" name="Text Box 90"/>
          <p:cNvSpPr txBox="1">
            <a:spLocks noChangeArrowheads="1"/>
          </p:cNvSpPr>
          <p:nvPr/>
        </p:nvSpPr>
        <p:spPr bwMode="auto">
          <a:xfrm>
            <a:off x="539750" y="936625"/>
            <a:ext cx="76041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dirty="0">
                <a:solidFill>
                  <a:schemeClr val="tx1"/>
                </a:solidFill>
                <a:latin typeface="Century Schoolbook" pitchFamily="18" charset="0"/>
              </a:rPr>
              <a:t>a) Running a simple linear regression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57288"/>
            <a:ext cx="4962525"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2331" name="Line 11"/>
          <p:cNvSpPr>
            <a:spLocks noChangeShapeType="1"/>
          </p:cNvSpPr>
          <p:nvPr/>
        </p:nvSpPr>
        <p:spPr bwMode="auto">
          <a:xfrm>
            <a:off x="1924050" y="2049463"/>
            <a:ext cx="2857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12332" name="Line 12"/>
          <p:cNvSpPr>
            <a:spLocks noChangeShapeType="1"/>
          </p:cNvSpPr>
          <p:nvPr/>
        </p:nvSpPr>
        <p:spPr bwMode="auto">
          <a:xfrm>
            <a:off x="3424238" y="20494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728788" y="4465491"/>
            <a:ext cx="733425" cy="2762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4" name="Group 7"/>
          <p:cNvGrpSpPr>
            <a:grpSpLocks/>
          </p:cNvGrpSpPr>
          <p:nvPr/>
        </p:nvGrpSpPr>
        <p:grpSpPr bwMode="auto">
          <a:xfrm>
            <a:off x="1089025" y="611759"/>
            <a:ext cx="7143750" cy="852487"/>
            <a:chOff x="633" y="3279"/>
            <a:chExt cx="4500" cy="537"/>
          </a:xfrm>
        </p:grpSpPr>
        <p:graphicFrame>
          <p:nvGraphicFramePr>
            <p:cNvPr id="5" name="Object 8"/>
            <p:cNvGraphicFramePr>
              <a:graphicFrameLocks noChangeAspect="1"/>
            </p:cNvGraphicFramePr>
            <p:nvPr/>
          </p:nvGraphicFramePr>
          <p:xfrm>
            <a:off x="3047" y="3409"/>
            <a:ext cx="367" cy="176"/>
          </p:xfrm>
          <a:graphic>
            <a:graphicData uri="http://schemas.openxmlformats.org/presentationml/2006/ole">
              <mc:AlternateContent xmlns:mc="http://schemas.openxmlformats.org/markup-compatibility/2006">
                <mc:Choice xmlns:v="urn:schemas-microsoft-com:vml" Requires="v">
                  <p:oleObj spid="_x0000_s410671" name="Equation" r:id="rId4" imgW="583920" imgH="279360" progId="Equation.DSMT4">
                    <p:embed/>
                  </p:oleObj>
                </mc:Choice>
                <mc:Fallback>
                  <p:oleObj name="Equation" r:id="rId4" imgW="58392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 y="3409"/>
                          <a:ext cx="367"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9"/>
            <p:cNvSpPr txBox="1">
              <a:spLocks noChangeArrowheads="1"/>
            </p:cNvSpPr>
            <p:nvPr/>
          </p:nvSpPr>
          <p:spPr bwMode="auto">
            <a:xfrm>
              <a:off x="633" y="3279"/>
              <a:ext cx="4500" cy="537"/>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bIns="228600">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dirty="0">
                  <a:solidFill>
                    <a:srgbClr val="FF0000"/>
                  </a:solidFill>
                  <a:latin typeface="SAS Monospace" pitchFamily="49" charset="0"/>
                </a:rPr>
                <a:t>{2}	</a:t>
              </a:r>
              <a:r>
                <a:rPr lang="en-US" sz="1800" dirty="0">
                  <a:latin typeface="Century Schoolbook" pitchFamily="18" charset="0"/>
                </a:rPr>
                <a:t>The </a:t>
              </a:r>
              <a:r>
                <a:rPr lang="en-US" sz="1800" b="1" dirty="0">
                  <a:latin typeface="Century Schoolbook" pitchFamily="18" charset="0"/>
                </a:rPr>
                <a:t>Total Sum of Squares</a:t>
              </a:r>
              <a:r>
                <a:rPr lang="en-US" sz="1800" dirty="0">
                  <a:latin typeface="Century Schoolbook" pitchFamily="18" charset="0"/>
                </a:rPr>
                <a:t> (TSS) = 674 can be shown to equal                            	</a:t>
              </a:r>
              <a:endParaRPr lang="en-US" sz="1800" b="1" dirty="0">
                <a:latin typeface="Century Schoolbook" pitchFamily="18" charset="0"/>
              </a:endParaRPr>
            </a:p>
          </p:txBody>
        </p:sp>
        <p:graphicFrame>
          <p:nvGraphicFramePr>
            <p:cNvPr id="7" name="Object 10"/>
            <p:cNvGraphicFramePr>
              <a:graphicFrameLocks noChangeAspect="1"/>
            </p:cNvGraphicFramePr>
            <p:nvPr/>
          </p:nvGraphicFramePr>
          <p:xfrm>
            <a:off x="1498" y="3428"/>
            <a:ext cx="656" cy="271"/>
          </p:xfrm>
          <a:graphic>
            <a:graphicData uri="http://schemas.openxmlformats.org/presentationml/2006/ole">
              <mc:AlternateContent xmlns:mc="http://schemas.openxmlformats.org/markup-compatibility/2006">
                <mc:Choice xmlns:v="urn:schemas-microsoft-com:vml" Requires="v">
                  <p:oleObj spid="_x0000_s410672" name="Equation" r:id="rId6" imgW="1041120" imgH="431640" progId="Equation.DSMT4">
                    <p:embed/>
                  </p:oleObj>
                </mc:Choice>
                <mc:Fallback>
                  <p:oleObj name="Equation" r:id="rId6" imgW="10411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8" y="3428"/>
                          <a:ext cx="65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1"/>
            <p:cNvSpPr txBox="1">
              <a:spLocks noChangeArrowheads="1"/>
            </p:cNvSpPr>
            <p:nvPr/>
          </p:nvSpPr>
          <p:spPr bwMode="auto">
            <a:xfrm>
              <a:off x="2051" y="3465"/>
              <a:ext cx="23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80000"/>
                </a:spcBef>
              </a:pPr>
              <a:r>
                <a:rPr lang="en-US" sz="1800" dirty="0">
                  <a:solidFill>
                    <a:schemeClr val="tx1"/>
                  </a:solidFill>
                  <a:latin typeface="Century Schoolbook" pitchFamily="18" charset="0"/>
                </a:rPr>
                <a:t>, the total squared variation in </a:t>
              </a:r>
              <a:r>
                <a:rPr lang="en-US" sz="1800" i="1" dirty="0">
                  <a:solidFill>
                    <a:schemeClr val="tx1"/>
                  </a:solidFill>
                  <a:latin typeface="Century Schoolbook" pitchFamily="18" charset="0"/>
                </a:rPr>
                <a:t>y</a:t>
              </a:r>
              <a:r>
                <a:rPr lang="en-US" sz="1800" dirty="0">
                  <a:solidFill>
                    <a:schemeClr val="tx1"/>
                  </a:solidFill>
                  <a:latin typeface="Century Schoolbook" pitchFamily="18" charset="0"/>
                </a:rPr>
                <a:t>. </a:t>
              </a:r>
            </a:p>
          </p:txBody>
        </p:sp>
      </p:grpSp>
      <p:sp>
        <p:nvSpPr>
          <p:cNvPr id="13" name="Rectangle 16"/>
          <p:cNvSpPr>
            <a:spLocks noChangeArrowheads="1"/>
          </p:cNvSpPr>
          <p:nvPr/>
        </p:nvSpPr>
        <p:spPr bwMode="auto">
          <a:xfrm>
            <a:off x="1300163" y="3846366"/>
            <a:ext cx="1162050" cy="2476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14" name="Group 17"/>
          <p:cNvGrpSpPr>
            <a:grpSpLocks/>
          </p:cNvGrpSpPr>
          <p:nvPr/>
        </p:nvGrpSpPr>
        <p:grpSpPr bwMode="auto">
          <a:xfrm>
            <a:off x="1108075" y="1985820"/>
            <a:ext cx="7419975" cy="792163"/>
            <a:chOff x="560" y="1144"/>
            <a:chExt cx="4674" cy="499"/>
          </a:xfrm>
        </p:grpSpPr>
        <p:sp>
          <p:nvSpPr>
            <p:cNvPr id="15" name="Text Box 18"/>
            <p:cNvSpPr txBox="1">
              <a:spLocks noChangeArrowheads="1"/>
            </p:cNvSpPr>
            <p:nvPr/>
          </p:nvSpPr>
          <p:spPr bwMode="auto">
            <a:xfrm>
              <a:off x="560" y="1144"/>
              <a:ext cx="4674" cy="499"/>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sz="800" b="1">
                <a:solidFill>
                  <a:srgbClr val="FF0000"/>
                </a:solidFill>
                <a:latin typeface="SAS Monospace" pitchFamily="49" charset="0"/>
              </a:endParaRPr>
            </a:p>
            <a:p>
              <a:r>
                <a:rPr lang="en-US" sz="1800" b="1">
                  <a:solidFill>
                    <a:srgbClr val="FF0000"/>
                  </a:solidFill>
                  <a:latin typeface="SAS Monospace" pitchFamily="49" charset="0"/>
                </a:rPr>
                <a:t>{3}	</a:t>
              </a:r>
              <a:r>
                <a:rPr lang="en-US" sz="1800">
                  <a:latin typeface="Century Schoolbook" pitchFamily="18" charset="0"/>
                </a:rPr>
                <a:t>The </a:t>
              </a:r>
              <a:r>
                <a:rPr lang="en-US" sz="1800" b="1">
                  <a:latin typeface="Century Schoolbook" pitchFamily="18" charset="0"/>
                </a:rPr>
                <a:t>Model Sum of Squares</a:t>
              </a:r>
              <a:r>
                <a:rPr lang="en-US" sz="1800">
                  <a:latin typeface="Century Schoolbook" pitchFamily="18" charset="0"/>
                </a:rPr>
                <a:t> (MSS) = 250.6 equals                 , which is the squared variation explained by the model. </a:t>
              </a:r>
            </a:p>
          </p:txBody>
        </p:sp>
        <p:graphicFrame>
          <p:nvGraphicFramePr>
            <p:cNvPr id="16" name="Object 19"/>
            <p:cNvGraphicFramePr>
              <a:graphicFrameLocks noChangeAspect="1"/>
            </p:cNvGraphicFramePr>
            <p:nvPr/>
          </p:nvGraphicFramePr>
          <p:xfrm>
            <a:off x="4474" y="1163"/>
            <a:ext cx="664" cy="303"/>
          </p:xfrm>
          <a:graphic>
            <a:graphicData uri="http://schemas.openxmlformats.org/presentationml/2006/ole">
              <mc:AlternateContent xmlns:mc="http://schemas.openxmlformats.org/markup-compatibility/2006">
                <mc:Choice xmlns:v="urn:schemas-microsoft-com:vml" Requires="v">
                  <p:oleObj spid="_x0000_s410673" name="Equation" r:id="rId8" imgW="1054080" imgH="482400" progId="Equation.DSMT4">
                    <p:embed/>
                  </p:oleObj>
                </mc:Choice>
                <mc:Fallback>
                  <p:oleObj name="Equation" r:id="rId8" imgW="1054080" imgH="48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4" y="1163"/>
                          <a:ext cx="664"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 name="Rectangle 27"/>
          <p:cNvSpPr>
            <a:spLocks noChangeArrowheads="1"/>
          </p:cNvSpPr>
          <p:nvPr/>
        </p:nvSpPr>
        <p:spPr bwMode="auto">
          <a:xfrm>
            <a:off x="-4763" y="3381229"/>
            <a:ext cx="9206366" cy="292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dirty="0"/>
              <a:t>  </a:t>
            </a:r>
            <a:r>
              <a:rPr lang="en-US" dirty="0">
                <a:solidFill>
                  <a:srgbClr val="009900"/>
                </a:solidFill>
              </a:rPr>
              <a:t>Source |       SS          </a:t>
            </a:r>
            <a:r>
              <a:rPr lang="en-US" dirty="0" err="1">
                <a:solidFill>
                  <a:srgbClr val="009900"/>
                </a:solidFill>
              </a:rPr>
              <a:t>df</a:t>
            </a:r>
            <a:r>
              <a:rPr lang="en-US" dirty="0">
                <a:solidFill>
                  <a:srgbClr val="009900"/>
                </a:solidFill>
              </a:rPr>
              <a:t>          MS             Number of </a:t>
            </a:r>
            <a:r>
              <a:rPr lang="en-US" dirty="0" err="1">
                <a:solidFill>
                  <a:srgbClr val="009900"/>
                </a:solidFill>
              </a:rPr>
              <a:t>obs</a:t>
            </a:r>
            <a:r>
              <a:rPr lang="en-US" dirty="0">
                <a:solidFill>
                  <a:srgbClr val="009900"/>
                </a:solidFill>
              </a:rPr>
              <a:t> =      31</a:t>
            </a:r>
          </a:p>
          <a:p>
            <a:pPr>
              <a:spcBef>
                <a:spcPct val="0"/>
              </a:spcBef>
            </a:pPr>
            <a:r>
              <a:rPr lang="en-US" dirty="0">
                <a:solidFill>
                  <a:srgbClr val="009900"/>
                </a:solidFill>
              </a:rPr>
              <a:t>---------+------------------------------------          F(  1,    29) =   17.16</a:t>
            </a:r>
          </a:p>
          <a:p>
            <a:pPr>
              <a:spcBef>
                <a:spcPct val="0"/>
              </a:spcBef>
            </a:pPr>
            <a:r>
              <a:rPr lang="en-US" dirty="0">
                <a:solidFill>
                  <a:srgbClr val="009900"/>
                </a:solidFill>
              </a:rPr>
              <a:t>   Model |  250.574476        1     250.574476          </a:t>
            </a:r>
            <a:r>
              <a:rPr lang="en-US" dirty="0" err="1">
                <a:solidFill>
                  <a:srgbClr val="009900"/>
                </a:solidFill>
              </a:rPr>
              <a:t>Prob</a:t>
            </a:r>
            <a:r>
              <a:rPr lang="en-US" dirty="0">
                <a:solidFill>
                  <a:srgbClr val="009900"/>
                </a:solidFill>
              </a:rPr>
              <a:t> &gt; F      =  0.0003  </a:t>
            </a:r>
            <a:r>
              <a:rPr lang="en-US" dirty="0">
                <a:solidFill>
                  <a:srgbClr val="FF0000"/>
                </a:solidFill>
              </a:rPr>
              <a:t>{3}</a:t>
            </a:r>
            <a:endParaRPr lang="en-US" dirty="0">
              <a:solidFill>
                <a:srgbClr val="009900"/>
              </a:solidFill>
            </a:endParaRPr>
          </a:p>
          <a:p>
            <a:pPr>
              <a:spcBef>
                <a:spcPct val="0"/>
              </a:spcBef>
            </a:pPr>
            <a:r>
              <a:rPr lang="en-US" dirty="0">
                <a:solidFill>
                  <a:srgbClr val="009900"/>
                </a:solidFill>
              </a:rPr>
              <a:t>Residual |  423.425524 </a:t>
            </a:r>
            <a:r>
              <a:rPr lang="en-US" dirty="0">
                <a:solidFill>
                  <a:srgbClr val="FF0000"/>
                </a:solidFill>
              </a:rPr>
              <a:t>n-2 =</a:t>
            </a:r>
            <a:r>
              <a:rPr lang="en-US" dirty="0">
                <a:solidFill>
                  <a:srgbClr val="009900"/>
                </a:solidFill>
              </a:rPr>
              <a:t> 29 </a:t>
            </a:r>
            <a:r>
              <a:rPr lang="en-US" dirty="0">
                <a:solidFill>
                  <a:srgbClr val="FF0000"/>
                </a:solidFill>
              </a:rPr>
              <a:t>s</a:t>
            </a:r>
            <a:r>
              <a:rPr lang="en-US" baseline="30000" dirty="0">
                <a:solidFill>
                  <a:srgbClr val="FF0000"/>
                </a:solidFill>
              </a:rPr>
              <a:t>2 </a:t>
            </a:r>
            <a:r>
              <a:rPr lang="en-US" dirty="0">
                <a:solidFill>
                  <a:srgbClr val="FF0000"/>
                </a:solidFill>
              </a:rPr>
              <a:t>=</a:t>
            </a:r>
            <a:r>
              <a:rPr lang="en-US" dirty="0">
                <a:solidFill>
                  <a:srgbClr val="009900"/>
                </a:solidFill>
              </a:rPr>
              <a:t> 14.6008801 </a:t>
            </a:r>
            <a:r>
              <a:rPr lang="en-US" dirty="0"/>
              <a:t> </a:t>
            </a:r>
            <a:r>
              <a:rPr lang="en-US" dirty="0" smtClean="0"/>
              <a:t>  </a:t>
            </a:r>
            <a:r>
              <a:rPr lang="en-US" dirty="0" smtClean="0">
                <a:solidFill>
                  <a:srgbClr val="FF0000"/>
                </a:solidFill>
              </a:rPr>
              <a:t> </a:t>
            </a:r>
            <a:r>
              <a:rPr lang="en-US" dirty="0" smtClean="0">
                <a:solidFill>
                  <a:srgbClr val="009900"/>
                </a:solidFill>
              </a:rPr>
              <a:t>     </a:t>
            </a:r>
            <a:r>
              <a:rPr lang="en-US" dirty="0">
                <a:solidFill>
                  <a:srgbClr val="009900"/>
                </a:solidFill>
              </a:rPr>
              <a:t>R-squared     =  0.3718 </a:t>
            </a:r>
            <a:r>
              <a:rPr lang="en-US" dirty="0" smtClean="0">
                <a:solidFill>
                  <a:srgbClr val="009900"/>
                </a:solidFill>
              </a:rPr>
              <a:t> </a:t>
            </a:r>
            <a:endParaRPr lang="en-US" dirty="0">
              <a:solidFill>
                <a:srgbClr val="009900"/>
              </a:solidFill>
            </a:endParaRPr>
          </a:p>
          <a:p>
            <a:pPr>
              <a:spcBef>
                <a:spcPct val="0"/>
              </a:spcBef>
            </a:pPr>
            <a:r>
              <a:rPr lang="en-US" dirty="0">
                <a:solidFill>
                  <a:srgbClr val="009900"/>
                </a:solidFill>
              </a:rPr>
              <a:t>---------+------------------------------------          </a:t>
            </a:r>
            <a:r>
              <a:rPr lang="en-US" dirty="0" err="1">
                <a:solidFill>
                  <a:srgbClr val="009900"/>
                </a:solidFill>
              </a:rPr>
              <a:t>Adj</a:t>
            </a:r>
            <a:r>
              <a:rPr lang="en-US" dirty="0">
                <a:solidFill>
                  <a:srgbClr val="009900"/>
                </a:solidFill>
              </a:rPr>
              <a:t> R-squared =  0.3501</a:t>
            </a:r>
          </a:p>
          <a:p>
            <a:pPr>
              <a:spcBef>
                <a:spcPct val="0"/>
              </a:spcBef>
            </a:pPr>
            <a:r>
              <a:rPr lang="en-US" dirty="0">
                <a:solidFill>
                  <a:srgbClr val="009900"/>
                </a:solidFill>
              </a:rPr>
              <a:t>   Total |      674.00       30      22.4666667         Root MSE  </a:t>
            </a:r>
            <a:r>
              <a:rPr lang="en-US" dirty="0">
                <a:solidFill>
                  <a:srgbClr val="FF0000"/>
                </a:solidFill>
              </a:rPr>
              <a:t>=</a:t>
            </a:r>
            <a:r>
              <a:rPr lang="en-US" dirty="0">
                <a:solidFill>
                  <a:srgbClr val="009900"/>
                </a:solidFill>
              </a:rPr>
              <a:t> </a:t>
            </a:r>
            <a:r>
              <a:rPr lang="en-US" dirty="0">
                <a:solidFill>
                  <a:srgbClr val="FF0000"/>
                </a:solidFill>
              </a:rPr>
              <a:t>s =</a:t>
            </a:r>
            <a:r>
              <a:rPr lang="en-US" dirty="0">
                <a:solidFill>
                  <a:srgbClr val="009900"/>
                </a:solidFill>
              </a:rPr>
              <a:t>  3.8211  </a:t>
            </a:r>
            <a:r>
              <a:rPr lang="en-US" dirty="0">
                <a:solidFill>
                  <a:srgbClr val="FF0000"/>
                </a:solidFill>
              </a:rPr>
              <a:t>{2}</a:t>
            </a:r>
            <a:endParaRPr lang="en-US" dirty="0">
              <a:solidFill>
                <a:srgbClr val="009900"/>
              </a:solidFill>
            </a:endParaRPr>
          </a:p>
          <a:p>
            <a:pPr>
              <a:spcBef>
                <a:spcPct val="0"/>
              </a:spcBef>
            </a:pPr>
            <a:endParaRPr lang="en-US" dirty="0">
              <a:solidFill>
                <a:srgbClr val="009900"/>
              </a:solidFill>
            </a:endParaRP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bweight</a:t>
            </a:r>
            <a:r>
              <a:rPr lang="en-US" dirty="0">
                <a:solidFill>
                  <a:srgbClr val="009900"/>
                </a:solidFill>
              </a:rPr>
              <a:t> |      </a:t>
            </a:r>
            <a:r>
              <a:rPr lang="en-US" dirty="0" err="1">
                <a:solidFill>
                  <a:srgbClr val="009900"/>
                </a:solidFill>
              </a:rPr>
              <a:t>Coef</a:t>
            </a:r>
            <a:r>
              <a:rPr lang="en-US" dirty="0">
                <a:solidFill>
                  <a:srgbClr val="009900"/>
                </a:solidFill>
              </a:rPr>
              <a:t>.       Std. Err.   t     P&gt;|t|       [95% Conf. Interval]</a:t>
            </a: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estriol</a:t>
            </a:r>
            <a:r>
              <a:rPr lang="en-US" dirty="0">
                <a:solidFill>
                  <a:srgbClr val="009900"/>
                </a:solidFill>
              </a:rPr>
              <a:t> |</a:t>
            </a:r>
            <a:r>
              <a:rPr lang="en-US" dirty="0">
                <a:solidFill>
                  <a:srgbClr val="FF0000"/>
                </a:solidFill>
              </a:rPr>
              <a:t>b=</a:t>
            </a:r>
            <a:r>
              <a:rPr lang="en-US" dirty="0">
                <a:solidFill>
                  <a:srgbClr val="009900"/>
                </a:solidFill>
              </a:rPr>
              <a:t> .6081905 </a:t>
            </a:r>
            <a:r>
              <a:rPr lang="en-US" dirty="0">
                <a:solidFill>
                  <a:srgbClr val="FF0000"/>
                </a:solidFill>
              </a:rPr>
              <a:t>se(b)=</a:t>
            </a:r>
            <a:r>
              <a:rPr lang="en-US" dirty="0">
                <a:solidFill>
                  <a:srgbClr val="009900"/>
                </a:solidFill>
              </a:rPr>
              <a:t> .1468117  4.14  </a:t>
            </a:r>
            <a:r>
              <a:rPr lang="en-US" dirty="0">
                <a:solidFill>
                  <a:srgbClr val="FF0000"/>
                </a:solidFill>
              </a:rPr>
              <a:t>P=</a:t>
            </a:r>
            <a:r>
              <a:rPr lang="en-US" dirty="0">
                <a:solidFill>
                  <a:srgbClr val="009900"/>
                </a:solidFill>
              </a:rPr>
              <a:t>0.000       .3079268    .9084541</a:t>
            </a:r>
          </a:p>
          <a:p>
            <a:pPr>
              <a:spcBef>
                <a:spcPct val="0"/>
              </a:spcBef>
            </a:pPr>
            <a:r>
              <a:rPr lang="en-US" dirty="0">
                <a:solidFill>
                  <a:srgbClr val="009900"/>
                </a:solidFill>
              </a:rPr>
              <a:t>   _cons |</a:t>
            </a:r>
            <a:r>
              <a:rPr lang="en-US" dirty="0">
                <a:solidFill>
                  <a:srgbClr val="FF0000"/>
                </a:solidFill>
              </a:rPr>
              <a:t>a=</a:t>
            </a:r>
            <a:r>
              <a:rPr lang="en-US" dirty="0">
                <a:solidFill>
                  <a:srgbClr val="009900"/>
                </a:solidFill>
              </a:rPr>
              <a:t> 21.52343       2.620417   8.21    0.000       16.16407    26.88278</a:t>
            </a:r>
          </a:p>
          <a:p>
            <a:pPr>
              <a:spcBef>
                <a:spcPct val="0"/>
              </a:spcBef>
            </a:pPr>
            <a:r>
              <a:rPr lang="en-US" dirty="0">
                <a:solidFill>
                  <a:srgbClr val="009900"/>
                </a:solidFill>
              </a:rPr>
              <a:t>------------------------------------------------------------------------------</a:t>
            </a:r>
            <a:endParaRPr lang="en-US" sz="1600" dirty="0">
              <a:latin typeface="Times New Roman" pitchFamily="18" charset="0"/>
            </a:endParaRPr>
          </a:p>
        </p:txBody>
      </p:sp>
    </p:spTree>
    <p:extLst>
      <p:ext uri="{BB962C8B-B14F-4D97-AF65-F5344CB8AC3E}">
        <p14:creationId xmlns:p14="http://schemas.microsoft.com/office/powerpoint/2010/main" val="242721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3"/>
          <p:cNvSpPr txBox="1">
            <a:spLocks noChangeArrowheads="1"/>
          </p:cNvSpPr>
          <p:nvPr/>
        </p:nvSpPr>
        <p:spPr bwMode="auto">
          <a:xfrm>
            <a:off x="469900" y="2000976"/>
            <a:ext cx="8012113" cy="121920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{5}	</a:t>
            </a:r>
            <a:r>
              <a:rPr lang="en-US" sz="1800" b="1">
                <a:solidFill>
                  <a:srgbClr val="009900"/>
                </a:solidFill>
                <a:latin typeface="Century Schoolbook" pitchFamily="18" charset="0"/>
              </a:rPr>
              <a:t>R-squared</a:t>
            </a:r>
            <a:r>
              <a:rPr lang="en-US" sz="1800">
                <a:latin typeface="Century Schoolbook" pitchFamily="18" charset="0"/>
              </a:rPr>
              <a:t> is the square of the correlation coefficient.  It also equals MSS/TSS and hence measures the </a:t>
            </a:r>
            <a:r>
              <a:rPr lang="en-US" sz="1800" b="1">
                <a:latin typeface="Century Schoolbook" pitchFamily="18" charset="0"/>
              </a:rPr>
              <a:t>proportion of the total variation in bweight </a:t>
            </a:r>
            <a:r>
              <a:rPr lang="en-US" sz="1800">
                <a:latin typeface="Century Schoolbook" pitchFamily="18" charset="0"/>
              </a:rPr>
              <a:t>that is explained by the model.  When       R-squared =1, s</a:t>
            </a:r>
            <a:r>
              <a:rPr lang="en-US" sz="1800" baseline="30000">
                <a:latin typeface="Century Schoolbook" pitchFamily="18" charset="0"/>
              </a:rPr>
              <a:t>2</a:t>
            </a:r>
            <a:r>
              <a:rPr lang="en-US" sz="1800">
                <a:latin typeface="Century Schoolbook" pitchFamily="18" charset="0"/>
              </a:rPr>
              <a:t>=0 and the data points fall on the straight line </a:t>
            </a:r>
          </a:p>
        </p:txBody>
      </p:sp>
      <p:sp>
        <p:nvSpPr>
          <p:cNvPr id="32" name="Rectangle 14"/>
          <p:cNvSpPr>
            <a:spLocks noChangeArrowheads="1"/>
          </p:cNvSpPr>
          <p:nvPr/>
        </p:nvSpPr>
        <p:spPr bwMode="auto">
          <a:xfrm>
            <a:off x="7839075" y="4333876"/>
            <a:ext cx="695325" cy="2143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 name="Rectangle 21"/>
          <p:cNvSpPr>
            <a:spLocks noChangeArrowheads="1"/>
          </p:cNvSpPr>
          <p:nvPr/>
        </p:nvSpPr>
        <p:spPr bwMode="auto">
          <a:xfrm>
            <a:off x="1300163" y="4286250"/>
            <a:ext cx="1162050" cy="2476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40" name="Group 22"/>
          <p:cNvGrpSpPr>
            <a:grpSpLocks/>
          </p:cNvGrpSpPr>
          <p:nvPr/>
        </p:nvGrpSpPr>
        <p:grpSpPr bwMode="auto">
          <a:xfrm>
            <a:off x="446313" y="304368"/>
            <a:ext cx="8304213" cy="1449387"/>
            <a:chOff x="448" y="1016"/>
            <a:chExt cx="5231" cy="913"/>
          </a:xfrm>
        </p:grpSpPr>
        <p:sp>
          <p:nvSpPr>
            <p:cNvPr id="41" name="Text Box 23"/>
            <p:cNvSpPr txBox="1">
              <a:spLocks noChangeArrowheads="1"/>
            </p:cNvSpPr>
            <p:nvPr/>
          </p:nvSpPr>
          <p:spPr bwMode="auto">
            <a:xfrm>
              <a:off x="448" y="1016"/>
              <a:ext cx="5231" cy="913"/>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70000"/>
                </a:spcBef>
              </a:pPr>
              <a:r>
                <a:rPr lang="en-US" sz="1800" b="1">
                  <a:solidFill>
                    <a:srgbClr val="FF0000"/>
                  </a:solidFill>
                  <a:latin typeface="SAS Monospace" pitchFamily="49" charset="0"/>
                </a:rPr>
                <a:t>{4}	</a:t>
              </a:r>
              <a:r>
                <a:rPr lang="en-US" sz="1800">
                  <a:latin typeface="Century Schoolbook" pitchFamily="18" charset="0"/>
                </a:rPr>
                <a:t>The</a:t>
              </a:r>
              <a:r>
                <a:rPr lang="en-US" sz="1800" b="1">
                  <a:latin typeface="Century Schoolbook" pitchFamily="18" charset="0"/>
                </a:rPr>
                <a:t> Residual </a:t>
              </a:r>
              <a:r>
                <a:rPr lang="en-US" sz="1800">
                  <a:latin typeface="Century Schoolbook" pitchFamily="18" charset="0"/>
                </a:rPr>
                <a:t>or</a:t>
              </a:r>
              <a:r>
                <a:rPr lang="en-US" sz="1800" b="1">
                  <a:latin typeface="Century Schoolbook" pitchFamily="18" charset="0"/>
                </a:rPr>
                <a:t> Error Sum of Squares </a:t>
              </a:r>
              <a:r>
                <a:rPr lang="en-US" sz="1800">
                  <a:latin typeface="Century Schoolbook" pitchFamily="18" charset="0"/>
                </a:rPr>
                <a:t>(ESS)</a:t>
              </a:r>
              <a:r>
                <a:rPr lang="en-US" sz="1800" b="1">
                  <a:latin typeface="SAS Monospace" pitchFamily="49" charset="0"/>
                </a:rPr>
                <a:t> </a:t>
              </a:r>
              <a:r>
                <a:rPr lang="en-US" sz="1800" b="1">
                  <a:latin typeface="Century Schoolbook" pitchFamily="18" charset="0"/>
                </a:rPr>
                <a:t>= </a:t>
              </a:r>
              <a:r>
                <a:rPr lang="en-US" sz="1800">
                  <a:latin typeface="Century Schoolbook" pitchFamily="18" charset="0"/>
                </a:rPr>
                <a:t>423.4 =                           It can be shown that SST =                                                                                = SSM + SSE </a:t>
              </a:r>
            </a:p>
          </p:txBody>
        </p:sp>
        <p:grpSp>
          <p:nvGrpSpPr>
            <p:cNvPr id="42" name="Group 24"/>
            <p:cNvGrpSpPr>
              <a:grpSpLocks/>
            </p:cNvGrpSpPr>
            <p:nvPr/>
          </p:nvGrpSpPr>
          <p:grpSpPr bwMode="auto">
            <a:xfrm>
              <a:off x="2805" y="1091"/>
              <a:ext cx="2788" cy="605"/>
              <a:chOff x="2805" y="1091"/>
              <a:chExt cx="2788" cy="605"/>
            </a:xfrm>
          </p:grpSpPr>
          <p:graphicFrame>
            <p:nvGraphicFramePr>
              <p:cNvPr id="43" name="Object 25"/>
              <p:cNvGraphicFramePr>
                <a:graphicFrameLocks noChangeAspect="1"/>
              </p:cNvGraphicFramePr>
              <p:nvPr/>
            </p:nvGraphicFramePr>
            <p:xfrm>
              <a:off x="4857" y="1091"/>
              <a:ext cx="736" cy="264"/>
            </p:xfrm>
            <a:graphic>
              <a:graphicData uri="http://schemas.openxmlformats.org/presentationml/2006/ole">
                <mc:AlternateContent xmlns:mc="http://schemas.openxmlformats.org/markup-compatibility/2006">
                  <mc:Choice xmlns:v="urn:schemas-microsoft-com:vml" Requires="v">
                    <p:oleObj spid="_x0000_s411680" name="Equation" r:id="rId4" imgW="1168200" imgH="419040" progId="Equation.DSMT4">
                      <p:embed/>
                    </p:oleObj>
                  </mc:Choice>
                  <mc:Fallback>
                    <p:oleObj name="Equation" r:id="rId4" imgW="11682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 y="1091"/>
                            <a:ext cx="736"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26"/>
              <p:cNvGraphicFramePr>
                <a:graphicFrameLocks noChangeAspect="1"/>
              </p:cNvGraphicFramePr>
              <p:nvPr/>
            </p:nvGraphicFramePr>
            <p:xfrm>
              <a:off x="2805" y="1392"/>
              <a:ext cx="2400" cy="304"/>
            </p:xfrm>
            <a:graphic>
              <a:graphicData uri="http://schemas.openxmlformats.org/presentationml/2006/ole">
                <mc:AlternateContent xmlns:mc="http://schemas.openxmlformats.org/markup-compatibility/2006">
                  <mc:Choice xmlns:v="urn:schemas-microsoft-com:vml" Requires="v">
                    <p:oleObj spid="_x0000_s411681" name="Equation" r:id="rId6" imgW="3809880" imgH="482400" progId="Equation.DSMT4">
                      <p:embed/>
                    </p:oleObj>
                  </mc:Choice>
                  <mc:Fallback>
                    <p:oleObj name="Equation" r:id="rId6" imgW="380988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 y="1392"/>
                            <a:ext cx="2400"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45" name="Rectangle 27"/>
          <p:cNvSpPr>
            <a:spLocks noChangeArrowheads="1"/>
          </p:cNvSpPr>
          <p:nvPr/>
        </p:nvSpPr>
        <p:spPr bwMode="auto">
          <a:xfrm>
            <a:off x="-4763" y="3630613"/>
            <a:ext cx="9206366" cy="292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dirty="0"/>
              <a:t>  </a:t>
            </a:r>
            <a:r>
              <a:rPr lang="en-US" dirty="0">
                <a:solidFill>
                  <a:srgbClr val="009900"/>
                </a:solidFill>
              </a:rPr>
              <a:t>Source |       SS          </a:t>
            </a:r>
            <a:r>
              <a:rPr lang="en-US" dirty="0" err="1">
                <a:solidFill>
                  <a:srgbClr val="009900"/>
                </a:solidFill>
              </a:rPr>
              <a:t>df</a:t>
            </a:r>
            <a:r>
              <a:rPr lang="en-US" dirty="0">
                <a:solidFill>
                  <a:srgbClr val="009900"/>
                </a:solidFill>
              </a:rPr>
              <a:t>          MS             Number of </a:t>
            </a:r>
            <a:r>
              <a:rPr lang="en-US" dirty="0" err="1">
                <a:solidFill>
                  <a:srgbClr val="009900"/>
                </a:solidFill>
              </a:rPr>
              <a:t>obs</a:t>
            </a:r>
            <a:r>
              <a:rPr lang="en-US" dirty="0">
                <a:solidFill>
                  <a:srgbClr val="009900"/>
                </a:solidFill>
              </a:rPr>
              <a:t> =      31</a:t>
            </a:r>
          </a:p>
          <a:p>
            <a:pPr>
              <a:spcBef>
                <a:spcPct val="0"/>
              </a:spcBef>
            </a:pPr>
            <a:r>
              <a:rPr lang="en-US" dirty="0">
                <a:solidFill>
                  <a:srgbClr val="009900"/>
                </a:solidFill>
              </a:rPr>
              <a:t>---------+------------------------------------          F(  1,    29) =   17.16</a:t>
            </a:r>
          </a:p>
          <a:p>
            <a:pPr>
              <a:spcBef>
                <a:spcPct val="0"/>
              </a:spcBef>
            </a:pPr>
            <a:r>
              <a:rPr lang="en-US" dirty="0">
                <a:solidFill>
                  <a:srgbClr val="009900"/>
                </a:solidFill>
              </a:rPr>
              <a:t>   Model |  250.574476        1     250.574476          </a:t>
            </a:r>
            <a:r>
              <a:rPr lang="en-US" dirty="0" err="1">
                <a:solidFill>
                  <a:srgbClr val="009900"/>
                </a:solidFill>
              </a:rPr>
              <a:t>Prob</a:t>
            </a:r>
            <a:r>
              <a:rPr lang="en-US" dirty="0">
                <a:solidFill>
                  <a:srgbClr val="009900"/>
                </a:solidFill>
              </a:rPr>
              <a:t> &gt; F      =  0.0003  </a:t>
            </a:r>
          </a:p>
          <a:p>
            <a:pPr>
              <a:spcBef>
                <a:spcPct val="0"/>
              </a:spcBef>
            </a:pPr>
            <a:r>
              <a:rPr lang="en-US" dirty="0">
                <a:solidFill>
                  <a:srgbClr val="009900"/>
                </a:solidFill>
              </a:rPr>
              <a:t>Residual |  423.425524 </a:t>
            </a:r>
            <a:r>
              <a:rPr lang="en-US" dirty="0">
                <a:solidFill>
                  <a:srgbClr val="FF0000"/>
                </a:solidFill>
              </a:rPr>
              <a:t>n-2 =</a:t>
            </a:r>
            <a:r>
              <a:rPr lang="en-US" dirty="0">
                <a:solidFill>
                  <a:srgbClr val="009900"/>
                </a:solidFill>
              </a:rPr>
              <a:t> 29 </a:t>
            </a:r>
            <a:r>
              <a:rPr lang="en-US" dirty="0">
                <a:solidFill>
                  <a:srgbClr val="FF0000"/>
                </a:solidFill>
              </a:rPr>
              <a:t>s</a:t>
            </a:r>
            <a:r>
              <a:rPr lang="en-US" baseline="30000" dirty="0">
                <a:solidFill>
                  <a:srgbClr val="FF0000"/>
                </a:solidFill>
              </a:rPr>
              <a:t>2 </a:t>
            </a:r>
            <a:r>
              <a:rPr lang="en-US" dirty="0">
                <a:solidFill>
                  <a:srgbClr val="FF0000"/>
                </a:solidFill>
              </a:rPr>
              <a:t>=</a:t>
            </a:r>
            <a:r>
              <a:rPr lang="en-US" dirty="0">
                <a:solidFill>
                  <a:srgbClr val="009900"/>
                </a:solidFill>
              </a:rPr>
              <a:t> 14.6008801 </a:t>
            </a:r>
            <a:r>
              <a:rPr lang="en-US" dirty="0">
                <a:solidFill>
                  <a:srgbClr val="FF0000"/>
                </a:solidFill>
              </a:rPr>
              <a:t>{4} </a:t>
            </a:r>
            <a:r>
              <a:rPr lang="en-US" dirty="0">
                <a:solidFill>
                  <a:srgbClr val="009900"/>
                </a:solidFill>
              </a:rPr>
              <a:t>     R-squared     =  0.3718 </a:t>
            </a:r>
            <a:r>
              <a:rPr lang="en-US" dirty="0" smtClean="0">
                <a:solidFill>
                  <a:srgbClr val="009900"/>
                </a:solidFill>
              </a:rPr>
              <a:t> </a:t>
            </a:r>
            <a:r>
              <a:rPr lang="en-US" dirty="0" smtClean="0">
                <a:solidFill>
                  <a:srgbClr val="FF0000"/>
                </a:solidFill>
              </a:rPr>
              <a:t>{</a:t>
            </a:r>
            <a:r>
              <a:rPr lang="en-US" dirty="0">
                <a:solidFill>
                  <a:srgbClr val="FF0000"/>
                </a:solidFill>
              </a:rPr>
              <a:t>5}</a:t>
            </a:r>
            <a:endParaRPr lang="en-US" dirty="0">
              <a:solidFill>
                <a:srgbClr val="009900"/>
              </a:solidFill>
            </a:endParaRPr>
          </a:p>
          <a:p>
            <a:pPr>
              <a:spcBef>
                <a:spcPct val="0"/>
              </a:spcBef>
            </a:pPr>
            <a:r>
              <a:rPr lang="en-US" dirty="0">
                <a:solidFill>
                  <a:srgbClr val="009900"/>
                </a:solidFill>
              </a:rPr>
              <a:t>---------+------------------------------------          </a:t>
            </a:r>
            <a:r>
              <a:rPr lang="en-US" dirty="0" err="1">
                <a:solidFill>
                  <a:srgbClr val="009900"/>
                </a:solidFill>
              </a:rPr>
              <a:t>Adj</a:t>
            </a:r>
            <a:r>
              <a:rPr lang="en-US" dirty="0">
                <a:solidFill>
                  <a:srgbClr val="009900"/>
                </a:solidFill>
              </a:rPr>
              <a:t> R-squared =  0.3501</a:t>
            </a:r>
          </a:p>
          <a:p>
            <a:pPr>
              <a:spcBef>
                <a:spcPct val="0"/>
              </a:spcBef>
            </a:pPr>
            <a:r>
              <a:rPr lang="en-US" dirty="0">
                <a:solidFill>
                  <a:srgbClr val="009900"/>
                </a:solidFill>
              </a:rPr>
              <a:t>   Total |      674.00       30      22.4666667         Root MSE  </a:t>
            </a:r>
            <a:r>
              <a:rPr lang="en-US" dirty="0">
                <a:solidFill>
                  <a:srgbClr val="FF0000"/>
                </a:solidFill>
              </a:rPr>
              <a:t>=</a:t>
            </a:r>
            <a:r>
              <a:rPr lang="en-US" dirty="0">
                <a:solidFill>
                  <a:srgbClr val="009900"/>
                </a:solidFill>
              </a:rPr>
              <a:t> </a:t>
            </a:r>
            <a:r>
              <a:rPr lang="en-US" dirty="0">
                <a:solidFill>
                  <a:srgbClr val="FF0000"/>
                </a:solidFill>
              </a:rPr>
              <a:t>s =</a:t>
            </a:r>
            <a:r>
              <a:rPr lang="en-US" dirty="0">
                <a:solidFill>
                  <a:srgbClr val="009900"/>
                </a:solidFill>
              </a:rPr>
              <a:t>  3.8211  </a:t>
            </a:r>
          </a:p>
          <a:p>
            <a:pPr>
              <a:spcBef>
                <a:spcPct val="0"/>
              </a:spcBef>
            </a:pPr>
            <a:endParaRPr lang="en-US" dirty="0">
              <a:solidFill>
                <a:srgbClr val="009900"/>
              </a:solidFill>
            </a:endParaRP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bweight</a:t>
            </a:r>
            <a:r>
              <a:rPr lang="en-US" dirty="0">
                <a:solidFill>
                  <a:srgbClr val="009900"/>
                </a:solidFill>
              </a:rPr>
              <a:t> |      </a:t>
            </a:r>
            <a:r>
              <a:rPr lang="en-US" dirty="0" err="1">
                <a:solidFill>
                  <a:srgbClr val="009900"/>
                </a:solidFill>
              </a:rPr>
              <a:t>Coef</a:t>
            </a:r>
            <a:r>
              <a:rPr lang="en-US" dirty="0">
                <a:solidFill>
                  <a:srgbClr val="009900"/>
                </a:solidFill>
              </a:rPr>
              <a:t>.       Std. Err.   t     P&gt;|t|       [95% Conf. Interval]</a:t>
            </a: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estriol</a:t>
            </a:r>
            <a:r>
              <a:rPr lang="en-US" dirty="0">
                <a:solidFill>
                  <a:srgbClr val="009900"/>
                </a:solidFill>
              </a:rPr>
              <a:t> |</a:t>
            </a:r>
            <a:r>
              <a:rPr lang="en-US" dirty="0">
                <a:solidFill>
                  <a:srgbClr val="FF0000"/>
                </a:solidFill>
              </a:rPr>
              <a:t>b=</a:t>
            </a:r>
            <a:r>
              <a:rPr lang="en-US" dirty="0">
                <a:solidFill>
                  <a:srgbClr val="009900"/>
                </a:solidFill>
              </a:rPr>
              <a:t> .6081905 </a:t>
            </a:r>
            <a:r>
              <a:rPr lang="en-US" dirty="0">
                <a:solidFill>
                  <a:srgbClr val="FF0000"/>
                </a:solidFill>
              </a:rPr>
              <a:t>se(b)=</a:t>
            </a:r>
            <a:r>
              <a:rPr lang="en-US" dirty="0">
                <a:solidFill>
                  <a:srgbClr val="009900"/>
                </a:solidFill>
              </a:rPr>
              <a:t> .1468117  4.14  </a:t>
            </a:r>
            <a:r>
              <a:rPr lang="en-US" dirty="0">
                <a:solidFill>
                  <a:srgbClr val="FF0000"/>
                </a:solidFill>
              </a:rPr>
              <a:t>P=</a:t>
            </a:r>
            <a:r>
              <a:rPr lang="en-US" dirty="0">
                <a:solidFill>
                  <a:srgbClr val="009900"/>
                </a:solidFill>
              </a:rPr>
              <a:t>0.000       .3079268    .9084541</a:t>
            </a:r>
          </a:p>
          <a:p>
            <a:pPr>
              <a:spcBef>
                <a:spcPct val="0"/>
              </a:spcBef>
            </a:pPr>
            <a:r>
              <a:rPr lang="en-US" dirty="0">
                <a:solidFill>
                  <a:srgbClr val="009900"/>
                </a:solidFill>
              </a:rPr>
              <a:t>   _cons |</a:t>
            </a:r>
            <a:r>
              <a:rPr lang="en-US" dirty="0">
                <a:solidFill>
                  <a:srgbClr val="FF0000"/>
                </a:solidFill>
              </a:rPr>
              <a:t>a=</a:t>
            </a:r>
            <a:r>
              <a:rPr lang="en-US" dirty="0">
                <a:solidFill>
                  <a:srgbClr val="009900"/>
                </a:solidFill>
              </a:rPr>
              <a:t> 21.52343       2.620417   8.21    0.000       16.16407    26.88278</a:t>
            </a:r>
          </a:p>
          <a:p>
            <a:pPr>
              <a:spcBef>
                <a:spcPct val="0"/>
              </a:spcBef>
            </a:pPr>
            <a:r>
              <a:rPr lang="en-US" dirty="0">
                <a:solidFill>
                  <a:srgbClr val="009900"/>
                </a:solidFill>
              </a:rPr>
              <a:t>------------------------------------------------------------------------------</a:t>
            </a:r>
            <a:endParaRPr lang="en-US" sz="1600" dirty="0">
              <a:latin typeface="Times New Roman" pitchFamily="18" charset="0"/>
            </a:endParaRPr>
          </a:p>
        </p:txBody>
      </p:sp>
    </p:spTree>
    <p:extLst>
      <p:ext uri="{BB962C8B-B14F-4D97-AF65-F5344CB8AC3E}">
        <p14:creationId xmlns:p14="http://schemas.microsoft.com/office/powerpoint/2010/main" val="207828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8" name="Rectangle 28"/>
          <p:cNvSpPr>
            <a:spLocks noChangeArrowheads="1"/>
          </p:cNvSpPr>
          <p:nvPr/>
        </p:nvSpPr>
        <p:spPr bwMode="auto">
          <a:xfrm>
            <a:off x="7983538" y="4286250"/>
            <a:ext cx="717550" cy="1873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8747" name="Rectangle 27"/>
          <p:cNvSpPr>
            <a:spLocks noChangeArrowheads="1"/>
          </p:cNvSpPr>
          <p:nvPr/>
        </p:nvSpPr>
        <p:spPr bwMode="auto">
          <a:xfrm>
            <a:off x="1917700" y="4689475"/>
            <a:ext cx="776288" cy="2365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8746" name="Rectangle 26"/>
          <p:cNvSpPr>
            <a:spLocks noChangeArrowheads="1"/>
          </p:cNvSpPr>
          <p:nvPr/>
        </p:nvSpPr>
        <p:spPr bwMode="auto">
          <a:xfrm>
            <a:off x="1514475" y="4060825"/>
            <a:ext cx="1130300" cy="452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8722" name="Text Box 2"/>
          <p:cNvSpPr txBox="1">
            <a:spLocks noChangeArrowheads="1"/>
          </p:cNvSpPr>
          <p:nvPr/>
        </p:nvSpPr>
        <p:spPr bwMode="auto">
          <a:xfrm>
            <a:off x="568325" y="369888"/>
            <a:ext cx="7953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b) Interpreting output from a simple linear regression program</a:t>
            </a:r>
          </a:p>
        </p:txBody>
      </p:sp>
      <p:sp>
        <p:nvSpPr>
          <p:cNvPr id="158723" name="Rectangle 3"/>
          <p:cNvSpPr>
            <a:spLocks noChangeArrowheads="1"/>
          </p:cNvSpPr>
          <p:nvPr/>
        </p:nvSpPr>
        <p:spPr bwMode="auto">
          <a:xfrm>
            <a:off x="204788" y="3582988"/>
            <a:ext cx="8693150"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a:solidFill>
                  <a:schemeClr val="tx1"/>
                </a:solidFill>
              </a:rPr>
              <a:t>  </a:t>
            </a:r>
            <a:r>
              <a:rPr lang="en-US">
                <a:solidFill>
                  <a:srgbClr val="009900"/>
                </a:solidFill>
              </a:rPr>
              <a:t>Source |       SS          df          MS            Number of obs =      31</a:t>
            </a:r>
          </a:p>
          <a:p>
            <a:pPr>
              <a:spcBef>
                <a:spcPct val="0"/>
              </a:spcBef>
            </a:pPr>
            <a:r>
              <a:rPr lang="en-US">
                <a:solidFill>
                  <a:srgbClr val="009900"/>
                </a:solidFill>
              </a:rPr>
              <a:t>---------+------------------------------------         F(  1,    29) =   17.16</a:t>
            </a:r>
          </a:p>
          <a:p>
            <a:pPr>
              <a:spcBef>
                <a:spcPct val="0"/>
              </a:spcBef>
            </a:pPr>
            <a:r>
              <a:rPr lang="en-US">
                <a:solidFill>
                  <a:srgbClr val="009900"/>
                </a:solidFill>
              </a:rPr>
              <a:t>   Model |  250.574476        1     250.574476         Prob &gt; F      =  0.0003  </a:t>
            </a:r>
          </a:p>
          <a:p>
            <a:pPr>
              <a:spcBef>
                <a:spcPct val="0"/>
              </a:spcBef>
            </a:pPr>
            <a:r>
              <a:rPr lang="en-US">
                <a:solidFill>
                  <a:srgbClr val="009900"/>
                </a:solidFill>
              </a:rPr>
              <a:t>Residual |  423.425524 </a:t>
            </a:r>
            <a:r>
              <a:rPr lang="en-US"/>
              <a:t>n-2 =</a:t>
            </a:r>
            <a:r>
              <a:rPr lang="en-US">
                <a:solidFill>
                  <a:srgbClr val="009900"/>
                </a:solidFill>
              </a:rPr>
              <a:t> 29 </a:t>
            </a:r>
            <a:r>
              <a:rPr lang="en-US"/>
              <a:t>s</a:t>
            </a:r>
            <a:r>
              <a:rPr lang="en-US" baseline="30000"/>
              <a:t>2</a:t>
            </a:r>
            <a:r>
              <a:rPr lang="en-US"/>
              <a:t>  =</a:t>
            </a:r>
            <a:r>
              <a:rPr lang="en-US">
                <a:solidFill>
                  <a:srgbClr val="009900"/>
                </a:solidFill>
              </a:rPr>
              <a:t> 14.6008801       R-squared     =  0.3718  </a:t>
            </a:r>
          </a:p>
          <a:p>
            <a:pPr>
              <a:spcBef>
                <a:spcPct val="0"/>
              </a:spcBef>
            </a:pPr>
            <a:r>
              <a:rPr lang="en-US">
                <a:solidFill>
                  <a:srgbClr val="009900"/>
                </a:solidFill>
              </a:rPr>
              <a:t>---------+------------------------------------         Adj R-squared =  0.3501</a:t>
            </a:r>
          </a:p>
          <a:p>
            <a:pPr>
              <a:spcBef>
                <a:spcPct val="0"/>
              </a:spcBef>
            </a:pPr>
            <a:r>
              <a:rPr lang="en-US">
                <a:solidFill>
                  <a:srgbClr val="009900"/>
                </a:solidFill>
              </a:rPr>
              <a:t>   Total |      674.00       30      22.4666667        Root MSE  </a:t>
            </a:r>
            <a:r>
              <a:rPr lang="en-US"/>
              <a:t>=</a:t>
            </a:r>
            <a:r>
              <a:rPr lang="en-US">
                <a:solidFill>
                  <a:srgbClr val="009900"/>
                </a:solidFill>
              </a:rPr>
              <a:t> </a:t>
            </a:r>
            <a:r>
              <a:rPr lang="en-US"/>
              <a:t>s =</a:t>
            </a:r>
            <a:r>
              <a:rPr lang="en-US">
                <a:solidFill>
                  <a:srgbClr val="009900"/>
                </a:solidFill>
              </a:rPr>
              <a:t>  3.8211  </a:t>
            </a:r>
          </a:p>
          <a:p>
            <a:pPr>
              <a:spcBef>
                <a:spcPct val="0"/>
              </a:spcBef>
            </a:pPr>
            <a:endParaRPr lang="en-US">
              <a:solidFill>
                <a:srgbClr val="009900"/>
              </a:solidFill>
            </a:endParaRPr>
          </a:p>
          <a:p>
            <a:pPr>
              <a:spcBef>
                <a:spcPct val="0"/>
              </a:spcBef>
            </a:pPr>
            <a:r>
              <a:rPr lang="en-US">
                <a:solidFill>
                  <a:srgbClr val="009900"/>
                </a:solidFill>
              </a:rPr>
              <a:t>------------------------------------------------------------------------------</a:t>
            </a:r>
          </a:p>
          <a:p>
            <a:pPr>
              <a:spcBef>
                <a:spcPct val="0"/>
              </a:spcBef>
            </a:pPr>
            <a:r>
              <a:rPr lang="en-US">
                <a:solidFill>
                  <a:srgbClr val="009900"/>
                </a:solidFill>
              </a:rPr>
              <a:t> bweight |      Coef.       Std. Err.   t     P&gt;|t|       [95% Conf. Interval]</a:t>
            </a:r>
          </a:p>
          <a:p>
            <a:pPr>
              <a:spcBef>
                <a:spcPct val="0"/>
              </a:spcBef>
            </a:pPr>
            <a:r>
              <a:rPr lang="en-US">
                <a:solidFill>
                  <a:srgbClr val="009900"/>
                </a:solidFill>
              </a:rPr>
              <a:t>---------+--------------------------------------------------------------------</a:t>
            </a:r>
          </a:p>
          <a:p>
            <a:pPr>
              <a:spcBef>
                <a:spcPct val="0"/>
              </a:spcBef>
            </a:pPr>
            <a:r>
              <a:rPr lang="en-US">
                <a:solidFill>
                  <a:srgbClr val="009900"/>
                </a:solidFill>
              </a:rPr>
              <a:t> estriol |</a:t>
            </a:r>
            <a:r>
              <a:rPr lang="en-US"/>
              <a:t>b=</a:t>
            </a:r>
            <a:r>
              <a:rPr lang="en-US">
                <a:solidFill>
                  <a:srgbClr val="009900"/>
                </a:solidFill>
              </a:rPr>
              <a:t> .6081905 </a:t>
            </a:r>
            <a:r>
              <a:rPr lang="en-US"/>
              <a:t>se(b)=</a:t>
            </a:r>
            <a:r>
              <a:rPr lang="en-US">
                <a:solidFill>
                  <a:srgbClr val="009900"/>
                </a:solidFill>
              </a:rPr>
              <a:t> .1468117   4.14 </a:t>
            </a:r>
            <a:r>
              <a:rPr lang="en-US"/>
              <a:t>P=</a:t>
            </a:r>
            <a:r>
              <a:rPr lang="en-US">
                <a:solidFill>
                  <a:srgbClr val="009900"/>
                </a:solidFill>
              </a:rPr>
              <a:t>0.000      .3079268    .9084541</a:t>
            </a:r>
          </a:p>
          <a:p>
            <a:pPr>
              <a:spcBef>
                <a:spcPct val="0"/>
              </a:spcBef>
            </a:pPr>
            <a:r>
              <a:rPr lang="en-US">
                <a:solidFill>
                  <a:srgbClr val="009900"/>
                </a:solidFill>
              </a:rPr>
              <a:t>   _cons |</a:t>
            </a:r>
            <a:r>
              <a:rPr lang="en-US"/>
              <a:t>a=</a:t>
            </a:r>
            <a:r>
              <a:rPr lang="en-US">
                <a:solidFill>
                  <a:srgbClr val="009900"/>
                </a:solidFill>
              </a:rPr>
              <a:t> 21.52343       2.620417    8.21   0.000      16.16407    26.88278</a:t>
            </a:r>
          </a:p>
          <a:p>
            <a:pPr>
              <a:spcBef>
                <a:spcPct val="0"/>
              </a:spcBef>
            </a:pPr>
            <a:r>
              <a:rPr lang="en-US">
                <a:solidFill>
                  <a:srgbClr val="009900"/>
                </a:solidFill>
              </a:rPr>
              <a:t>------------------------------------------------------------------------------</a:t>
            </a:r>
            <a:endParaRPr lang="en-US" sz="1600">
              <a:solidFill>
                <a:schemeClr val="tx1"/>
              </a:solidFill>
              <a:latin typeface="Times New Roman" pitchFamily="18" charset="0"/>
            </a:endParaRPr>
          </a:p>
        </p:txBody>
      </p:sp>
      <p:sp>
        <p:nvSpPr>
          <p:cNvPr id="158725" name="Text Box 5"/>
          <p:cNvSpPr txBox="1">
            <a:spLocks noChangeArrowheads="1"/>
          </p:cNvSpPr>
          <p:nvPr/>
        </p:nvSpPr>
        <p:spPr bwMode="auto">
          <a:xfrm>
            <a:off x="569913" y="1216025"/>
            <a:ext cx="70151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a:solidFill>
                  <a:schemeClr val="tx1"/>
                </a:solidFill>
                <a:latin typeface="Century Schoolbook" pitchFamily="18" charset="0"/>
              </a:rPr>
              <a:t>ii)          The null hypothesis that </a:t>
            </a:r>
            <a:r>
              <a:rPr lang="en-US" sz="1600">
                <a:solidFill>
                  <a:schemeClr val="tx1"/>
                </a:solidFill>
                <a:latin typeface="Century Schoolbook" pitchFamily="18" charset="0"/>
                <a:sym typeface="Symbol" pitchFamily="18" charset="2"/>
              </a:rPr>
              <a:t> = 0 can be rejected with P&lt; 0.0005</a:t>
            </a:r>
          </a:p>
        </p:txBody>
      </p:sp>
      <p:grpSp>
        <p:nvGrpSpPr>
          <p:cNvPr id="158744" name="Group 24"/>
          <p:cNvGrpSpPr>
            <a:grpSpLocks/>
          </p:cNvGrpSpPr>
          <p:nvPr/>
        </p:nvGrpSpPr>
        <p:grpSpPr bwMode="auto">
          <a:xfrm>
            <a:off x="569913" y="1581150"/>
            <a:ext cx="7673975" cy="706438"/>
            <a:chOff x="359" y="969"/>
            <a:chExt cx="4834" cy="445"/>
          </a:xfrm>
        </p:grpSpPr>
        <p:sp>
          <p:nvSpPr>
            <p:cNvPr id="158727" name="Rectangle 7"/>
            <p:cNvSpPr>
              <a:spLocks noChangeArrowheads="1"/>
            </p:cNvSpPr>
            <p:nvPr/>
          </p:nvSpPr>
          <p:spPr bwMode="auto">
            <a:xfrm>
              <a:off x="4813" y="1014"/>
              <a:ext cx="3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{1.5}</a:t>
              </a:r>
            </a:p>
          </p:txBody>
        </p:sp>
        <p:sp>
          <p:nvSpPr>
            <p:cNvPr id="158729" name="Text Box 9"/>
            <p:cNvSpPr txBox="1">
              <a:spLocks noChangeArrowheads="1"/>
            </p:cNvSpPr>
            <p:nvPr/>
          </p:nvSpPr>
          <p:spPr bwMode="auto">
            <a:xfrm>
              <a:off x="359" y="969"/>
              <a:ext cx="416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a:solidFill>
                    <a:schemeClr val="tx1"/>
                  </a:solidFill>
                  <a:latin typeface="Century Schoolbook" pitchFamily="18" charset="0"/>
                  <a:sym typeface="Symbol" pitchFamily="18" charset="2"/>
                </a:rPr>
                <a:t>iii)</a:t>
              </a:r>
            </a:p>
          </p:txBody>
        </p:sp>
        <p:graphicFrame>
          <p:nvGraphicFramePr>
            <p:cNvPr id="158730" name="Object 10"/>
            <p:cNvGraphicFramePr>
              <a:graphicFrameLocks noChangeAspect="1"/>
            </p:cNvGraphicFramePr>
            <p:nvPr/>
          </p:nvGraphicFramePr>
          <p:xfrm>
            <a:off x="912" y="987"/>
            <a:ext cx="1856" cy="215"/>
          </p:xfrm>
          <a:graphic>
            <a:graphicData uri="http://schemas.openxmlformats.org/presentationml/2006/ole">
              <mc:AlternateContent xmlns:mc="http://schemas.openxmlformats.org/markup-compatibility/2006">
                <mc:Choice xmlns:v="urn:schemas-microsoft-com:vml" Requires="v">
                  <p:oleObj spid="_x0000_s158768" name="Equation" r:id="rId4" imgW="2946240" imgH="342720" progId="Equation.DSMT4">
                    <p:embed/>
                  </p:oleObj>
                </mc:Choice>
                <mc:Fallback>
                  <p:oleObj name="Equation" r:id="rId4" imgW="2946240" imgH="34272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987"/>
                          <a:ext cx="1856"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31" name="Rectangle 11"/>
            <p:cNvSpPr>
              <a:spLocks noChangeArrowheads="1"/>
            </p:cNvSpPr>
            <p:nvPr/>
          </p:nvSpPr>
          <p:spPr bwMode="auto">
            <a:xfrm>
              <a:off x="843" y="1202"/>
              <a:ext cx="849"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estimates </a:t>
              </a:r>
              <a:r>
                <a:rPr lang="en-US" sz="1600">
                  <a:solidFill>
                    <a:schemeClr val="tx1"/>
                  </a:solidFill>
                  <a:latin typeface="Century Schoolbook" pitchFamily="18" charset="0"/>
                  <a:sym typeface="Symbol" pitchFamily="18" charset="2"/>
                </a:rPr>
                <a:t></a:t>
              </a:r>
              <a:r>
                <a:rPr lang="en-US" sz="1600" baseline="30000">
                  <a:solidFill>
                    <a:schemeClr val="tx1"/>
                  </a:solidFill>
                  <a:latin typeface="Century Schoolbook" pitchFamily="18" charset="0"/>
                  <a:sym typeface="Symbol" pitchFamily="18" charset="2"/>
                </a:rPr>
                <a:t>2</a:t>
              </a:r>
            </a:p>
          </p:txBody>
        </p:sp>
      </p:grpSp>
      <p:sp>
        <p:nvSpPr>
          <p:cNvPr id="158732" name="Rectangle 12"/>
          <p:cNvSpPr>
            <a:spLocks noChangeArrowheads="1"/>
          </p:cNvSpPr>
          <p:nvPr/>
        </p:nvSpPr>
        <p:spPr bwMode="auto">
          <a:xfrm>
            <a:off x="569913" y="2409825"/>
            <a:ext cx="67008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iv)         s</a:t>
            </a:r>
            <a:r>
              <a:rPr lang="en-US" sz="1600" baseline="30000">
                <a:solidFill>
                  <a:schemeClr val="tx1"/>
                </a:solidFill>
                <a:latin typeface="Century Schoolbook" pitchFamily="18" charset="0"/>
              </a:rPr>
              <a:t>2</a:t>
            </a:r>
            <a:r>
              <a:rPr lang="en-US" sz="1600">
                <a:solidFill>
                  <a:schemeClr val="tx1"/>
                </a:solidFill>
                <a:latin typeface="Century Schoolbook" pitchFamily="18" charset="0"/>
              </a:rPr>
              <a:t> is often called the mean sums of squares for error, or MSE.</a:t>
            </a:r>
          </a:p>
        </p:txBody>
      </p:sp>
      <p:sp>
        <p:nvSpPr>
          <p:cNvPr id="158733" name="Rectangle 13"/>
          <p:cNvSpPr>
            <a:spLocks noChangeArrowheads="1"/>
          </p:cNvSpPr>
          <p:nvPr/>
        </p:nvSpPr>
        <p:spPr bwMode="auto">
          <a:xfrm>
            <a:off x="584200" y="2733675"/>
            <a:ext cx="38084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v)          s is often called the Root MSE.</a:t>
            </a:r>
          </a:p>
        </p:txBody>
      </p:sp>
      <p:sp>
        <p:nvSpPr>
          <p:cNvPr id="158745" name="Text Box 25"/>
          <p:cNvSpPr txBox="1">
            <a:spLocks noChangeArrowheads="1"/>
          </p:cNvSpPr>
          <p:nvPr/>
        </p:nvSpPr>
        <p:spPr bwMode="auto">
          <a:xfrm>
            <a:off x="582613" y="836613"/>
            <a:ext cx="82978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95300" indent="-495300">
              <a:spcBef>
                <a:spcPct val="0"/>
              </a:spcBef>
              <a:defRPr sz="2400">
                <a:solidFill>
                  <a:schemeClr val="tx1"/>
                </a:solidFill>
                <a:latin typeface="Times New Roman" pitchFamily="18" charset="0"/>
              </a:defRPr>
            </a:lvl1pPr>
            <a:lvl2pPr marL="952500" indent="-495300">
              <a:spcBef>
                <a:spcPct val="0"/>
              </a:spcBef>
              <a:defRPr sz="2400">
                <a:solidFill>
                  <a:schemeClr val="tx1"/>
                </a:solidFill>
                <a:latin typeface="Times New Roman" pitchFamily="18" charset="0"/>
              </a:defRPr>
            </a:lvl2pPr>
            <a:lvl3pPr marL="1409700" indent="-495300">
              <a:spcBef>
                <a:spcPct val="0"/>
              </a:spcBef>
              <a:defRPr sz="2400">
                <a:solidFill>
                  <a:schemeClr val="tx1"/>
                </a:solidFill>
                <a:latin typeface="Times New Roman" pitchFamily="18" charset="0"/>
              </a:defRPr>
            </a:lvl3pPr>
            <a:lvl4pPr marL="1866900" indent="-495300">
              <a:spcBef>
                <a:spcPct val="0"/>
              </a:spcBef>
              <a:defRPr sz="2400">
                <a:solidFill>
                  <a:schemeClr val="tx1"/>
                </a:solidFill>
                <a:latin typeface="Times New Roman" pitchFamily="18" charset="0"/>
              </a:defRPr>
            </a:lvl4pPr>
            <a:lvl5pPr marL="2324100" indent="-495300">
              <a:spcBef>
                <a:spcPct val="0"/>
              </a:spcBef>
              <a:defRPr sz="2400">
                <a:solidFill>
                  <a:schemeClr val="tx1"/>
                </a:solidFill>
                <a:latin typeface="Times New Roman" pitchFamily="18" charset="0"/>
              </a:defRPr>
            </a:lvl5pPr>
            <a:lvl6pPr marL="2781300" indent="-495300" eaLnBrk="0" fontAlgn="base" hangingPunct="0">
              <a:spcBef>
                <a:spcPct val="0"/>
              </a:spcBef>
              <a:spcAft>
                <a:spcPct val="0"/>
              </a:spcAft>
              <a:defRPr sz="2400">
                <a:solidFill>
                  <a:schemeClr val="tx1"/>
                </a:solidFill>
                <a:latin typeface="Times New Roman" pitchFamily="18" charset="0"/>
              </a:defRPr>
            </a:lvl6pPr>
            <a:lvl7pPr marL="3238500" indent="-495300" eaLnBrk="0" fontAlgn="base" hangingPunct="0">
              <a:spcBef>
                <a:spcPct val="0"/>
              </a:spcBef>
              <a:spcAft>
                <a:spcPct val="0"/>
              </a:spcAft>
              <a:defRPr sz="2400">
                <a:solidFill>
                  <a:schemeClr val="tx1"/>
                </a:solidFill>
                <a:latin typeface="Times New Roman" pitchFamily="18" charset="0"/>
              </a:defRPr>
            </a:lvl7pPr>
            <a:lvl8pPr marL="3695700" indent="-495300" eaLnBrk="0" fontAlgn="base" hangingPunct="0">
              <a:spcBef>
                <a:spcPct val="0"/>
              </a:spcBef>
              <a:spcAft>
                <a:spcPct val="0"/>
              </a:spcAft>
              <a:defRPr sz="2400">
                <a:solidFill>
                  <a:schemeClr val="tx1"/>
                </a:solidFill>
                <a:latin typeface="Times New Roman" pitchFamily="18" charset="0"/>
              </a:defRPr>
            </a:lvl8pPr>
            <a:lvl9pPr marL="4152900" indent="-4953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AutoNum type="romanLcParenR"/>
            </a:pPr>
            <a:r>
              <a:rPr lang="en-US" sz="1600">
                <a:latin typeface="Century Schoolbook" pitchFamily="18" charset="0"/>
              </a:rPr>
              <a:t>The estimates </a:t>
            </a:r>
            <a:r>
              <a:rPr lang="en-US" sz="1600" i="1">
                <a:latin typeface="Century Schoolbook" pitchFamily="18" charset="0"/>
              </a:rPr>
              <a:t>a</a:t>
            </a:r>
            <a:r>
              <a:rPr lang="en-US" sz="1600">
                <a:latin typeface="Century Schoolbook" pitchFamily="18" charset="0"/>
              </a:rPr>
              <a:t> and </a:t>
            </a:r>
            <a:r>
              <a:rPr lang="en-US" sz="1600" i="1">
                <a:latin typeface="Century Schoolbook" pitchFamily="18" charset="0"/>
              </a:rPr>
              <a:t>b </a:t>
            </a:r>
            <a:r>
              <a:rPr lang="en-US" sz="1600">
                <a:latin typeface="Century Schoolbook" pitchFamily="18" charset="0"/>
              </a:rPr>
              <a:t> of </a:t>
            </a:r>
            <a:r>
              <a:rPr lang="en-US" sz="1600">
                <a:latin typeface="Century Schoolbook" pitchFamily="18" charset="0"/>
                <a:sym typeface="Symbol" pitchFamily="18" charset="2"/>
              </a:rPr>
              <a:t> and  </a:t>
            </a:r>
            <a:r>
              <a:rPr lang="en-US" sz="1600">
                <a:latin typeface="Century Schoolbook" pitchFamily="18" charset="0"/>
              </a:rPr>
              <a:t>and their standard errors are as shown.</a:t>
            </a:r>
            <a:endParaRPr lang="en-US" sz="180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5">
                                            <p:txEl>
                                              <p:pRg st="0" end="0"/>
                                            </p:txEl>
                                          </p:spTgt>
                                        </p:tgtEl>
                                        <p:attrNameLst>
                                          <p:attrName>style.visibility</p:attrName>
                                        </p:attrNameLst>
                                      </p:cBhvr>
                                      <p:to>
                                        <p:strVal val="visible"/>
                                      </p:to>
                                    </p:set>
                                  </p:childTnLst>
                                  <p:subTnLst>
                                    <p:set>
                                      <p:cBhvr override="childStyle">
                                        <p:cTn dur="1" fill="hold" display="0" masterRel="nextClick" afterEffect="1"/>
                                        <p:tgtEl>
                                          <p:spTgt spid="158725">
                                            <p:txEl>
                                              <p:pRg st="0" end="0"/>
                                            </p:txEl>
                                          </p:spTgt>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32">
                                            <p:txEl>
                                              <p:pRg st="0" end="0"/>
                                            </p:txEl>
                                          </p:spTgt>
                                        </p:tgtEl>
                                        <p:attrNameLst>
                                          <p:attrName>style.visibility</p:attrName>
                                        </p:attrNameLst>
                                      </p:cBhvr>
                                      <p:to>
                                        <p:strVal val="visible"/>
                                      </p:to>
                                    </p:set>
                                  </p:childTnLst>
                                  <p:subTnLst>
                                    <p:set>
                                      <p:cBhvr override="childStyle">
                                        <p:cTn dur="1" fill="hold" display="0" masterRel="nextClick" afterEffect="1"/>
                                        <p:tgtEl>
                                          <p:spTgt spid="158732">
                                            <p:txEl>
                                              <p:pRg st="0" end="0"/>
                                            </p:txEl>
                                          </p:spTgt>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33">
                                            <p:txEl>
                                              <p:pRg st="0" end="0"/>
                                            </p:txEl>
                                          </p:spTgt>
                                        </p:tgtEl>
                                        <p:attrNameLst>
                                          <p:attrName>style.visibility</p:attrName>
                                        </p:attrNameLst>
                                      </p:cBhvr>
                                      <p:to>
                                        <p:strVal val="visible"/>
                                      </p:to>
                                    </p:set>
                                  </p:childTnLst>
                                  <p:subTnLst>
                                    <p:set>
                                      <p:cBhvr override="childStyle">
                                        <p:cTn dur="1" fill="hold" display="0" masterRel="nextClick" afterEffect="1"/>
                                        <p:tgtEl>
                                          <p:spTgt spid="158733">
                                            <p:txEl>
                                              <p:pRg st="0" end="0"/>
                                            </p:txEl>
                                          </p:spTgt>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745"/>
                                        </p:tgtEl>
                                        <p:attrNameLst>
                                          <p:attrName>style.visibility</p:attrName>
                                        </p:attrNameLst>
                                      </p:cBhvr>
                                      <p:to>
                                        <p:strVal val="visible"/>
                                      </p:to>
                                    </p:set>
                                  </p:childTnLst>
                                  <p:subTnLst>
                                    <p:set>
                                      <p:cBhvr override="childStyle">
                                        <p:cTn dur="1" fill="hold" display="0" masterRel="nextClick" afterEffect="1"/>
                                        <p:tgtEl>
                                          <p:spTgt spid="1587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p" autoUpdateAnimBg="0"/>
      <p:bldP spid="158732" grpId="0" build="p" autoUpdateAnimBg="0"/>
      <p:bldP spid="158733" grpId="0" build="p" autoUpdateAnimBg="0"/>
      <p:bldP spid="1587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9" name="Text Box 171"/>
          <p:cNvSpPr txBox="1">
            <a:spLocks noChangeArrowheads="1"/>
          </p:cNvSpPr>
          <p:nvPr/>
        </p:nvSpPr>
        <p:spPr bwMode="auto">
          <a:xfrm>
            <a:off x="1295400" y="36195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Sample mean and central tendency</a:t>
            </a:r>
          </a:p>
        </p:txBody>
      </p:sp>
      <p:sp>
        <p:nvSpPr>
          <p:cNvPr id="7340" name="Text Box 172"/>
          <p:cNvSpPr txBox="1">
            <a:spLocks noChangeArrowheads="1"/>
          </p:cNvSpPr>
          <p:nvPr/>
        </p:nvSpPr>
        <p:spPr bwMode="auto">
          <a:xfrm>
            <a:off x="685800" y="28575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tx1"/>
                </a:solidFill>
                <a:latin typeface="Century Schoolbook" pitchFamily="18" charset="0"/>
              </a:rPr>
              <a:t>e)</a:t>
            </a:r>
            <a:endParaRPr lang="en-US" sz="2000">
              <a:solidFill>
                <a:schemeClr val="tx1"/>
              </a:solidFill>
              <a:latin typeface="Century Schoolbook" pitchFamily="18" charset="0"/>
            </a:endParaRPr>
          </a:p>
        </p:txBody>
      </p:sp>
      <p:sp>
        <p:nvSpPr>
          <p:cNvPr id="7341" name="Text Box 173"/>
          <p:cNvSpPr txBox="1">
            <a:spLocks noChangeArrowheads="1"/>
          </p:cNvSpPr>
          <p:nvPr/>
        </p:nvSpPr>
        <p:spPr bwMode="auto">
          <a:xfrm>
            <a:off x="1323975" y="89535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Given a sample</a:t>
            </a:r>
            <a:endParaRPr lang="en-US" sz="2400">
              <a:solidFill>
                <a:schemeClr val="tx1"/>
              </a:solidFill>
              <a:latin typeface="Century Schoolbook" pitchFamily="18" charset="0"/>
            </a:endParaRPr>
          </a:p>
        </p:txBody>
      </p:sp>
      <p:sp>
        <p:nvSpPr>
          <p:cNvPr id="7342" name="Text Box 174"/>
          <p:cNvSpPr txBox="1">
            <a:spLocks noChangeArrowheads="1"/>
          </p:cNvSpPr>
          <p:nvPr/>
        </p:nvSpPr>
        <p:spPr bwMode="auto">
          <a:xfrm>
            <a:off x="6148388" y="8715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 the</a:t>
            </a:r>
            <a:endParaRPr lang="en-US" sz="2400">
              <a:solidFill>
                <a:schemeClr val="tx1"/>
              </a:solidFill>
              <a:latin typeface="Century Schoolbook" pitchFamily="18" charset="0"/>
            </a:endParaRPr>
          </a:p>
        </p:txBody>
      </p:sp>
      <p:graphicFrame>
        <p:nvGraphicFramePr>
          <p:cNvPr id="7343" name="Object 175"/>
          <p:cNvGraphicFramePr>
            <a:graphicFrameLocks noChangeAspect="1"/>
          </p:cNvGraphicFramePr>
          <p:nvPr/>
        </p:nvGraphicFramePr>
        <p:xfrm>
          <a:off x="3305175" y="895350"/>
          <a:ext cx="2921000" cy="304800"/>
        </p:xfrm>
        <a:graphic>
          <a:graphicData uri="http://schemas.openxmlformats.org/presentationml/2006/ole">
            <mc:AlternateContent xmlns:mc="http://schemas.openxmlformats.org/markup-compatibility/2006">
              <mc:Choice xmlns:v="urn:schemas-microsoft-com:vml" Requires="v">
                <p:oleObj spid="_x0000_s7676" name="MathType Equation" r:id="rId4" imgW="2920320" imgH="279360" progId="Equation">
                  <p:embed/>
                </p:oleObj>
              </mc:Choice>
              <mc:Fallback>
                <p:oleObj name="MathType Equation" r:id="rId4" imgW="2920320" imgH="279360" progId="Equation">
                  <p:embed/>
                  <p:pic>
                    <p:nvPicPr>
                      <p:cNvPr id="0" name="Object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895350"/>
                        <a:ext cx="292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4" name="Text Box 176"/>
          <p:cNvSpPr txBox="1">
            <a:spLocks noChangeArrowheads="1"/>
          </p:cNvSpPr>
          <p:nvPr/>
        </p:nvSpPr>
        <p:spPr bwMode="auto">
          <a:xfrm>
            <a:off x="3111500" y="1144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endParaRPr lang="en-US" sz="2400">
              <a:solidFill>
                <a:schemeClr val="tx1"/>
              </a:solidFill>
              <a:latin typeface="Century Schoolbook" pitchFamily="18" charset="0"/>
            </a:endParaRPr>
          </a:p>
        </p:txBody>
      </p:sp>
      <p:grpSp>
        <p:nvGrpSpPr>
          <p:cNvPr id="7482" name="Group 314"/>
          <p:cNvGrpSpPr>
            <a:grpSpLocks/>
          </p:cNvGrpSpPr>
          <p:nvPr/>
        </p:nvGrpSpPr>
        <p:grpSpPr bwMode="auto">
          <a:xfrm>
            <a:off x="1447800" y="1268413"/>
            <a:ext cx="6627813" cy="581025"/>
            <a:chOff x="912" y="799"/>
            <a:chExt cx="4175" cy="366"/>
          </a:xfrm>
        </p:grpSpPr>
        <p:sp>
          <p:nvSpPr>
            <p:cNvPr id="7483" name="Text Box 315"/>
            <p:cNvSpPr txBox="1">
              <a:spLocks noChangeArrowheads="1"/>
            </p:cNvSpPr>
            <p:nvPr/>
          </p:nvSpPr>
          <p:spPr bwMode="auto">
            <a:xfrm>
              <a:off x="912" y="845"/>
              <a:ext cx="979"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a:r>
                <a:rPr lang="en-US" sz="1800" b="1">
                  <a:solidFill>
                    <a:schemeClr val="tx1"/>
                  </a:solidFill>
                  <a:latin typeface="Century Schoolbook" pitchFamily="18" charset="0"/>
                </a:rPr>
                <a:t>sample mean</a:t>
              </a:r>
              <a:endParaRPr lang="en-US" sz="2400" b="1">
                <a:solidFill>
                  <a:schemeClr val="tx1"/>
                </a:solidFill>
                <a:latin typeface="Century Schoolbook" pitchFamily="18" charset="0"/>
              </a:endParaRPr>
            </a:p>
          </p:txBody>
        </p:sp>
        <p:sp>
          <p:nvSpPr>
            <p:cNvPr id="7484" name="Text Box 316"/>
            <p:cNvSpPr txBox="1">
              <a:spLocks noChangeArrowheads="1"/>
            </p:cNvSpPr>
            <p:nvPr/>
          </p:nvSpPr>
          <p:spPr bwMode="auto">
            <a:xfrm>
              <a:off x="2668" y="808"/>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is a measure of</a:t>
              </a:r>
            </a:p>
          </p:txBody>
        </p:sp>
        <p:sp>
          <p:nvSpPr>
            <p:cNvPr id="7485" name="Text Box 317"/>
            <p:cNvSpPr txBox="1">
              <a:spLocks noChangeArrowheads="1"/>
            </p:cNvSpPr>
            <p:nvPr/>
          </p:nvSpPr>
          <p:spPr bwMode="auto">
            <a:xfrm>
              <a:off x="3780" y="838"/>
              <a:ext cx="1307"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a:r>
                <a:rPr lang="en-US" sz="1800" b="1">
                  <a:solidFill>
                    <a:schemeClr val="tx1"/>
                  </a:solidFill>
                  <a:latin typeface="Century Schoolbook" pitchFamily="18" charset="0"/>
                </a:rPr>
                <a:t>central tendency.</a:t>
              </a:r>
            </a:p>
          </p:txBody>
        </p:sp>
        <p:sp>
          <p:nvSpPr>
            <p:cNvPr id="7486" name="AutoShape 318"/>
            <p:cNvSpPr>
              <a:spLocks noChangeAspect="1" noChangeArrowheads="1" noTextEdit="1"/>
            </p:cNvSpPr>
            <p:nvPr/>
          </p:nvSpPr>
          <p:spPr bwMode="auto">
            <a:xfrm>
              <a:off x="2016" y="845"/>
              <a:ext cx="302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487" name="Group 319"/>
            <p:cNvGrpSpPr>
              <a:grpSpLocks/>
            </p:cNvGrpSpPr>
            <p:nvPr/>
          </p:nvGrpSpPr>
          <p:grpSpPr bwMode="auto">
            <a:xfrm>
              <a:off x="1987" y="799"/>
              <a:ext cx="464" cy="259"/>
              <a:chOff x="2023" y="805"/>
              <a:chExt cx="464" cy="259"/>
            </a:xfrm>
          </p:grpSpPr>
          <p:sp>
            <p:nvSpPr>
              <p:cNvPr id="7488" name="Line 320"/>
              <p:cNvSpPr>
                <a:spLocks noChangeShapeType="1"/>
              </p:cNvSpPr>
              <p:nvPr/>
            </p:nvSpPr>
            <p:spPr bwMode="auto">
              <a:xfrm>
                <a:off x="2031" y="906"/>
                <a:ext cx="6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89" name="Rectangle 321"/>
              <p:cNvSpPr>
                <a:spLocks noChangeArrowheads="1"/>
              </p:cNvSpPr>
              <p:nvPr/>
            </p:nvSpPr>
            <p:spPr bwMode="auto">
              <a:xfrm>
                <a:off x="2023" y="85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7490" name="Rectangle 322"/>
              <p:cNvSpPr>
                <a:spLocks noChangeArrowheads="1"/>
              </p:cNvSpPr>
              <p:nvPr/>
            </p:nvSpPr>
            <p:spPr bwMode="auto">
              <a:xfrm>
                <a:off x="2389" y="85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7491" name="Rectangle 323"/>
              <p:cNvSpPr>
                <a:spLocks noChangeArrowheads="1"/>
              </p:cNvSpPr>
              <p:nvPr/>
            </p:nvSpPr>
            <p:spPr bwMode="auto">
              <a:xfrm>
                <a:off x="2458" y="938"/>
                <a:ext cx="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7492" name="Rectangle 324"/>
              <p:cNvSpPr>
                <a:spLocks noChangeArrowheads="1"/>
              </p:cNvSpPr>
              <p:nvPr/>
            </p:nvSpPr>
            <p:spPr bwMode="auto">
              <a:xfrm>
                <a:off x="2131" y="844"/>
                <a:ext cx="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MT Symbol" pitchFamily="82" charset="2"/>
                  </a:rPr>
                  <a:t>=</a:t>
                </a:r>
                <a:endParaRPr lang="en-US" sz="1800">
                  <a:solidFill>
                    <a:schemeClr val="tx1"/>
                  </a:solidFill>
                  <a:latin typeface="Century Schoolbook" pitchFamily="18" charset="0"/>
                </a:endParaRPr>
              </a:p>
            </p:txBody>
          </p:sp>
          <p:sp>
            <p:nvSpPr>
              <p:cNvPr id="7493" name="Rectangle 325"/>
              <p:cNvSpPr>
                <a:spLocks noChangeArrowheads="1"/>
              </p:cNvSpPr>
              <p:nvPr/>
            </p:nvSpPr>
            <p:spPr bwMode="auto">
              <a:xfrm>
                <a:off x="2234" y="805"/>
                <a:ext cx="15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latin typeface="MT Symbol" pitchFamily="82" charset="2"/>
                  </a:rPr>
                  <a:t>å</a:t>
                </a:r>
                <a:endParaRPr lang="en-US" sz="1800">
                  <a:solidFill>
                    <a:schemeClr val="tx1"/>
                  </a:solidFill>
                  <a:latin typeface="Century Schoolbook" pitchFamily="18" charset="0"/>
                </a:endParaRPr>
              </a:p>
            </p:txBody>
          </p:sp>
        </p:grpSp>
        <p:sp>
          <p:nvSpPr>
            <p:cNvPr id="7494" name="Rectangle 326"/>
            <p:cNvSpPr>
              <a:spLocks noChangeArrowheads="1"/>
            </p:cNvSpPr>
            <p:nvPr/>
          </p:nvSpPr>
          <p:spPr bwMode="auto">
            <a:xfrm>
              <a:off x="2460" y="840"/>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/n</a:t>
              </a:r>
              <a:endParaRPr lang="en-US" sz="1800">
                <a:solidFill>
                  <a:schemeClr val="tx1"/>
                </a:solidFill>
                <a:latin typeface="Century Schoolbook" pitchFamily="18" charset="0"/>
              </a:endParaRPr>
            </a:p>
          </p:txBody>
        </p:sp>
      </p:grpSp>
      <p:grpSp>
        <p:nvGrpSpPr>
          <p:cNvPr id="7637" name="Group 469"/>
          <p:cNvGrpSpPr>
            <a:grpSpLocks/>
          </p:cNvGrpSpPr>
          <p:nvPr/>
        </p:nvGrpSpPr>
        <p:grpSpPr bwMode="auto">
          <a:xfrm>
            <a:off x="358775" y="1820863"/>
            <a:ext cx="8472488" cy="641350"/>
            <a:chOff x="226" y="1177"/>
            <a:chExt cx="5337" cy="404"/>
          </a:xfrm>
        </p:grpSpPr>
        <p:graphicFrame>
          <p:nvGraphicFramePr>
            <p:cNvPr id="7481" name="Object 313"/>
            <p:cNvGraphicFramePr>
              <a:graphicFrameLocks noChangeAspect="1"/>
            </p:cNvGraphicFramePr>
            <p:nvPr/>
          </p:nvGraphicFramePr>
          <p:xfrm>
            <a:off x="226" y="1212"/>
            <a:ext cx="1060" cy="189"/>
          </p:xfrm>
          <a:graphic>
            <a:graphicData uri="http://schemas.openxmlformats.org/presentationml/2006/ole">
              <mc:AlternateContent xmlns:mc="http://schemas.openxmlformats.org/markup-compatibility/2006">
                <mc:Choice xmlns:v="urn:schemas-microsoft-com:vml" Requires="v">
                  <p:oleObj spid="_x0000_s7677" name="Equation" r:id="rId6" imgW="1066680" imgH="190440" progId="Equation.DSMT4">
                    <p:embed/>
                  </p:oleObj>
                </mc:Choice>
                <mc:Fallback>
                  <p:oleObj name="Equation" r:id="rId6" imgW="1066680" imgH="190440" progId="Equation.DSMT4">
                    <p:embed/>
                    <p:pic>
                      <p:nvPicPr>
                        <p:cNvPr id="0" name="Object 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 y="1212"/>
                          <a:ext cx="1060" cy="189"/>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95" name="Text Box 327"/>
            <p:cNvSpPr txBox="1">
              <a:spLocks noChangeArrowheads="1"/>
            </p:cNvSpPr>
            <p:nvPr/>
          </p:nvSpPr>
          <p:spPr bwMode="auto">
            <a:xfrm>
              <a:off x="1259" y="1177"/>
              <a:ext cx="430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all members of the population  have an equal chance of being sampled.</a:t>
              </a:r>
            </a:p>
          </p:txBody>
        </p:sp>
      </p:grpSp>
      <p:grpSp>
        <p:nvGrpSpPr>
          <p:cNvPr id="7636" name="Group 468"/>
          <p:cNvGrpSpPr>
            <a:grpSpLocks/>
          </p:cNvGrpSpPr>
          <p:nvPr/>
        </p:nvGrpSpPr>
        <p:grpSpPr bwMode="auto">
          <a:xfrm>
            <a:off x="546100" y="2563813"/>
            <a:ext cx="8142288" cy="3975100"/>
            <a:chOff x="344" y="1519"/>
            <a:chExt cx="5129" cy="2504"/>
          </a:xfrm>
        </p:grpSpPr>
        <p:sp>
          <p:nvSpPr>
            <p:cNvPr id="7497" name="Rectangle 329"/>
            <p:cNvSpPr>
              <a:spLocks noChangeArrowheads="1"/>
            </p:cNvSpPr>
            <p:nvPr/>
          </p:nvSpPr>
          <p:spPr bwMode="auto">
            <a:xfrm>
              <a:off x="393" y="1629"/>
              <a:ext cx="3797" cy="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8" name="Rectangle 330"/>
            <p:cNvSpPr>
              <a:spLocks noChangeArrowheads="1"/>
            </p:cNvSpPr>
            <p:nvPr/>
          </p:nvSpPr>
          <p:spPr bwMode="auto">
            <a:xfrm>
              <a:off x="848" y="1713"/>
              <a:ext cx="3262" cy="17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9" name="Line 331"/>
            <p:cNvSpPr>
              <a:spLocks noChangeShapeType="1"/>
            </p:cNvSpPr>
            <p:nvPr/>
          </p:nvSpPr>
          <p:spPr bwMode="auto">
            <a:xfrm>
              <a:off x="844" y="343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0" name="Line 332"/>
            <p:cNvSpPr>
              <a:spLocks noChangeShapeType="1"/>
            </p:cNvSpPr>
            <p:nvPr/>
          </p:nvSpPr>
          <p:spPr bwMode="auto">
            <a:xfrm>
              <a:off x="844" y="1709"/>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1" name="Freeform 333"/>
            <p:cNvSpPr>
              <a:spLocks/>
            </p:cNvSpPr>
            <p:nvPr/>
          </p:nvSpPr>
          <p:spPr bwMode="auto">
            <a:xfrm>
              <a:off x="844"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2" name="Freeform 334"/>
            <p:cNvSpPr>
              <a:spLocks/>
            </p:cNvSpPr>
            <p:nvPr/>
          </p:nvSpPr>
          <p:spPr bwMode="auto">
            <a:xfrm>
              <a:off x="4106"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3" name="Line 335"/>
            <p:cNvSpPr>
              <a:spLocks noChangeShapeType="1"/>
            </p:cNvSpPr>
            <p:nvPr/>
          </p:nvSpPr>
          <p:spPr bwMode="auto">
            <a:xfrm>
              <a:off x="844" y="343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4" name="Line 336"/>
            <p:cNvSpPr>
              <a:spLocks noChangeShapeType="1"/>
            </p:cNvSpPr>
            <p:nvPr/>
          </p:nvSpPr>
          <p:spPr bwMode="auto">
            <a:xfrm>
              <a:off x="844" y="3087"/>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5" name="Line 337"/>
            <p:cNvSpPr>
              <a:spLocks noChangeShapeType="1"/>
            </p:cNvSpPr>
            <p:nvPr/>
          </p:nvSpPr>
          <p:spPr bwMode="auto">
            <a:xfrm>
              <a:off x="844" y="274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 name="Line 338"/>
            <p:cNvSpPr>
              <a:spLocks noChangeShapeType="1"/>
            </p:cNvSpPr>
            <p:nvPr/>
          </p:nvSpPr>
          <p:spPr bwMode="auto">
            <a:xfrm>
              <a:off x="844" y="2398"/>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7" name="Line 339"/>
            <p:cNvSpPr>
              <a:spLocks noChangeShapeType="1"/>
            </p:cNvSpPr>
            <p:nvPr/>
          </p:nvSpPr>
          <p:spPr bwMode="auto">
            <a:xfrm>
              <a:off x="844" y="2053"/>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8" name="Line 340"/>
            <p:cNvSpPr>
              <a:spLocks noChangeShapeType="1"/>
            </p:cNvSpPr>
            <p:nvPr/>
          </p:nvSpPr>
          <p:spPr bwMode="auto">
            <a:xfrm>
              <a:off x="844" y="1709"/>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9" name="Freeform 341"/>
            <p:cNvSpPr>
              <a:spLocks/>
            </p:cNvSpPr>
            <p:nvPr/>
          </p:nvSpPr>
          <p:spPr bwMode="auto">
            <a:xfrm>
              <a:off x="844"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0" name="Freeform 342"/>
            <p:cNvSpPr>
              <a:spLocks/>
            </p:cNvSpPr>
            <p:nvPr/>
          </p:nvSpPr>
          <p:spPr bwMode="auto">
            <a:xfrm>
              <a:off x="1497"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1" name="Freeform 343"/>
            <p:cNvSpPr>
              <a:spLocks/>
            </p:cNvSpPr>
            <p:nvPr/>
          </p:nvSpPr>
          <p:spPr bwMode="auto">
            <a:xfrm>
              <a:off x="2149"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2" name="Freeform 344"/>
            <p:cNvSpPr>
              <a:spLocks/>
            </p:cNvSpPr>
            <p:nvPr/>
          </p:nvSpPr>
          <p:spPr bwMode="auto">
            <a:xfrm>
              <a:off x="2801"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3" name="Freeform 345"/>
            <p:cNvSpPr>
              <a:spLocks/>
            </p:cNvSpPr>
            <p:nvPr/>
          </p:nvSpPr>
          <p:spPr bwMode="auto">
            <a:xfrm>
              <a:off x="3454"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4" name="Freeform 346"/>
            <p:cNvSpPr>
              <a:spLocks/>
            </p:cNvSpPr>
            <p:nvPr/>
          </p:nvSpPr>
          <p:spPr bwMode="auto">
            <a:xfrm>
              <a:off x="4106"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5" name="Freeform 347"/>
            <p:cNvSpPr>
              <a:spLocks/>
            </p:cNvSpPr>
            <p:nvPr/>
          </p:nvSpPr>
          <p:spPr bwMode="auto">
            <a:xfrm>
              <a:off x="820" y="343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 name="Freeform 348"/>
            <p:cNvSpPr>
              <a:spLocks/>
            </p:cNvSpPr>
            <p:nvPr/>
          </p:nvSpPr>
          <p:spPr bwMode="auto">
            <a:xfrm>
              <a:off x="820" y="336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 name="Freeform 349"/>
            <p:cNvSpPr>
              <a:spLocks/>
            </p:cNvSpPr>
            <p:nvPr/>
          </p:nvSpPr>
          <p:spPr bwMode="auto">
            <a:xfrm>
              <a:off x="820" y="329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8" name="Freeform 350"/>
            <p:cNvSpPr>
              <a:spLocks/>
            </p:cNvSpPr>
            <p:nvPr/>
          </p:nvSpPr>
          <p:spPr bwMode="auto">
            <a:xfrm>
              <a:off x="820" y="322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9" name="Freeform 351"/>
            <p:cNvSpPr>
              <a:spLocks/>
            </p:cNvSpPr>
            <p:nvPr/>
          </p:nvSpPr>
          <p:spPr bwMode="auto">
            <a:xfrm>
              <a:off x="820" y="315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0" name="Freeform 352"/>
            <p:cNvSpPr>
              <a:spLocks/>
            </p:cNvSpPr>
            <p:nvPr/>
          </p:nvSpPr>
          <p:spPr bwMode="auto">
            <a:xfrm>
              <a:off x="820" y="308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1" name="Freeform 353"/>
            <p:cNvSpPr>
              <a:spLocks/>
            </p:cNvSpPr>
            <p:nvPr/>
          </p:nvSpPr>
          <p:spPr bwMode="auto">
            <a:xfrm>
              <a:off x="820" y="301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2" name="Freeform 354"/>
            <p:cNvSpPr>
              <a:spLocks/>
            </p:cNvSpPr>
            <p:nvPr/>
          </p:nvSpPr>
          <p:spPr bwMode="auto">
            <a:xfrm>
              <a:off x="820" y="294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3" name="Freeform 355"/>
            <p:cNvSpPr>
              <a:spLocks/>
            </p:cNvSpPr>
            <p:nvPr/>
          </p:nvSpPr>
          <p:spPr bwMode="auto">
            <a:xfrm>
              <a:off x="820" y="288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4" name="Freeform 356"/>
            <p:cNvSpPr>
              <a:spLocks/>
            </p:cNvSpPr>
            <p:nvPr/>
          </p:nvSpPr>
          <p:spPr bwMode="auto">
            <a:xfrm>
              <a:off x="820" y="281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5" name="Freeform 357"/>
            <p:cNvSpPr>
              <a:spLocks/>
            </p:cNvSpPr>
            <p:nvPr/>
          </p:nvSpPr>
          <p:spPr bwMode="auto">
            <a:xfrm>
              <a:off x="820" y="274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6" name="Freeform 358"/>
            <p:cNvSpPr>
              <a:spLocks/>
            </p:cNvSpPr>
            <p:nvPr/>
          </p:nvSpPr>
          <p:spPr bwMode="auto">
            <a:xfrm>
              <a:off x="820" y="267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7" name="Freeform 359"/>
            <p:cNvSpPr>
              <a:spLocks/>
            </p:cNvSpPr>
            <p:nvPr/>
          </p:nvSpPr>
          <p:spPr bwMode="auto">
            <a:xfrm>
              <a:off x="820" y="260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8" name="Freeform 360"/>
            <p:cNvSpPr>
              <a:spLocks/>
            </p:cNvSpPr>
            <p:nvPr/>
          </p:nvSpPr>
          <p:spPr bwMode="auto">
            <a:xfrm>
              <a:off x="820" y="253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9" name="Freeform 361"/>
            <p:cNvSpPr>
              <a:spLocks/>
            </p:cNvSpPr>
            <p:nvPr/>
          </p:nvSpPr>
          <p:spPr bwMode="auto">
            <a:xfrm>
              <a:off x="820" y="246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0" name="Freeform 362"/>
            <p:cNvSpPr>
              <a:spLocks/>
            </p:cNvSpPr>
            <p:nvPr/>
          </p:nvSpPr>
          <p:spPr bwMode="auto">
            <a:xfrm>
              <a:off x="820" y="239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1" name="Freeform 363"/>
            <p:cNvSpPr>
              <a:spLocks/>
            </p:cNvSpPr>
            <p:nvPr/>
          </p:nvSpPr>
          <p:spPr bwMode="auto">
            <a:xfrm>
              <a:off x="820" y="232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2" name="Freeform 364"/>
            <p:cNvSpPr>
              <a:spLocks/>
            </p:cNvSpPr>
            <p:nvPr/>
          </p:nvSpPr>
          <p:spPr bwMode="auto">
            <a:xfrm>
              <a:off x="820" y="226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3" name="Freeform 365"/>
            <p:cNvSpPr>
              <a:spLocks/>
            </p:cNvSpPr>
            <p:nvPr/>
          </p:nvSpPr>
          <p:spPr bwMode="auto">
            <a:xfrm>
              <a:off x="820" y="219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4" name="Freeform 366"/>
            <p:cNvSpPr>
              <a:spLocks/>
            </p:cNvSpPr>
            <p:nvPr/>
          </p:nvSpPr>
          <p:spPr bwMode="auto">
            <a:xfrm>
              <a:off x="820" y="212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5" name="Freeform 367"/>
            <p:cNvSpPr>
              <a:spLocks/>
            </p:cNvSpPr>
            <p:nvPr/>
          </p:nvSpPr>
          <p:spPr bwMode="auto">
            <a:xfrm>
              <a:off x="820" y="205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 name="Freeform 368"/>
            <p:cNvSpPr>
              <a:spLocks/>
            </p:cNvSpPr>
            <p:nvPr/>
          </p:nvSpPr>
          <p:spPr bwMode="auto">
            <a:xfrm>
              <a:off x="820" y="198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 name="Freeform 369"/>
            <p:cNvSpPr>
              <a:spLocks/>
            </p:cNvSpPr>
            <p:nvPr/>
          </p:nvSpPr>
          <p:spPr bwMode="auto">
            <a:xfrm>
              <a:off x="820" y="191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 name="Freeform 370"/>
            <p:cNvSpPr>
              <a:spLocks/>
            </p:cNvSpPr>
            <p:nvPr/>
          </p:nvSpPr>
          <p:spPr bwMode="auto">
            <a:xfrm>
              <a:off x="820" y="184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9" name="Freeform 371"/>
            <p:cNvSpPr>
              <a:spLocks/>
            </p:cNvSpPr>
            <p:nvPr/>
          </p:nvSpPr>
          <p:spPr bwMode="auto">
            <a:xfrm>
              <a:off x="820" y="177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0" name="Freeform 372"/>
            <p:cNvSpPr>
              <a:spLocks/>
            </p:cNvSpPr>
            <p:nvPr/>
          </p:nvSpPr>
          <p:spPr bwMode="auto">
            <a:xfrm>
              <a:off x="820" y="170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1" name="Freeform 373"/>
            <p:cNvSpPr>
              <a:spLocks/>
            </p:cNvSpPr>
            <p:nvPr/>
          </p:nvSpPr>
          <p:spPr bwMode="auto">
            <a:xfrm>
              <a:off x="796" y="3432"/>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2" name="Freeform 374"/>
            <p:cNvSpPr>
              <a:spLocks/>
            </p:cNvSpPr>
            <p:nvPr/>
          </p:nvSpPr>
          <p:spPr bwMode="auto">
            <a:xfrm>
              <a:off x="796" y="3087"/>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3" name="Freeform 375"/>
            <p:cNvSpPr>
              <a:spLocks/>
            </p:cNvSpPr>
            <p:nvPr/>
          </p:nvSpPr>
          <p:spPr bwMode="auto">
            <a:xfrm>
              <a:off x="796" y="2742"/>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4" name="Freeform 376"/>
            <p:cNvSpPr>
              <a:spLocks/>
            </p:cNvSpPr>
            <p:nvPr/>
          </p:nvSpPr>
          <p:spPr bwMode="auto">
            <a:xfrm>
              <a:off x="796" y="2398"/>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5" name="Freeform 377"/>
            <p:cNvSpPr>
              <a:spLocks/>
            </p:cNvSpPr>
            <p:nvPr/>
          </p:nvSpPr>
          <p:spPr bwMode="auto">
            <a:xfrm>
              <a:off x="796" y="2053"/>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6" name="Freeform 378"/>
            <p:cNvSpPr>
              <a:spLocks/>
            </p:cNvSpPr>
            <p:nvPr/>
          </p:nvSpPr>
          <p:spPr bwMode="auto">
            <a:xfrm>
              <a:off x="796" y="1709"/>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7" name="Freeform 379"/>
            <p:cNvSpPr>
              <a:spLocks/>
            </p:cNvSpPr>
            <p:nvPr/>
          </p:nvSpPr>
          <p:spPr bwMode="auto">
            <a:xfrm>
              <a:off x="844"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8" name="Freeform 380"/>
            <p:cNvSpPr>
              <a:spLocks/>
            </p:cNvSpPr>
            <p:nvPr/>
          </p:nvSpPr>
          <p:spPr bwMode="auto">
            <a:xfrm>
              <a:off x="975"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9" name="Freeform 381"/>
            <p:cNvSpPr>
              <a:spLocks/>
            </p:cNvSpPr>
            <p:nvPr/>
          </p:nvSpPr>
          <p:spPr bwMode="auto">
            <a:xfrm>
              <a:off x="1105"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0" name="Freeform 382"/>
            <p:cNvSpPr>
              <a:spLocks/>
            </p:cNvSpPr>
            <p:nvPr/>
          </p:nvSpPr>
          <p:spPr bwMode="auto">
            <a:xfrm>
              <a:off x="1236"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1" name="Freeform 383"/>
            <p:cNvSpPr>
              <a:spLocks/>
            </p:cNvSpPr>
            <p:nvPr/>
          </p:nvSpPr>
          <p:spPr bwMode="auto">
            <a:xfrm>
              <a:off x="1366"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2" name="Freeform 384"/>
            <p:cNvSpPr>
              <a:spLocks/>
            </p:cNvSpPr>
            <p:nvPr/>
          </p:nvSpPr>
          <p:spPr bwMode="auto">
            <a:xfrm>
              <a:off x="1497"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3" name="Freeform 385"/>
            <p:cNvSpPr>
              <a:spLocks/>
            </p:cNvSpPr>
            <p:nvPr/>
          </p:nvSpPr>
          <p:spPr bwMode="auto">
            <a:xfrm>
              <a:off x="1627"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4" name="Freeform 386"/>
            <p:cNvSpPr>
              <a:spLocks/>
            </p:cNvSpPr>
            <p:nvPr/>
          </p:nvSpPr>
          <p:spPr bwMode="auto">
            <a:xfrm>
              <a:off x="1757"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5" name="Freeform 387"/>
            <p:cNvSpPr>
              <a:spLocks/>
            </p:cNvSpPr>
            <p:nvPr/>
          </p:nvSpPr>
          <p:spPr bwMode="auto">
            <a:xfrm>
              <a:off x="1888"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6" name="Freeform 388"/>
            <p:cNvSpPr>
              <a:spLocks/>
            </p:cNvSpPr>
            <p:nvPr/>
          </p:nvSpPr>
          <p:spPr bwMode="auto">
            <a:xfrm>
              <a:off x="2019"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 name="Freeform 389"/>
            <p:cNvSpPr>
              <a:spLocks/>
            </p:cNvSpPr>
            <p:nvPr/>
          </p:nvSpPr>
          <p:spPr bwMode="auto">
            <a:xfrm>
              <a:off x="2149"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8" name="Freeform 390"/>
            <p:cNvSpPr>
              <a:spLocks/>
            </p:cNvSpPr>
            <p:nvPr/>
          </p:nvSpPr>
          <p:spPr bwMode="auto">
            <a:xfrm>
              <a:off x="2279"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9" name="Freeform 391"/>
            <p:cNvSpPr>
              <a:spLocks/>
            </p:cNvSpPr>
            <p:nvPr/>
          </p:nvSpPr>
          <p:spPr bwMode="auto">
            <a:xfrm>
              <a:off x="2410"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0" name="Freeform 392"/>
            <p:cNvSpPr>
              <a:spLocks/>
            </p:cNvSpPr>
            <p:nvPr/>
          </p:nvSpPr>
          <p:spPr bwMode="auto">
            <a:xfrm>
              <a:off x="2540"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1" name="Freeform 393"/>
            <p:cNvSpPr>
              <a:spLocks/>
            </p:cNvSpPr>
            <p:nvPr/>
          </p:nvSpPr>
          <p:spPr bwMode="auto">
            <a:xfrm>
              <a:off x="2671"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2" name="Freeform 394"/>
            <p:cNvSpPr>
              <a:spLocks/>
            </p:cNvSpPr>
            <p:nvPr/>
          </p:nvSpPr>
          <p:spPr bwMode="auto">
            <a:xfrm>
              <a:off x="2801"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3" name="Freeform 395"/>
            <p:cNvSpPr>
              <a:spLocks/>
            </p:cNvSpPr>
            <p:nvPr/>
          </p:nvSpPr>
          <p:spPr bwMode="auto">
            <a:xfrm>
              <a:off x="2932"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4" name="Freeform 396"/>
            <p:cNvSpPr>
              <a:spLocks/>
            </p:cNvSpPr>
            <p:nvPr/>
          </p:nvSpPr>
          <p:spPr bwMode="auto">
            <a:xfrm>
              <a:off x="3062"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5" name="Freeform 397"/>
            <p:cNvSpPr>
              <a:spLocks/>
            </p:cNvSpPr>
            <p:nvPr/>
          </p:nvSpPr>
          <p:spPr bwMode="auto">
            <a:xfrm>
              <a:off x="3193"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6" name="Freeform 398"/>
            <p:cNvSpPr>
              <a:spLocks/>
            </p:cNvSpPr>
            <p:nvPr/>
          </p:nvSpPr>
          <p:spPr bwMode="auto">
            <a:xfrm>
              <a:off x="3323"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7" name="Freeform 399"/>
            <p:cNvSpPr>
              <a:spLocks/>
            </p:cNvSpPr>
            <p:nvPr/>
          </p:nvSpPr>
          <p:spPr bwMode="auto">
            <a:xfrm>
              <a:off x="3454"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8" name="Freeform 400"/>
            <p:cNvSpPr>
              <a:spLocks/>
            </p:cNvSpPr>
            <p:nvPr/>
          </p:nvSpPr>
          <p:spPr bwMode="auto">
            <a:xfrm>
              <a:off x="3584"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9" name="Freeform 401"/>
            <p:cNvSpPr>
              <a:spLocks/>
            </p:cNvSpPr>
            <p:nvPr/>
          </p:nvSpPr>
          <p:spPr bwMode="auto">
            <a:xfrm>
              <a:off x="3714"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0" name="Freeform 402"/>
            <p:cNvSpPr>
              <a:spLocks/>
            </p:cNvSpPr>
            <p:nvPr/>
          </p:nvSpPr>
          <p:spPr bwMode="auto">
            <a:xfrm>
              <a:off x="3845"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1" name="Freeform 403"/>
            <p:cNvSpPr>
              <a:spLocks/>
            </p:cNvSpPr>
            <p:nvPr/>
          </p:nvSpPr>
          <p:spPr bwMode="auto">
            <a:xfrm>
              <a:off x="3976"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2" name="Freeform 404"/>
            <p:cNvSpPr>
              <a:spLocks/>
            </p:cNvSpPr>
            <p:nvPr/>
          </p:nvSpPr>
          <p:spPr bwMode="auto">
            <a:xfrm>
              <a:off x="4106" y="3431"/>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3" name="Freeform 405"/>
            <p:cNvSpPr>
              <a:spLocks/>
            </p:cNvSpPr>
            <p:nvPr/>
          </p:nvSpPr>
          <p:spPr bwMode="auto">
            <a:xfrm>
              <a:off x="844"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4" name="Freeform 406"/>
            <p:cNvSpPr>
              <a:spLocks/>
            </p:cNvSpPr>
            <p:nvPr/>
          </p:nvSpPr>
          <p:spPr bwMode="auto">
            <a:xfrm>
              <a:off x="1497"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5" name="Freeform 407"/>
            <p:cNvSpPr>
              <a:spLocks/>
            </p:cNvSpPr>
            <p:nvPr/>
          </p:nvSpPr>
          <p:spPr bwMode="auto">
            <a:xfrm>
              <a:off x="2149"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6" name="Freeform 408"/>
            <p:cNvSpPr>
              <a:spLocks/>
            </p:cNvSpPr>
            <p:nvPr/>
          </p:nvSpPr>
          <p:spPr bwMode="auto">
            <a:xfrm>
              <a:off x="2801"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7" name="Freeform 409"/>
            <p:cNvSpPr>
              <a:spLocks/>
            </p:cNvSpPr>
            <p:nvPr/>
          </p:nvSpPr>
          <p:spPr bwMode="auto">
            <a:xfrm>
              <a:off x="3454"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 name="Freeform 410"/>
            <p:cNvSpPr>
              <a:spLocks/>
            </p:cNvSpPr>
            <p:nvPr/>
          </p:nvSpPr>
          <p:spPr bwMode="auto">
            <a:xfrm>
              <a:off x="4106" y="3431"/>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 name="Freeform 411"/>
            <p:cNvSpPr>
              <a:spLocks/>
            </p:cNvSpPr>
            <p:nvPr/>
          </p:nvSpPr>
          <p:spPr bwMode="auto">
            <a:xfrm>
              <a:off x="844" y="1708"/>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 name="Line 412"/>
            <p:cNvSpPr>
              <a:spLocks noChangeShapeType="1"/>
            </p:cNvSpPr>
            <p:nvPr/>
          </p:nvSpPr>
          <p:spPr bwMode="auto">
            <a:xfrm>
              <a:off x="844" y="343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 name="Rectangle 413"/>
            <p:cNvSpPr>
              <a:spLocks noChangeArrowheads="1"/>
            </p:cNvSpPr>
            <p:nvPr/>
          </p:nvSpPr>
          <p:spPr bwMode="auto">
            <a:xfrm>
              <a:off x="1007" y="295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2" name="Rectangle 414"/>
            <p:cNvSpPr>
              <a:spLocks noChangeArrowheads="1"/>
            </p:cNvSpPr>
            <p:nvPr/>
          </p:nvSpPr>
          <p:spPr bwMode="auto">
            <a:xfrm>
              <a:off x="1268" y="295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3" name="Rectangle 415"/>
            <p:cNvSpPr>
              <a:spLocks noChangeArrowheads="1"/>
            </p:cNvSpPr>
            <p:nvPr/>
          </p:nvSpPr>
          <p:spPr bwMode="auto">
            <a:xfrm>
              <a:off x="1659" y="28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4" name="Rectangle 416"/>
            <p:cNvSpPr>
              <a:spLocks noChangeArrowheads="1"/>
            </p:cNvSpPr>
            <p:nvPr/>
          </p:nvSpPr>
          <p:spPr bwMode="auto">
            <a:xfrm>
              <a:off x="1921" y="28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5" name="Rectangle 417"/>
            <p:cNvSpPr>
              <a:spLocks noChangeArrowheads="1"/>
            </p:cNvSpPr>
            <p:nvPr/>
          </p:nvSpPr>
          <p:spPr bwMode="auto">
            <a:xfrm>
              <a:off x="2181" y="28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6" name="Rectangle 418"/>
            <p:cNvSpPr>
              <a:spLocks noChangeArrowheads="1"/>
            </p:cNvSpPr>
            <p:nvPr/>
          </p:nvSpPr>
          <p:spPr bwMode="auto">
            <a:xfrm>
              <a:off x="2181" y="302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7" name="Rectangle 419"/>
            <p:cNvSpPr>
              <a:spLocks noChangeArrowheads="1"/>
            </p:cNvSpPr>
            <p:nvPr/>
          </p:nvSpPr>
          <p:spPr bwMode="auto">
            <a:xfrm>
              <a:off x="2181" y="260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8" name="Rectangle 420"/>
            <p:cNvSpPr>
              <a:spLocks noChangeArrowheads="1"/>
            </p:cNvSpPr>
            <p:nvPr/>
          </p:nvSpPr>
          <p:spPr bwMode="auto">
            <a:xfrm>
              <a:off x="2181" y="253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89" name="Rectangle 421"/>
            <p:cNvSpPr>
              <a:spLocks noChangeArrowheads="1"/>
            </p:cNvSpPr>
            <p:nvPr/>
          </p:nvSpPr>
          <p:spPr bwMode="auto">
            <a:xfrm>
              <a:off x="2312" y="260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0" name="Rectangle 422"/>
            <p:cNvSpPr>
              <a:spLocks noChangeArrowheads="1"/>
            </p:cNvSpPr>
            <p:nvPr/>
          </p:nvSpPr>
          <p:spPr bwMode="auto">
            <a:xfrm>
              <a:off x="2573" y="253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1" name="Rectangle 423"/>
            <p:cNvSpPr>
              <a:spLocks noChangeArrowheads="1"/>
            </p:cNvSpPr>
            <p:nvPr/>
          </p:nvSpPr>
          <p:spPr bwMode="auto">
            <a:xfrm>
              <a:off x="2834" y="260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2" name="Rectangle 424"/>
            <p:cNvSpPr>
              <a:spLocks noChangeArrowheads="1"/>
            </p:cNvSpPr>
            <p:nvPr/>
          </p:nvSpPr>
          <p:spPr bwMode="auto">
            <a:xfrm>
              <a:off x="3225" y="274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3" name="Rectangle 425"/>
            <p:cNvSpPr>
              <a:spLocks noChangeArrowheads="1"/>
            </p:cNvSpPr>
            <p:nvPr/>
          </p:nvSpPr>
          <p:spPr bwMode="auto">
            <a:xfrm>
              <a:off x="2051" y="247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4" name="Rectangle 426"/>
            <p:cNvSpPr>
              <a:spLocks noChangeArrowheads="1"/>
            </p:cNvSpPr>
            <p:nvPr/>
          </p:nvSpPr>
          <p:spPr bwMode="auto">
            <a:xfrm>
              <a:off x="2181" y="247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5" name="Rectangle 427"/>
            <p:cNvSpPr>
              <a:spLocks noChangeArrowheads="1"/>
            </p:cNvSpPr>
            <p:nvPr/>
          </p:nvSpPr>
          <p:spPr bwMode="auto">
            <a:xfrm>
              <a:off x="2312" y="247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6" name="Rectangle 428"/>
            <p:cNvSpPr>
              <a:spLocks noChangeArrowheads="1"/>
            </p:cNvSpPr>
            <p:nvPr/>
          </p:nvSpPr>
          <p:spPr bwMode="auto">
            <a:xfrm>
              <a:off x="3356" y="247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7" name="Rectangle 429"/>
            <p:cNvSpPr>
              <a:spLocks noChangeArrowheads="1"/>
            </p:cNvSpPr>
            <p:nvPr/>
          </p:nvSpPr>
          <p:spPr bwMode="auto">
            <a:xfrm>
              <a:off x="3616" y="233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8" name="Rectangle 430"/>
            <p:cNvSpPr>
              <a:spLocks noChangeArrowheads="1"/>
            </p:cNvSpPr>
            <p:nvPr/>
          </p:nvSpPr>
          <p:spPr bwMode="auto">
            <a:xfrm>
              <a:off x="2051" y="233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599" name="Rectangle 431"/>
            <p:cNvSpPr>
              <a:spLocks noChangeArrowheads="1"/>
            </p:cNvSpPr>
            <p:nvPr/>
          </p:nvSpPr>
          <p:spPr bwMode="auto">
            <a:xfrm>
              <a:off x="2051" y="233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0" name="Rectangle 432"/>
            <p:cNvSpPr>
              <a:spLocks noChangeArrowheads="1"/>
            </p:cNvSpPr>
            <p:nvPr/>
          </p:nvSpPr>
          <p:spPr bwMode="auto">
            <a:xfrm>
              <a:off x="2051" y="226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1" name="Rectangle 433"/>
            <p:cNvSpPr>
              <a:spLocks noChangeArrowheads="1"/>
            </p:cNvSpPr>
            <p:nvPr/>
          </p:nvSpPr>
          <p:spPr bwMode="auto">
            <a:xfrm>
              <a:off x="2181" y="226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2" name="Rectangle 434"/>
            <p:cNvSpPr>
              <a:spLocks noChangeArrowheads="1"/>
            </p:cNvSpPr>
            <p:nvPr/>
          </p:nvSpPr>
          <p:spPr bwMode="auto">
            <a:xfrm>
              <a:off x="2573" y="233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3" name="Rectangle 435"/>
            <p:cNvSpPr>
              <a:spLocks noChangeArrowheads="1"/>
            </p:cNvSpPr>
            <p:nvPr/>
          </p:nvSpPr>
          <p:spPr bwMode="auto">
            <a:xfrm>
              <a:off x="2442" y="226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4" name="Rectangle 436"/>
            <p:cNvSpPr>
              <a:spLocks noChangeArrowheads="1"/>
            </p:cNvSpPr>
            <p:nvPr/>
          </p:nvSpPr>
          <p:spPr bwMode="auto">
            <a:xfrm>
              <a:off x="2312" y="219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5" name="Rectangle 437"/>
            <p:cNvSpPr>
              <a:spLocks noChangeArrowheads="1"/>
            </p:cNvSpPr>
            <p:nvPr/>
          </p:nvSpPr>
          <p:spPr bwMode="auto">
            <a:xfrm>
              <a:off x="2442" y="212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6" name="Rectangle 438"/>
            <p:cNvSpPr>
              <a:spLocks noChangeArrowheads="1"/>
            </p:cNvSpPr>
            <p:nvPr/>
          </p:nvSpPr>
          <p:spPr bwMode="auto">
            <a:xfrm>
              <a:off x="2964" y="191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7" name="Rectangle 439"/>
            <p:cNvSpPr>
              <a:spLocks noChangeArrowheads="1"/>
            </p:cNvSpPr>
            <p:nvPr/>
          </p:nvSpPr>
          <p:spPr bwMode="auto">
            <a:xfrm>
              <a:off x="3356" y="198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08" name="Rectangle 440"/>
            <p:cNvSpPr>
              <a:spLocks noChangeArrowheads="1"/>
            </p:cNvSpPr>
            <p:nvPr/>
          </p:nvSpPr>
          <p:spPr bwMode="auto">
            <a:xfrm>
              <a:off x="567" y="332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7609" name="Rectangle 441"/>
            <p:cNvSpPr>
              <a:spLocks noChangeArrowheads="1"/>
            </p:cNvSpPr>
            <p:nvPr/>
          </p:nvSpPr>
          <p:spPr bwMode="auto">
            <a:xfrm>
              <a:off x="567" y="298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7610" name="Rectangle 442"/>
            <p:cNvSpPr>
              <a:spLocks noChangeArrowheads="1"/>
            </p:cNvSpPr>
            <p:nvPr/>
          </p:nvSpPr>
          <p:spPr bwMode="auto">
            <a:xfrm>
              <a:off x="567" y="26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7611" name="Rectangle 443"/>
            <p:cNvSpPr>
              <a:spLocks noChangeArrowheads="1"/>
            </p:cNvSpPr>
            <p:nvPr/>
          </p:nvSpPr>
          <p:spPr bwMode="auto">
            <a:xfrm>
              <a:off x="567" y="229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35</a:t>
              </a:r>
            </a:p>
          </p:txBody>
        </p:sp>
        <p:sp>
          <p:nvSpPr>
            <p:cNvPr id="7612" name="Rectangle 444"/>
            <p:cNvSpPr>
              <a:spLocks noChangeArrowheads="1"/>
            </p:cNvSpPr>
            <p:nvPr/>
          </p:nvSpPr>
          <p:spPr bwMode="auto">
            <a:xfrm>
              <a:off x="567" y="195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40</a:t>
              </a:r>
            </a:p>
          </p:txBody>
        </p:sp>
        <p:sp>
          <p:nvSpPr>
            <p:cNvPr id="7613" name="Rectangle 445"/>
            <p:cNvSpPr>
              <a:spLocks noChangeArrowheads="1"/>
            </p:cNvSpPr>
            <p:nvPr/>
          </p:nvSpPr>
          <p:spPr bwMode="auto">
            <a:xfrm>
              <a:off x="567" y="160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45</a:t>
              </a:r>
            </a:p>
          </p:txBody>
        </p:sp>
        <p:sp>
          <p:nvSpPr>
            <p:cNvPr id="7614" name="Rectangle 446"/>
            <p:cNvSpPr>
              <a:spLocks noChangeArrowheads="1"/>
            </p:cNvSpPr>
            <p:nvPr/>
          </p:nvSpPr>
          <p:spPr bwMode="auto">
            <a:xfrm>
              <a:off x="750" y="347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5</a:t>
              </a:r>
            </a:p>
          </p:txBody>
        </p:sp>
        <p:sp>
          <p:nvSpPr>
            <p:cNvPr id="7615" name="Rectangle 447"/>
            <p:cNvSpPr>
              <a:spLocks noChangeArrowheads="1"/>
            </p:cNvSpPr>
            <p:nvPr/>
          </p:nvSpPr>
          <p:spPr bwMode="auto">
            <a:xfrm>
              <a:off x="1363" y="34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10</a:t>
              </a:r>
            </a:p>
          </p:txBody>
        </p:sp>
        <p:sp>
          <p:nvSpPr>
            <p:cNvPr id="7616" name="Rectangle 448"/>
            <p:cNvSpPr>
              <a:spLocks noChangeArrowheads="1"/>
            </p:cNvSpPr>
            <p:nvPr/>
          </p:nvSpPr>
          <p:spPr bwMode="auto">
            <a:xfrm>
              <a:off x="2015" y="34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15</a:t>
              </a:r>
            </a:p>
          </p:txBody>
        </p:sp>
        <p:sp>
          <p:nvSpPr>
            <p:cNvPr id="7617" name="Rectangle 449"/>
            <p:cNvSpPr>
              <a:spLocks noChangeArrowheads="1"/>
            </p:cNvSpPr>
            <p:nvPr/>
          </p:nvSpPr>
          <p:spPr bwMode="auto">
            <a:xfrm>
              <a:off x="2667" y="34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7618" name="Rectangle 450"/>
            <p:cNvSpPr>
              <a:spLocks noChangeArrowheads="1"/>
            </p:cNvSpPr>
            <p:nvPr/>
          </p:nvSpPr>
          <p:spPr bwMode="auto">
            <a:xfrm>
              <a:off x="3320" y="34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7619" name="Rectangle 451"/>
            <p:cNvSpPr>
              <a:spLocks noChangeArrowheads="1"/>
            </p:cNvSpPr>
            <p:nvPr/>
          </p:nvSpPr>
          <p:spPr bwMode="auto">
            <a:xfrm>
              <a:off x="3972" y="34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7620" name="Rectangle 452"/>
            <p:cNvSpPr>
              <a:spLocks noChangeArrowheads="1"/>
            </p:cNvSpPr>
            <p:nvPr/>
          </p:nvSpPr>
          <p:spPr bwMode="auto">
            <a:xfrm>
              <a:off x="1890" y="3660"/>
              <a:ext cx="1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Arial" charset="0"/>
                </a:rPr>
                <a:t>Estriol (mg/24 hr)</a:t>
              </a:r>
            </a:p>
          </p:txBody>
        </p:sp>
        <p:sp>
          <p:nvSpPr>
            <p:cNvPr id="7621" name="Rectangle 453"/>
            <p:cNvSpPr>
              <a:spLocks noChangeArrowheads="1"/>
            </p:cNvSpPr>
            <p:nvPr/>
          </p:nvSpPr>
          <p:spPr bwMode="auto">
            <a:xfrm rot="16200000">
              <a:off x="-247" y="2485"/>
              <a:ext cx="1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1800">
                  <a:solidFill>
                    <a:schemeClr val="tx1"/>
                  </a:solidFill>
                  <a:latin typeface="Arial" charset="0"/>
                </a:rPr>
                <a:t>Birthweight (g/100)</a:t>
              </a:r>
            </a:p>
          </p:txBody>
        </p:sp>
        <p:sp>
          <p:nvSpPr>
            <p:cNvPr id="7622" name="Line 454"/>
            <p:cNvSpPr>
              <a:spLocks noChangeShapeType="1"/>
            </p:cNvSpPr>
            <p:nvPr/>
          </p:nvSpPr>
          <p:spPr bwMode="auto">
            <a:xfrm flipV="1">
              <a:off x="2442" y="1706"/>
              <a:ext cx="0" cy="1728"/>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3" name="Rectangle 455"/>
            <p:cNvSpPr>
              <a:spLocks noChangeArrowheads="1"/>
            </p:cNvSpPr>
            <p:nvPr/>
          </p:nvSpPr>
          <p:spPr bwMode="auto">
            <a:xfrm>
              <a:off x="1268" y="295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24" name="Rectangle 456"/>
            <p:cNvSpPr>
              <a:spLocks noChangeArrowheads="1"/>
            </p:cNvSpPr>
            <p:nvPr/>
          </p:nvSpPr>
          <p:spPr bwMode="auto">
            <a:xfrm>
              <a:off x="1921" y="260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25" name="Rectangle 457"/>
            <p:cNvSpPr>
              <a:spLocks noChangeArrowheads="1"/>
            </p:cNvSpPr>
            <p:nvPr/>
          </p:nvSpPr>
          <p:spPr bwMode="auto">
            <a:xfrm>
              <a:off x="2703" y="2057"/>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7626" name="Rectangle 458"/>
            <p:cNvSpPr>
              <a:spLocks noChangeArrowheads="1"/>
            </p:cNvSpPr>
            <p:nvPr/>
          </p:nvSpPr>
          <p:spPr bwMode="auto">
            <a:xfrm>
              <a:off x="3225" y="171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grpSp>
          <p:nvGrpSpPr>
            <p:cNvPr id="7627" name="Group 459"/>
            <p:cNvGrpSpPr>
              <a:grpSpLocks/>
            </p:cNvGrpSpPr>
            <p:nvPr/>
          </p:nvGrpSpPr>
          <p:grpSpPr bwMode="auto">
            <a:xfrm>
              <a:off x="2161" y="1519"/>
              <a:ext cx="592" cy="231"/>
              <a:chOff x="2743" y="1519"/>
              <a:chExt cx="592" cy="231"/>
            </a:xfrm>
          </p:grpSpPr>
          <p:sp>
            <p:nvSpPr>
              <p:cNvPr id="7628" name="Rectangle 460"/>
              <p:cNvSpPr>
                <a:spLocks noChangeArrowheads="1"/>
              </p:cNvSpPr>
              <p:nvPr/>
            </p:nvSpPr>
            <p:spPr bwMode="auto">
              <a:xfrm>
                <a:off x="2743" y="1519"/>
                <a:ext cx="5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i="1">
                    <a:solidFill>
                      <a:schemeClr val="tx1"/>
                    </a:solidFill>
                    <a:latin typeface="Century Schoolbook" pitchFamily="18" charset="0"/>
                  </a:rPr>
                  <a:t>x </a:t>
                </a:r>
                <a:r>
                  <a:rPr lang="en-US" sz="1800">
                    <a:solidFill>
                      <a:schemeClr val="tx1"/>
                    </a:solidFill>
                    <a:latin typeface="Arial" charset="0"/>
                  </a:rPr>
                  <a:t>=17.2</a:t>
                </a:r>
              </a:p>
            </p:txBody>
          </p:sp>
          <p:sp>
            <p:nvSpPr>
              <p:cNvPr id="7629" name="Line 461"/>
              <p:cNvSpPr>
                <a:spLocks noChangeShapeType="1"/>
              </p:cNvSpPr>
              <p:nvPr/>
            </p:nvSpPr>
            <p:spPr bwMode="auto">
              <a:xfrm flipH="1">
                <a:off x="2812" y="1574"/>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30" name="Rectangle 462"/>
            <p:cNvSpPr>
              <a:spLocks noChangeArrowheads="1"/>
            </p:cNvSpPr>
            <p:nvPr/>
          </p:nvSpPr>
          <p:spPr bwMode="auto">
            <a:xfrm>
              <a:off x="3230" y="3735"/>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nvGrpSpPr>
            <p:cNvPr id="7631" name="Group 463"/>
            <p:cNvGrpSpPr>
              <a:grpSpLocks/>
            </p:cNvGrpSpPr>
            <p:nvPr/>
          </p:nvGrpSpPr>
          <p:grpSpPr bwMode="auto">
            <a:xfrm>
              <a:off x="1313" y="2440"/>
              <a:ext cx="895" cy="733"/>
              <a:chOff x="1895" y="2440"/>
              <a:chExt cx="895" cy="733"/>
            </a:xfrm>
          </p:grpSpPr>
          <p:sp>
            <p:nvSpPr>
              <p:cNvPr id="7632" name="Oval 464"/>
              <p:cNvSpPr>
                <a:spLocks noChangeArrowheads="1"/>
              </p:cNvSpPr>
              <p:nvPr/>
            </p:nvSpPr>
            <p:spPr bwMode="auto">
              <a:xfrm>
                <a:off x="1895" y="3061"/>
                <a:ext cx="112" cy="112"/>
              </a:xfrm>
              <a:prstGeom prst="ellipse">
                <a:avLst/>
              </a:prstGeom>
              <a:noFill/>
              <a:ln w="28575">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7633" name="Oval 465"/>
              <p:cNvSpPr>
                <a:spLocks noChangeArrowheads="1"/>
              </p:cNvSpPr>
              <p:nvPr/>
            </p:nvSpPr>
            <p:spPr bwMode="auto">
              <a:xfrm>
                <a:off x="2678" y="2440"/>
                <a:ext cx="112" cy="112"/>
              </a:xfrm>
              <a:prstGeom prst="ellipse">
                <a:avLst/>
              </a:prstGeom>
              <a:noFill/>
              <a:ln w="28575">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Line 4"/>
          <p:cNvSpPr>
            <a:spLocks noChangeShapeType="1"/>
          </p:cNvSpPr>
          <p:nvPr/>
        </p:nvSpPr>
        <p:spPr bwMode="auto">
          <a:xfrm rot="20606564" flipV="1">
            <a:off x="2128838" y="1406525"/>
            <a:ext cx="4210050" cy="2794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28709" name="Line 5"/>
          <p:cNvSpPr>
            <a:spLocks noChangeShapeType="1"/>
          </p:cNvSpPr>
          <p:nvPr/>
        </p:nvSpPr>
        <p:spPr bwMode="auto">
          <a:xfrm rot="365667" flipV="1">
            <a:off x="1524000" y="2546350"/>
            <a:ext cx="5507038" cy="7842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28710" name="Line 6"/>
          <p:cNvSpPr>
            <a:spLocks noChangeShapeType="1"/>
          </p:cNvSpPr>
          <p:nvPr/>
        </p:nvSpPr>
        <p:spPr bwMode="auto">
          <a:xfrm rot="21435808" flipV="1">
            <a:off x="1857375" y="1155700"/>
            <a:ext cx="4859338" cy="3282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28711" name="Line 7"/>
          <p:cNvSpPr>
            <a:spLocks noChangeShapeType="1"/>
          </p:cNvSpPr>
          <p:nvPr/>
        </p:nvSpPr>
        <p:spPr bwMode="auto">
          <a:xfrm rot="21258168" flipV="1">
            <a:off x="1533525" y="2465388"/>
            <a:ext cx="5507038" cy="784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328712" name="Group 8"/>
          <p:cNvGrpSpPr>
            <a:grpSpLocks/>
          </p:cNvGrpSpPr>
          <p:nvPr/>
        </p:nvGrpSpPr>
        <p:grpSpPr bwMode="auto">
          <a:xfrm>
            <a:off x="1354138" y="904875"/>
            <a:ext cx="6134100" cy="4124325"/>
            <a:chOff x="831" y="259"/>
            <a:chExt cx="2911" cy="1832"/>
          </a:xfrm>
        </p:grpSpPr>
        <p:sp>
          <p:nvSpPr>
            <p:cNvPr id="328713" name="Line 9"/>
            <p:cNvSpPr>
              <a:spLocks noChangeShapeType="1"/>
            </p:cNvSpPr>
            <p:nvPr/>
          </p:nvSpPr>
          <p:spPr bwMode="auto">
            <a:xfrm flipV="1">
              <a:off x="831" y="259"/>
              <a:ext cx="0" cy="18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28714" name="Line 10"/>
            <p:cNvSpPr>
              <a:spLocks noChangeShapeType="1"/>
            </p:cNvSpPr>
            <p:nvPr/>
          </p:nvSpPr>
          <p:spPr bwMode="auto">
            <a:xfrm>
              <a:off x="831" y="2091"/>
              <a:ext cx="291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
        <p:nvSpPr>
          <p:cNvPr id="328715" name="Oval 11"/>
          <p:cNvSpPr>
            <a:spLocks noChangeArrowheads="1"/>
          </p:cNvSpPr>
          <p:nvPr/>
        </p:nvSpPr>
        <p:spPr bwMode="auto">
          <a:xfrm>
            <a:off x="3870325" y="2730500"/>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16" name="Line 12"/>
          <p:cNvSpPr>
            <a:spLocks noChangeShapeType="1"/>
          </p:cNvSpPr>
          <p:nvPr/>
        </p:nvSpPr>
        <p:spPr bwMode="auto">
          <a:xfrm flipV="1">
            <a:off x="1600200" y="1593850"/>
            <a:ext cx="5297488" cy="252095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28717" name="Oval 13"/>
          <p:cNvSpPr>
            <a:spLocks noChangeArrowheads="1"/>
          </p:cNvSpPr>
          <p:nvPr/>
        </p:nvSpPr>
        <p:spPr bwMode="auto">
          <a:xfrm>
            <a:off x="4135438" y="2582863"/>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18" name="Oval 14"/>
          <p:cNvSpPr>
            <a:spLocks noChangeArrowheads="1"/>
          </p:cNvSpPr>
          <p:nvPr/>
        </p:nvSpPr>
        <p:spPr bwMode="auto">
          <a:xfrm>
            <a:off x="4092575" y="2849563"/>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19" name="Oval 15"/>
          <p:cNvSpPr>
            <a:spLocks noChangeArrowheads="1"/>
          </p:cNvSpPr>
          <p:nvPr/>
        </p:nvSpPr>
        <p:spPr bwMode="auto">
          <a:xfrm>
            <a:off x="4016375" y="3143250"/>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0" name="Oval 16"/>
          <p:cNvSpPr>
            <a:spLocks noChangeArrowheads="1"/>
          </p:cNvSpPr>
          <p:nvPr/>
        </p:nvSpPr>
        <p:spPr bwMode="auto">
          <a:xfrm>
            <a:off x="3830638" y="3098800"/>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1" name="Oval 17"/>
          <p:cNvSpPr>
            <a:spLocks noChangeArrowheads="1"/>
          </p:cNvSpPr>
          <p:nvPr/>
        </p:nvSpPr>
        <p:spPr bwMode="auto">
          <a:xfrm>
            <a:off x="4332288" y="3052763"/>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2" name="Oval 18"/>
          <p:cNvSpPr>
            <a:spLocks noChangeArrowheads="1"/>
          </p:cNvSpPr>
          <p:nvPr/>
        </p:nvSpPr>
        <p:spPr bwMode="auto">
          <a:xfrm>
            <a:off x="4505325" y="2849563"/>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3" name="Oval 19"/>
          <p:cNvSpPr>
            <a:spLocks noChangeArrowheads="1"/>
          </p:cNvSpPr>
          <p:nvPr/>
        </p:nvSpPr>
        <p:spPr bwMode="auto">
          <a:xfrm>
            <a:off x="4375150" y="2625725"/>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4" name="Oval 20"/>
          <p:cNvSpPr>
            <a:spLocks noChangeArrowheads="1"/>
          </p:cNvSpPr>
          <p:nvPr/>
        </p:nvSpPr>
        <p:spPr bwMode="auto">
          <a:xfrm>
            <a:off x="3287713" y="300196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5" name="Oval 21"/>
          <p:cNvSpPr>
            <a:spLocks noChangeArrowheads="1"/>
          </p:cNvSpPr>
          <p:nvPr/>
        </p:nvSpPr>
        <p:spPr bwMode="auto">
          <a:xfrm>
            <a:off x="3244850" y="326866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6" name="Oval 22"/>
          <p:cNvSpPr>
            <a:spLocks noChangeArrowheads="1"/>
          </p:cNvSpPr>
          <p:nvPr/>
        </p:nvSpPr>
        <p:spPr bwMode="auto">
          <a:xfrm>
            <a:off x="3168650" y="3562350"/>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7" name="Oval 23"/>
          <p:cNvSpPr>
            <a:spLocks noChangeArrowheads="1"/>
          </p:cNvSpPr>
          <p:nvPr/>
        </p:nvSpPr>
        <p:spPr bwMode="auto">
          <a:xfrm>
            <a:off x="3484563" y="347186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8" name="Oval 24"/>
          <p:cNvSpPr>
            <a:spLocks noChangeArrowheads="1"/>
          </p:cNvSpPr>
          <p:nvPr/>
        </p:nvSpPr>
        <p:spPr bwMode="auto">
          <a:xfrm>
            <a:off x="3657600" y="326866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29" name="Oval 25"/>
          <p:cNvSpPr>
            <a:spLocks noChangeArrowheads="1"/>
          </p:cNvSpPr>
          <p:nvPr/>
        </p:nvSpPr>
        <p:spPr bwMode="auto">
          <a:xfrm>
            <a:off x="3527425" y="3044825"/>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0" name="Oval 26"/>
          <p:cNvSpPr>
            <a:spLocks noChangeArrowheads="1"/>
          </p:cNvSpPr>
          <p:nvPr/>
        </p:nvSpPr>
        <p:spPr bwMode="auto">
          <a:xfrm>
            <a:off x="3530600" y="2763838"/>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1" name="Oval 27"/>
          <p:cNvSpPr>
            <a:spLocks noChangeArrowheads="1"/>
          </p:cNvSpPr>
          <p:nvPr/>
        </p:nvSpPr>
        <p:spPr bwMode="auto">
          <a:xfrm>
            <a:off x="3694113" y="293846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2" name="Oval 28"/>
          <p:cNvSpPr>
            <a:spLocks noChangeArrowheads="1"/>
          </p:cNvSpPr>
          <p:nvPr/>
        </p:nvSpPr>
        <p:spPr bwMode="auto">
          <a:xfrm>
            <a:off x="4670425" y="2378075"/>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3" name="Oval 29"/>
          <p:cNvSpPr>
            <a:spLocks noChangeArrowheads="1"/>
          </p:cNvSpPr>
          <p:nvPr/>
        </p:nvSpPr>
        <p:spPr bwMode="auto">
          <a:xfrm>
            <a:off x="4630738" y="2746375"/>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4" name="Oval 30"/>
          <p:cNvSpPr>
            <a:spLocks noChangeArrowheads="1"/>
          </p:cNvSpPr>
          <p:nvPr/>
        </p:nvSpPr>
        <p:spPr bwMode="auto">
          <a:xfrm>
            <a:off x="5907088" y="183991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5" name="Oval 31"/>
          <p:cNvSpPr>
            <a:spLocks noChangeArrowheads="1"/>
          </p:cNvSpPr>
          <p:nvPr/>
        </p:nvSpPr>
        <p:spPr bwMode="auto">
          <a:xfrm>
            <a:off x="5864225" y="210661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328736" name="Group 32"/>
          <p:cNvGrpSpPr>
            <a:grpSpLocks/>
          </p:cNvGrpSpPr>
          <p:nvPr/>
        </p:nvGrpSpPr>
        <p:grpSpPr bwMode="auto">
          <a:xfrm flipH="1" flipV="1">
            <a:off x="4787900" y="1854200"/>
            <a:ext cx="1060450" cy="892175"/>
            <a:chOff x="3034" y="1492"/>
            <a:chExt cx="668" cy="562"/>
          </a:xfrm>
        </p:grpSpPr>
        <p:sp>
          <p:nvSpPr>
            <p:cNvPr id="328737" name="Oval 33"/>
            <p:cNvSpPr>
              <a:spLocks noChangeArrowheads="1"/>
            </p:cNvSpPr>
            <p:nvPr/>
          </p:nvSpPr>
          <p:spPr bwMode="auto">
            <a:xfrm>
              <a:off x="3109" y="1645"/>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8" name="Oval 34"/>
            <p:cNvSpPr>
              <a:spLocks noChangeArrowheads="1"/>
            </p:cNvSpPr>
            <p:nvPr/>
          </p:nvSpPr>
          <p:spPr bwMode="auto">
            <a:xfrm>
              <a:off x="3082" y="1813"/>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39" name="Oval 35"/>
            <p:cNvSpPr>
              <a:spLocks noChangeArrowheads="1"/>
            </p:cNvSpPr>
            <p:nvPr/>
          </p:nvSpPr>
          <p:spPr bwMode="auto">
            <a:xfrm>
              <a:off x="3034" y="1998"/>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0" name="Oval 36"/>
            <p:cNvSpPr>
              <a:spLocks noChangeArrowheads="1"/>
            </p:cNvSpPr>
            <p:nvPr/>
          </p:nvSpPr>
          <p:spPr bwMode="auto">
            <a:xfrm>
              <a:off x="3233" y="1941"/>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1" name="Oval 37"/>
            <p:cNvSpPr>
              <a:spLocks noChangeArrowheads="1"/>
            </p:cNvSpPr>
            <p:nvPr/>
          </p:nvSpPr>
          <p:spPr bwMode="auto">
            <a:xfrm>
              <a:off x="3342" y="1813"/>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2" name="Oval 38"/>
            <p:cNvSpPr>
              <a:spLocks noChangeArrowheads="1"/>
            </p:cNvSpPr>
            <p:nvPr/>
          </p:nvSpPr>
          <p:spPr bwMode="auto">
            <a:xfrm>
              <a:off x="3260" y="1672"/>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3" name="Oval 39"/>
            <p:cNvSpPr>
              <a:spLocks noChangeArrowheads="1"/>
            </p:cNvSpPr>
            <p:nvPr/>
          </p:nvSpPr>
          <p:spPr bwMode="auto">
            <a:xfrm>
              <a:off x="3262" y="1495"/>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4" name="Oval 40"/>
            <p:cNvSpPr>
              <a:spLocks noChangeArrowheads="1"/>
            </p:cNvSpPr>
            <p:nvPr/>
          </p:nvSpPr>
          <p:spPr bwMode="auto">
            <a:xfrm>
              <a:off x="3365" y="1605"/>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5" name="Oval 41"/>
            <p:cNvSpPr>
              <a:spLocks noChangeArrowheads="1"/>
            </p:cNvSpPr>
            <p:nvPr/>
          </p:nvSpPr>
          <p:spPr bwMode="auto">
            <a:xfrm>
              <a:off x="3554" y="1492"/>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6" name="Oval 42"/>
            <p:cNvSpPr>
              <a:spLocks noChangeArrowheads="1"/>
            </p:cNvSpPr>
            <p:nvPr/>
          </p:nvSpPr>
          <p:spPr bwMode="auto">
            <a:xfrm>
              <a:off x="3646" y="1752"/>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7" name="Oval 43"/>
            <p:cNvSpPr>
              <a:spLocks noChangeArrowheads="1"/>
            </p:cNvSpPr>
            <p:nvPr/>
          </p:nvSpPr>
          <p:spPr bwMode="auto">
            <a:xfrm>
              <a:off x="3529" y="1724"/>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328748" name="Oval 44"/>
          <p:cNvSpPr>
            <a:spLocks noChangeArrowheads="1"/>
          </p:cNvSpPr>
          <p:nvPr/>
        </p:nvSpPr>
        <p:spPr bwMode="auto">
          <a:xfrm>
            <a:off x="6103938" y="230981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49" name="Oval 45"/>
          <p:cNvSpPr>
            <a:spLocks noChangeArrowheads="1"/>
          </p:cNvSpPr>
          <p:nvPr/>
        </p:nvSpPr>
        <p:spPr bwMode="auto">
          <a:xfrm>
            <a:off x="6276975" y="210661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0" name="Oval 46"/>
          <p:cNvSpPr>
            <a:spLocks noChangeArrowheads="1"/>
          </p:cNvSpPr>
          <p:nvPr/>
        </p:nvSpPr>
        <p:spPr bwMode="auto">
          <a:xfrm>
            <a:off x="6146800" y="1882775"/>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1" name="Oval 47"/>
          <p:cNvSpPr>
            <a:spLocks noChangeArrowheads="1"/>
          </p:cNvSpPr>
          <p:nvPr/>
        </p:nvSpPr>
        <p:spPr bwMode="auto">
          <a:xfrm>
            <a:off x="6149975" y="1601788"/>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2" name="Oval 48"/>
          <p:cNvSpPr>
            <a:spLocks noChangeArrowheads="1"/>
          </p:cNvSpPr>
          <p:nvPr/>
        </p:nvSpPr>
        <p:spPr bwMode="auto">
          <a:xfrm>
            <a:off x="6313488" y="1776413"/>
            <a:ext cx="88900" cy="889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328753" name="Group 49"/>
          <p:cNvGrpSpPr>
            <a:grpSpLocks/>
          </p:cNvGrpSpPr>
          <p:nvPr/>
        </p:nvGrpSpPr>
        <p:grpSpPr bwMode="auto">
          <a:xfrm flipH="1" flipV="1">
            <a:off x="2116138" y="3149600"/>
            <a:ext cx="995362" cy="935038"/>
            <a:chOff x="1333" y="2224"/>
            <a:chExt cx="627" cy="589"/>
          </a:xfrm>
        </p:grpSpPr>
        <p:sp>
          <p:nvSpPr>
            <p:cNvPr id="328754" name="Oval 50"/>
            <p:cNvSpPr>
              <a:spLocks noChangeArrowheads="1"/>
            </p:cNvSpPr>
            <p:nvPr/>
          </p:nvSpPr>
          <p:spPr bwMode="auto">
            <a:xfrm flipH="1" flipV="1">
              <a:off x="1904" y="2224"/>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5" name="Oval 51"/>
            <p:cNvSpPr>
              <a:spLocks noChangeArrowheads="1"/>
            </p:cNvSpPr>
            <p:nvPr/>
          </p:nvSpPr>
          <p:spPr bwMode="auto">
            <a:xfrm flipH="1" flipV="1">
              <a:off x="1879" y="2456"/>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6" name="Oval 52"/>
            <p:cNvSpPr>
              <a:spLocks noChangeArrowheads="1"/>
            </p:cNvSpPr>
            <p:nvPr/>
          </p:nvSpPr>
          <p:spPr bwMode="auto">
            <a:xfrm flipV="1">
              <a:off x="1358" y="2497"/>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7" name="Oval 53"/>
            <p:cNvSpPr>
              <a:spLocks noChangeArrowheads="1"/>
            </p:cNvSpPr>
            <p:nvPr/>
          </p:nvSpPr>
          <p:spPr bwMode="auto">
            <a:xfrm flipV="1">
              <a:off x="1525" y="2404"/>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8" name="Oval 54"/>
            <p:cNvSpPr>
              <a:spLocks noChangeArrowheads="1"/>
            </p:cNvSpPr>
            <p:nvPr/>
          </p:nvSpPr>
          <p:spPr bwMode="auto">
            <a:xfrm flipV="1">
              <a:off x="1498" y="2572"/>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59" name="Oval 55"/>
            <p:cNvSpPr>
              <a:spLocks noChangeArrowheads="1"/>
            </p:cNvSpPr>
            <p:nvPr/>
          </p:nvSpPr>
          <p:spPr bwMode="auto">
            <a:xfrm flipV="1">
              <a:off x="1450" y="2757"/>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0" name="Oval 56"/>
            <p:cNvSpPr>
              <a:spLocks noChangeArrowheads="1"/>
            </p:cNvSpPr>
            <p:nvPr/>
          </p:nvSpPr>
          <p:spPr bwMode="auto">
            <a:xfrm flipV="1">
              <a:off x="1333" y="2729"/>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1" name="Oval 57"/>
            <p:cNvSpPr>
              <a:spLocks noChangeArrowheads="1"/>
            </p:cNvSpPr>
            <p:nvPr/>
          </p:nvSpPr>
          <p:spPr bwMode="auto">
            <a:xfrm flipV="1">
              <a:off x="1649" y="2700"/>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2" name="Oval 58"/>
            <p:cNvSpPr>
              <a:spLocks noChangeArrowheads="1"/>
            </p:cNvSpPr>
            <p:nvPr/>
          </p:nvSpPr>
          <p:spPr bwMode="auto">
            <a:xfrm flipV="1">
              <a:off x="1758" y="2572"/>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3" name="Oval 59"/>
            <p:cNvSpPr>
              <a:spLocks noChangeArrowheads="1"/>
            </p:cNvSpPr>
            <p:nvPr/>
          </p:nvSpPr>
          <p:spPr bwMode="auto">
            <a:xfrm flipV="1">
              <a:off x="1676" y="2431"/>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4" name="Oval 60"/>
            <p:cNvSpPr>
              <a:spLocks noChangeArrowheads="1"/>
            </p:cNvSpPr>
            <p:nvPr/>
          </p:nvSpPr>
          <p:spPr bwMode="auto">
            <a:xfrm flipV="1">
              <a:off x="1678" y="2254"/>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28765" name="Oval 61"/>
            <p:cNvSpPr>
              <a:spLocks noChangeArrowheads="1"/>
            </p:cNvSpPr>
            <p:nvPr/>
          </p:nvSpPr>
          <p:spPr bwMode="auto">
            <a:xfrm flipV="1">
              <a:off x="1781" y="2364"/>
              <a:ext cx="56" cy="56"/>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328766" name="Oval 62"/>
          <p:cNvSpPr>
            <a:spLocks noChangeArrowheads="1"/>
          </p:cNvSpPr>
          <p:nvPr/>
        </p:nvSpPr>
        <p:spPr bwMode="auto">
          <a:xfrm>
            <a:off x="4394200" y="2397125"/>
            <a:ext cx="88900" cy="889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328767" name="Group 63"/>
          <p:cNvGrpSpPr>
            <a:grpSpLocks/>
          </p:cNvGrpSpPr>
          <p:nvPr/>
        </p:nvGrpSpPr>
        <p:grpSpPr bwMode="auto">
          <a:xfrm>
            <a:off x="1760538" y="1403350"/>
            <a:ext cx="2390775" cy="341313"/>
            <a:chOff x="881" y="3584"/>
            <a:chExt cx="1506" cy="215"/>
          </a:xfrm>
        </p:grpSpPr>
        <p:sp>
          <p:nvSpPr>
            <p:cNvPr id="328768" name="Rectangle 64"/>
            <p:cNvSpPr>
              <a:spLocks noChangeArrowheads="1"/>
            </p:cNvSpPr>
            <p:nvPr/>
          </p:nvSpPr>
          <p:spPr bwMode="auto">
            <a:xfrm>
              <a:off x="881" y="3584"/>
              <a:ext cx="929"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a:solidFill>
                    <a:schemeClr val="tx1"/>
                  </a:solidFill>
                  <a:latin typeface="Century Schoolbook" pitchFamily="18" charset="0"/>
                </a:rPr>
                <a:t>var (</a:t>
              </a:r>
              <a:r>
                <a:rPr lang="en-US" sz="1600" i="1">
                  <a:solidFill>
                    <a:schemeClr val="tx1"/>
                  </a:solidFill>
                  <a:latin typeface="Century Schoolbook" pitchFamily="18" charset="0"/>
                </a:rPr>
                <a:t>b</a:t>
              </a:r>
              <a:r>
                <a:rPr lang="en-US" sz="1600">
                  <a:solidFill>
                    <a:schemeClr val="tx1"/>
                  </a:solidFill>
                  <a:latin typeface="Century Schoolbook" pitchFamily="18" charset="0"/>
                </a:rPr>
                <a:t>) =</a:t>
              </a:r>
            </a:p>
          </p:txBody>
        </p:sp>
        <p:graphicFrame>
          <p:nvGraphicFramePr>
            <p:cNvPr id="328769" name="Object 65"/>
            <p:cNvGraphicFramePr>
              <a:graphicFrameLocks noChangeAspect="1"/>
            </p:cNvGraphicFramePr>
            <p:nvPr/>
          </p:nvGraphicFramePr>
          <p:xfrm>
            <a:off x="1507" y="3584"/>
            <a:ext cx="880" cy="215"/>
          </p:xfrm>
          <a:graphic>
            <a:graphicData uri="http://schemas.openxmlformats.org/presentationml/2006/ole">
              <mc:AlternateContent xmlns:mc="http://schemas.openxmlformats.org/markup-compatibility/2006">
                <mc:Choice xmlns:v="urn:schemas-microsoft-com:vml" Requires="v">
                  <p:oleObj spid="_x0000_s328790" name="Equation" r:id="rId4" imgW="1396800" imgH="342720" progId="Equation.DSMT4">
                    <p:embed/>
                  </p:oleObj>
                </mc:Choice>
                <mc:Fallback>
                  <p:oleObj name="Equation" r:id="rId4" imgW="1396800" imgH="342720" progId="Equation.DSMT4">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 y="3584"/>
                          <a:ext cx="880"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8770" name="Text Box 66"/>
          <p:cNvSpPr txBox="1">
            <a:spLocks noChangeArrowheads="1"/>
          </p:cNvSpPr>
          <p:nvPr/>
        </p:nvSpPr>
        <p:spPr bwMode="auto">
          <a:xfrm>
            <a:off x="4937125" y="3900488"/>
            <a:ext cx="36449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Our certainty about the true value of </a:t>
            </a:r>
            <a:r>
              <a:rPr lang="en-US" sz="1800">
                <a:solidFill>
                  <a:schemeClr val="tx1"/>
                </a:solidFill>
                <a:latin typeface="Symbol" pitchFamily="18" charset="2"/>
              </a:rPr>
              <a:t>b</a:t>
            </a:r>
            <a:r>
              <a:rPr lang="en-US" sz="1800">
                <a:solidFill>
                  <a:schemeClr val="tx1"/>
                </a:solidFill>
                <a:latin typeface="Century Schoolbook" pitchFamily="18" charset="0"/>
              </a:rPr>
              <a:t> increases with the dispersion of </a:t>
            </a:r>
            <a:r>
              <a:rPr lang="en-US" sz="1800" i="1">
                <a:solidFill>
                  <a:schemeClr val="tx1"/>
                </a:solidFill>
                <a:latin typeface="Century Schoolbook" pitchFamily="18" charset="0"/>
              </a:rPr>
              <a:t>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20" name="Text Box 24"/>
          <p:cNvSpPr txBox="1">
            <a:spLocks noChangeArrowheads="1"/>
          </p:cNvSpPr>
          <p:nvPr/>
        </p:nvSpPr>
        <p:spPr bwMode="auto">
          <a:xfrm>
            <a:off x="568325" y="369888"/>
            <a:ext cx="7953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b) Interpreting output from a simple linear regression program</a:t>
            </a:r>
          </a:p>
        </p:txBody>
      </p:sp>
      <p:sp>
        <p:nvSpPr>
          <p:cNvPr id="157721" name="Rectangle 25"/>
          <p:cNvSpPr>
            <a:spLocks noChangeArrowheads="1"/>
          </p:cNvSpPr>
          <p:nvPr/>
        </p:nvSpPr>
        <p:spPr bwMode="auto">
          <a:xfrm>
            <a:off x="204788" y="3582988"/>
            <a:ext cx="8799512"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a:solidFill>
                  <a:schemeClr val="tx1"/>
                </a:solidFill>
              </a:rPr>
              <a:t>  </a:t>
            </a:r>
            <a:r>
              <a:rPr lang="en-US">
                <a:solidFill>
                  <a:srgbClr val="009900"/>
                </a:solidFill>
              </a:rPr>
              <a:t>Source |       SS          df          MS             Number of obs =      31</a:t>
            </a:r>
          </a:p>
          <a:p>
            <a:pPr>
              <a:spcBef>
                <a:spcPct val="0"/>
              </a:spcBef>
            </a:pPr>
            <a:r>
              <a:rPr lang="en-US">
                <a:solidFill>
                  <a:srgbClr val="009900"/>
                </a:solidFill>
              </a:rPr>
              <a:t>---------+------------------------------------          F(  1,    29) =   17.16</a:t>
            </a:r>
          </a:p>
          <a:p>
            <a:pPr>
              <a:spcBef>
                <a:spcPct val="0"/>
              </a:spcBef>
            </a:pPr>
            <a:r>
              <a:rPr lang="en-US">
                <a:solidFill>
                  <a:srgbClr val="009900"/>
                </a:solidFill>
              </a:rPr>
              <a:t>   Model |  250.574476        1     250.574476          Prob &gt; F      =  0.0003  </a:t>
            </a:r>
          </a:p>
          <a:p>
            <a:pPr>
              <a:spcBef>
                <a:spcPct val="0"/>
              </a:spcBef>
            </a:pPr>
            <a:r>
              <a:rPr lang="en-US">
                <a:solidFill>
                  <a:srgbClr val="009900"/>
                </a:solidFill>
              </a:rPr>
              <a:t>Residual |  423.425524 </a:t>
            </a:r>
            <a:r>
              <a:rPr lang="en-US"/>
              <a:t>n-2 =</a:t>
            </a:r>
            <a:r>
              <a:rPr lang="en-US">
                <a:solidFill>
                  <a:srgbClr val="009900"/>
                </a:solidFill>
              </a:rPr>
              <a:t> 29 </a:t>
            </a:r>
            <a:r>
              <a:rPr lang="en-US"/>
              <a:t>s</a:t>
            </a:r>
            <a:r>
              <a:rPr lang="en-US" baseline="30000"/>
              <a:t>2</a:t>
            </a:r>
            <a:r>
              <a:rPr lang="en-US"/>
              <a:t>  =</a:t>
            </a:r>
            <a:r>
              <a:rPr lang="en-US">
                <a:solidFill>
                  <a:srgbClr val="009900"/>
                </a:solidFill>
              </a:rPr>
              <a:t> 14.6008801        R-squared     =  0.3718  </a:t>
            </a:r>
          </a:p>
          <a:p>
            <a:pPr>
              <a:spcBef>
                <a:spcPct val="0"/>
              </a:spcBef>
            </a:pPr>
            <a:r>
              <a:rPr lang="en-US">
                <a:solidFill>
                  <a:srgbClr val="009900"/>
                </a:solidFill>
              </a:rPr>
              <a:t>---------+------------------------------------          Adj R-squared =  0.3501</a:t>
            </a:r>
          </a:p>
          <a:p>
            <a:pPr>
              <a:spcBef>
                <a:spcPct val="0"/>
              </a:spcBef>
            </a:pPr>
            <a:r>
              <a:rPr lang="en-US">
                <a:solidFill>
                  <a:srgbClr val="009900"/>
                </a:solidFill>
              </a:rPr>
              <a:t>   Total |      674.00       30      22.4666667         Root MSE  </a:t>
            </a:r>
            <a:r>
              <a:rPr lang="en-US"/>
              <a:t>=</a:t>
            </a:r>
            <a:r>
              <a:rPr lang="en-US">
                <a:solidFill>
                  <a:srgbClr val="009900"/>
                </a:solidFill>
              </a:rPr>
              <a:t> </a:t>
            </a:r>
            <a:r>
              <a:rPr lang="en-US"/>
              <a:t>s =</a:t>
            </a:r>
            <a:r>
              <a:rPr lang="en-US">
                <a:solidFill>
                  <a:srgbClr val="009900"/>
                </a:solidFill>
              </a:rPr>
              <a:t>  3.8211  </a:t>
            </a:r>
          </a:p>
          <a:p>
            <a:pPr>
              <a:spcBef>
                <a:spcPct val="0"/>
              </a:spcBef>
            </a:pPr>
            <a:endParaRPr lang="en-US">
              <a:solidFill>
                <a:srgbClr val="009900"/>
              </a:solidFill>
            </a:endParaRPr>
          </a:p>
          <a:p>
            <a:pPr>
              <a:spcBef>
                <a:spcPct val="0"/>
              </a:spcBef>
            </a:pPr>
            <a:r>
              <a:rPr lang="en-US">
                <a:solidFill>
                  <a:srgbClr val="009900"/>
                </a:solidFill>
              </a:rPr>
              <a:t>------------------------------------------------------------------------------</a:t>
            </a:r>
          </a:p>
          <a:p>
            <a:pPr>
              <a:spcBef>
                <a:spcPct val="0"/>
              </a:spcBef>
            </a:pPr>
            <a:r>
              <a:rPr lang="en-US">
                <a:solidFill>
                  <a:srgbClr val="009900"/>
                </a:solidFill>
              </a:rPr>
              <a:t> bweight |      Coef.       Std. Err.   t     P&gt;|t|       [95% Conf. Interval]</a:t>
            </a:r>
          </a:p>
          <a:p>
            <a:pPr>
              <a:spcBef>
                <a:spcPct val="0"/>
              </a:spcBef>
            </a:pPr>
            <a:r>
              <a:rPr lang="en-US">
                <a:solidFill>
                  <a:srgbClr val="009900"/>
                </a:solidFill>
              </a:rPr>
              <a:t>---------+--------------------------------------------------------------------</a:t>
            </a:r>
          </a:p>
          <a:p>
            <a:pPr>
              <a:spcBef>
                <a:spcPct val="0"/>
              </a:spcBef>
            </a:pPr>
            <a:r>
              <a:rPr lang="en-US">
                <a:solidFill>
                  <a:srgbClr val="009900"/>
                </a:solidFill>
              </a:rPr>
              <a:t> estriol |</a:t>
            </a:r>
            <a:r>
              <a:rPr lang="en-US"/>
              <a:t>b=</a:t>
            </a:r>
            <a:r>
              <a:rPr lang="en-US">
                <a:solidFill>
                  <a:srgbClr val="009900"/>
                </a:solidFill>
              </a:rPr>
              <a:t> .6081905 </a:t>
            </a:r>
            <a:r>
              <a:rPr lang="en-US"/>
              <a:t>se(b)=</a:t>
            </a:r>
            <a:r>
              <a:rPr lang="en-US">
                <a:solidFill>
                  <a:srgbClr val="009900"/>
                </a:solidFill>
              </a:rPr>
              <a:t> .1468117   4.14 </a:t>
            </a:r>
            <a:r>
              <a:rPr lang="en-US"/>
              <a:t>P=</a:t>
            </a:r>
            <a:r>
              <a:rPr lang="en-US">
                <a:solidFill>
                  <a:srgbClr val="009900"/>
                </a:solidFill>
              </a:rPr>
              <a:t>0.000       .3079268    .9084541</a:t>
            </a:r>
          </a:p>
          <a:p>
            <a:pPr>
              <a:spcBef>
                <a:spcPct val="0"/>
              </a:spcBef>
            </a:pPr>
            <a:r>
              <a:rPr lang="en-US">
                <a:solidFill>
                  <a:srgbClr val="009900"/>
                </a:solidFill>
              </a:rPr>
              <a:t>   _cons |</a:t>
            </a:r>
            <a:r>
              <a:rPr lang="en-US"/>
              <a:t>a=</a:t>
            </a:r>
            <a:r>
              <a:rPr lang="en-US">
                <a:solidFill>
                  <a:srgbClr val="009900"/>
                </a:solidFill>
              </a:rPr>
              <a:t> 21.52343       2.620417    8.21   0.000       16.16407    26.88278</a:t>
            </a:r>
          </a:p>
          <a:p>
            <a:pPr>
              <a:spcBef>
                <a:spcPct val="0"/>
              </a:spcBef>
            </a:pPr>
            <a:r>
              <a:rPr lang="en-US">
                <a:solidFill>
                  <a:srgbClr val="009900"/>
                </a:solidFill>
              </a:rPr>
              <a:t>------------------------------------------------------------------------------</a:t>
            </a:r>
            <a:endParaRPr lang="en-US" sz="1600">
              <a:solidFill>
                <a:schemeClr val="tx1"/>
              </a:solidFill>
              <a:latin typeface="Times New Roman" pitchFamily="18" charset="0"/>
            </a:endParaRPr>
          </a:p>
        </p:txBody>
      </p:sp>
      <p:grpSp>
        <p:nvGrpSpPr>
          <p:cNvPr id="157722" name="Group 26"/>
          <p:cNvGrpSpPr>
            <a:grpSpLocks/>
          </p:cNvGrpSpPr>
          <p:nvPr/>
        </p:nvGrpSpPr>
        <p:grpSpPr bwMode="auto">
          <a:xfrm>
            <a:off x="587375" y="1687513"/>
            <a:ext cx="7689850" cy="658812"/>
            <a:chOff x="429" y="3525"/>
            <a:chExt cx="4844" cy="415"/>
          </a:xfrm>
        </p:grpSpPr>
        <p:sp>
          <p:nvSpPr>
            <p:cNvPr id="157723" name="Rectangle 27"/>
            <p:cNvSpPr>
              <a:spLocks noChangeArrowheads="1"/>
            </p:cNvSpPr>
            <p:nvPr/>
          </p:nvSpPr>
          <p:spPr bwMode="auto">
            <a:xfrm>
              <a:off x="429" y="3525"/>
              <a:ext cx="484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ix)         </a:t>
              </a:r>
              <a:r>
                <a:rPr lang="en-US" sz="1600" i="1">
                  <a:solidFill>
                    <a:schemeClr val="tx1"/>
                  </a:solidFill>
                  <a:latin typeface="Century Schoolbook" pitchFamily="18" charset="0"/>
                </a:rPr>
                <a:t>b</a:t>
              </a:r>
              <a:r>
                <a:rPr lang="en-US" sz="1600">
                  <a:solidFill>
                    <a:schemeClr val="tx1"/>
                  </a:solidFill>
                  <a:latin typeface="Century Schoolbook" pitchFamily="18" charset="0"/>
                </a:rPr>
                <a:t>/se(</a:t>
              </a:r>
              <a:r>
                <a:rPr lang="en-US" sz="1600" i="1">
                  <a:solidFill>
                    <a:schemeClr val="tx1"/>
                  </a:solidFill>
                  <a:latin typeface="Century Schoolbook" pitchFamily="18" charset="0"/>
                </a:rPr>
                <a:t>b</a:t>
              </a:r>
              <a:r>
                <a:rPr lang="en-US" sz="1600">
                  <a:solidFill>
                    <a:schemeClr val="tx1"/>
                  </a:solidFill>
                  <a:latin typeface="Century Schoolbook" pitchFamily="18" charset="0"/>
                </a:rPr>
                <a:t>) = .6081905/ .1468117 =  4.143</a:t>
              </a:r>
              <a:r>
                <a:rPr lang="en-US">
                  <a:solidFill>
                    <a:srgbClr val="009900"/>
                  </a:solidFill>
                </a:rPr>
                <a:t> </a:t>
              </a:r>
              <a:r>
                <a:rPr lang="en-US" sz="1600">
                  <a:solidFill>
                    <a:schemeClr val="tx1"/>
                  </a:solidFill>
                  <a:latin typeface="Century Schoolbook" pitchFamily="18" charset="0"/>
                </a:rPr>
                <a:t>			            {1.7}</a:t>
              </a:r>
            </a:p>
          </p:txBody>
        </p:sp>
        <p:sp>
          <p:nvSpPr>
            <p:cNvPr id="157724" name="Rectangle 28"/>
            <p:cNvSpPr>
              <a:spLocks noChangeArrowheads="1"/>
            </p:cNvSpPr>
            <p:nvPr/>
          </p:nvSpPr>
          <p:spPr bwMode="auto">
            <a:xfrm>
              <a:off x="875" y="3728"/>
              <a:ext cx="361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has a </a:t>
              </a:r>
              <a:r>
                <a:rPr lang="en-US" sz="1600" i="1">
                  <a:solidFill>
                    <a:schemeClr val="tx1"/>
                  </a:solidFill>
                  <a:latin typeface="Century Schoolbook" pitchFamily="18" charset="0"/>
                </a:rPr>
                <a:t>t </a:t>
              </a:r>
              <a:r>
                <a:rPr lang="en-US" sz="1600">
                  <a:solidFill>
                    <a:schemeClr val="tx1"/>
                  </a:solidFill>
                  <a:latin typeface="Century Schoolbook" pitchFamily="18" charset="0"/>
                </a:rPr>
                <a:t>distribution with </a:t>
              </a:r>
              <a:r>
                <a:rPr lang="en-US" sz="1600" i="1">
                  <a:solidFill>
                    <a:schemeClr val="tx1"/>
                  </a:solidFill>
                  <a:latin typeface="Century Schoolbook" pitchFamily="18" charset="0"/>
                </a:rPr>
                <a:t>n</a:t>
              </a:r>
              <a:r>
                <a:rPr lang="en-US" sz="1600">
                  <a:solidFill>
                    <a:schemeClr val="tx1"/>
                  </a:solidFill>
                  <a:latin typeface="Century Schoolbook" pitchFamily="18" charset="0"/>
                </a:rPr>
                <a:t>-2 degrees of freedom when </a:t>
              </a:r>
              <a:r>
                <a:rPr lang="en-US" sz="1600">
                  <a:solidFill>
                    <a:schemeClr val="tx1"/>
                  </a:solidFill>
                  <a:latin typeface="Century Schoolbook" pitchFamily="18" charset="0"/>
                  <a:sym typeface="Symbol" pitchFamily="18" charset="2"/>
                </a:rPr>
                <a:t> = 0</a:t>
              </a:r>
            </a:p>
          </p:txBody>
        </p:sp>
      </p:grpSp>
      <p:grpSp>
        <p:nvGrpSpPr>
          <p:cNvPr id="157725" name="Group 29"/>
          <p:cNvGrpSpPr>
            <a:grpSpLocks/>
          </p:cNvGrpSpPr>
          <p:nvPr/>
        </p:nvGrpSpPr>
        <p:grpSpPr bwMode="auto">
          <a:xfrm>
            <a:off x="569913" y="1012825"/>
            <a:ext cx="2332037" cy="355600"/>
            <a:chOff x="402" y="3100"/>
            <a:chExt cx="1469" cy="224"/>
          </a:xfrm>
        </p:grpSpPr>
        <p:graphicFrame>
          <p:nvGraphicFramePr>
            <p:cNvPr id="157726" name="Object 30"/>
            <p:cNvGraphicFramePr>
              <a:graphicFrameLocks noChangeAspect="1"/>
            </p:cNvGraphicFramePr>
            <p:nvPr/>
          </p:nvGraphicFramePr>
          <p:xfrm>
            <a:off x="1343" y="3100"/>
            <a:ext cx="528" cy="215"/>
          </p:xfrm>
          <a:graphic>
            <a:graphicData uri="http://schemas.openxmlformats.org/presentationml/2006/ole">
              <mc:AlternateContent xmlns:mc="http://schemas.openxmlformats.org/markup-compatibility/2006">
                <mc:Choice xmlns:v="urn:schemas-microsoft-com:vml" Requires="v">
                  <p:oleObj spid="_x0000_s157752" name="Equation" r:id="rId4" imgW="838080" imgH="342720" progId="Equation.DSMT4">
                    <p:embed/>
                  </p:oleObj>
                </mc:Choice>
                <mc:Fallback>
                  <p:oleObj name="Equation" r:id="rId4" imgW="838080" imgH="34272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 y="3100"/>
                          <a:ext cx="528"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27" name="Rectangle 31"/>
            <p:cNvSpPr>
              <a:spLocks noChangeArrowheads="1"/>
            </p:cNvSpPr>
            <p:nvPr/>
          </p:nvSpPr>
          <p:spPr bwMode="auto">
            <a:xfrm>
              <a:off x="402" y="3112"/>
              <a:ext cx="92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a:solidFill>
                    <a:schemeClr val="tx1"/>
                  </a:solidFill>
                  <a:latin typeface="Century Schoolbook" pitchFamily="18" charset="0"/>
                </a:rPr>
                <a:t>viii)      se(</a:t>
              </a:r>
              <a:r>
                <a:rPr lang="en-US" sz="1600" i="1">
                  <a:solidFill>
                    <a:schemeClr val="tx1"/>
                  </a:solidFill>
                  <a:latin typeface="Century Schoolbook" pitchFamily="18" charset="0"/>
                </a:rPr>
                <a:t>b</a:t>
              </a:r>
              <a:r>
                <a:rPr lang="en-US" sz="1600">
                  <a:solidFill>
                    <a:schemeClr val="tx1"/>
                  </a:solidFill>
                  <a:latin typeface="Century Schoolbook" pitchFamily="18" charset="0"/>
                </a:rPr>
                <a:t>)=</a:t>
              </a:r>
            </a:p>
          </p:txBody>
        </p:sp>
      </p:grpSp>
      <p:grpSp>
        <p:nvGrpSpPr>
          <p:cNvPr id="157728" name="Group 32"/>
          <p:cNvGrpSpPr>
            <a:grpSpLocks/>
          </p:cNvGrpSpPr>
          <p:nvPr/>
        </p:nvGrpSpPr>
        <p:grpSpPr bwMode="auto">
          <a:xfrm>
            <a:off x="450850" y="2439988"/>
            <a:ext cx="8085138" cy="947737"/>
            <a:chOff x="284" y="1537"/>
            <a:chExt cx="5093" cy="597"/>
          </a:xfrm>
        </p:grpSpPr>
        <p:sp>
          <p:nvSpPr>
            <p:cNvPr id="157729" name="Rectangle 33"/>
            <p:cNvSpPr>
              <a:spLocks noChangeArrowheads="1"/>
            </p:cNvSpPr>
            <p:nvPr/>
          </p:nvSpPr>
          <p:spPr bwMode="auto">
            <a:xfrm>
              <a:off x="456" y="1566"/>
              <a:ext cx="576" cy="1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7730" name="Rectangle 34"/>
            <p:cNvSpPr>
              <a:spLocks noChangeArrowheads="1"/>
            </p:cNvSpPr>
            <p:nvPr/>
          </p:nvSpPr>
          <p:spPr bwMode="auto">
            <a:xfrm>
              <a:off x="324" y="1962"/>
              <a:ext cx="2550" cy="129"/>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7731" name="Rectangle 35"/>
            <p:cNvSpPr>
              <a:spLocks noChangeArrowheads="1"/>
            </p:cNvSpPr>
            <p:nvPr/>
          </p:nvSpPr>
          <p:spPr bwMode="auto">
            <a:xfrm>
              <a:off x="3774" y="1962"/>
              <a:ext cx="200" cy="171"/>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7732" name="Text Box 36"/>
            <p:cNvSpPr txBox="1">
              <a:spLocks noChangeArrowheads="1"/>
            </p:cNvSpPr>
            <p:nvPr/>
          </p:nvSpPr>
          <p:spPr bwMode="auto">
            <a:xfrm>
              <a:off x="284" y="1537"/>
              <a:ext cx="5093"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a:solidFill>
                    <a:schemeClr val="tx1"/>
                  </a:solidFill>
                  <a:latin typeface="Century Schoolbook" pitchFamily="18" charset="0"/>
                </a:rPr>
                <a:t>If n is large then the </a:t>
              </a:r>
              <a:r>
                <a:rPr lang="en-US" sz="1600" i="1">
                  <a:solidFill>
                    <a:schemeClr val="tx1"/>
                  </a:solidFill>
                  <a:latin typeface="Century Schoolbook" pitchFamily="18" charset="0"/>
                </a:rPr>
                <a:t>t</a:t>
              </a:r>
              <a:r>
                <a:rPr lang="en-US" sz="1600">
                  <a:solidFill>
                    <a:schemeClr val="tx1"/>
                  </a:solidFill>
                  <a:latin typeface="Century Schoolbook" pitchFamily="18" charset="0"/>
                </a:rPr>
                <a:t> distribution converges to a standard normal </a:t>
              </a:r>
              <a:r>
                <a:rPr lang="en-US" sz="1600" i="1">
                  <a:solidFill>
                    <a:schemeClr val="tx1"/>
                  </a:solidFill>
                  <a:latin typeface="Century Schoolbook" pitchFamily="18" charset="0"/>
                </a:rPr>
                <a:t>z</a:t>
              </a:r>
              <a:r>
                <a:rPr lang="en-US" sz="1600">
                  <a:solidFill>
                    <a:schemeClr val="tx1"/>
                  </a:solidFill>
                  <a:latin typeface="Century Schoolbook" pitchFamily="18" charset="0"/>
                </a:rPr>
                <a:t> distribution. </a:t>
              </a:r>
            </a:p>
            <a:p>
              <a:r>
                <a:rPr lang="en-US" sz="1600">
                  <a:solidFill>
                    <a:schemeClr val="tx1"/>
                  </a:solidFill>
                  <a:latin typeface="Century Schoolbook" pitchFamily="18" charset="0"/>
                </a:rPr>
                <a:t>For large </a:t>
              </a:r>
              <a:r>
                <a:rPr lang="en-US" sz="1600" i="1">
                  <a:solidFill>
                    <a:schemeClr val="tx1"/>
                  </a:solidFill>
                  <a:latin typeface="Century Schoolbook" pitchFamily="18" charset="0"/>
                </a:rPr>
                <a:t>n</a:t>
              </a:r>
              <a:r>
                <a:rPr lang="en-US" sz="1600">
                  <a:solidFill>
                    <a:schemeClr val="tx1"/>
                  </a:solidFill>
                  <a:latin typeface="Century Schoolbook" pitchFamily="18" charset="0"/>
                </a:rPr>
                <a:t> the these coefficients will be significantly different from 0 if the       ratio of the coefficient to its standard error is greater than 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7725"/>
                                        </p:tgtEl>
                                        <p:attrNameLst>
                                          <p:attrName>style.visibility</p:attrName>
                                        </p:attrNameLst>
                                      </p:cBhvr>
                                      <p:to>
                                        <p:strVal val="visible"/>
                                      </p:to>
                                    </p:set>
                                  </p:childTnLst>
                                  <p:subTnLst>
                                    <p:set>
                                      <p:cBhvr override="childStyle">
                                        <p:cTn dur="1" fill="hold" display="0" masterRel="nextClick" afterEffect="1"/>
                                        <p:tgtEl>
                                          <p:spTgt spid="15772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77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7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23875" y="317500"/>
            <a:ext cx="59848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8.     Plotting a Linear Regression with Stata</a:t>
            </a:r>
            <a:endParaRPr lang="en-US" sz="1800" b="1">
              <a:solidFill>
                <a:schemeClr val="tx1"/>
              </a:solidFill>
              <a:latin typeface="Century Schoolbook" pitchFamily="18" charset="0"/>
            </a:endParaRPr>
          </a:p>
        </p:txBody>
      </p:sp>
      <p:sp>
        <p:nvSpPr>
          <p:cNvPr id="67595" name="Text Box 11"/>
          <p:cNvSpPr txBox="1">
            <a:spLocks noChangeArrowheads="1"/>
          </p:cNvSpPr>
          <p:nvPr/>
        </p:nvSpPr>
        <p:spPr bwMode="auto">
          <a:xfrm>
            <a:off x="327025" y="1692275"/>
            <a:ext cx="8270875"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solidFill>
                <a:schemeClr val="tx1"/>
              </a:solidFill>
            </a:endParaRPr>
          </a:p>
          <a:p>
            <a:pPr>
              <a:spcBef>
                <a:spcPct val="0"/>
              </a:spcBef>
            </a:pPr>
            <a:endParaRPr lang="en-US">
              <a:solidFill>
                <a:schemeClr val="tx1"/>
              </a:solidFill>
            </a:endParaRPr>
          </a:p>
          <a:p>
            <a:endParaRPr lang="en-US">
              <a:solidFill>
                <a:schemeClr val="tx1"/>
              </a:solidFill>
            </a:endParaRPr>
          </a:p>
        </p:txBody>
      </p:sp>
      <p:sp>
        <p:nvSpPr>
          <p:cNvPr id="67600" name="Rectangle 16"/>
          <p:cNvSpPr>
            <a:spLocks noChangeArrowheads="1"/>
          </p:cNvSpPr>
          <p:nvPr/>
        </p:nvSpPr>
        <p:spPr bwMode="auto">
          <a:xfrm>
            <a:off x="0" y="6400800"/>
            <a:ext cx="5508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67601" name="Group 17"/>
          <p:cNvGrpSpPr>
            <a:grpSpLocks/>
          </p:cNvGrpSpPr>
          <p:nvPr/>
        </p:nvGrpSpPr>
        <p:grpSpPr bwMode="auto">
          <a:xfrm>
            <a:off x="620713" y="2159000"/>
            <a:ext cx="7662862" cy="2730500"/>
            <a:chOff x="308" y="1380"/>
            <a:chExt cx="4827" cy="1720"/>
          </a:xfrm>
        </p:grpSpPr>
        <p:sp>
          <p:nvSpPr>
            <p:cNvPr id="67602" name="Text Box 18"/>
            <p:cNvSpPr txBox="1">
              <a:spLocks noChangeArrowheads="1"/>
            </p:cNvSpPr>
            <p:nvPr/>
          </p:nvSpPr>
          <p:spPr bwMode="auto">
            <a:xfrm>
              <a:off x="308" y="1380"/>
              <a:ext cx="4827" cy="172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{1}	</a:t>
              </a:r>
              <a:r>
                <a:rPr lang="en-US" sz="1800" b="1">
                  <a:latin typeface="Century Schoolbook" pitchFamily="18" charset="0"/>
                </a:rPr>
                <a:t>predict </a:t>
              </a:r>
              <a:r>
                <a:rPr lang="en-US" sz="1800">
                  <a:latin typeface="Century Schoolbook" pitchFamily="18" charset="0"/>
                </a:rPr>
                <a:t> is a post estimation command that can estimate a variety of statistics after a regression or other estimation command is run.  The </a:t>
              </a:r>
              <a:r>
                <a:rPr lang="en-US" sz="1800" b="1" i="1">
                  <a:latin typeface="Century Schoolbook" pitchFamily="18" charset="0"/>
                </a:rPr>
                <a:t>xb</a:t>
              </a:r>
              <a:r>
                <a:rPr lang="en-US" sz="1800">
                  <a:latin typeface="Century Schoolbook" pitchFamily="18" charset="0"/>
                </a:rPr>
                <a:t> option causes a new variable (in this example </a:t>
              </a:r>
              <a:r>
                <a:rPr lang="en-US" sz="1800" i="1">
                  <a:latin typeface="Century Schoolbook" pitchFamily="18" charset="0"/>
                </a:rPr>
                <a:t>y_hat</a:t>
              </a:r>
              <a:r>
                <a:rPr lang="en-US" sz="1800">
                  <a:latin typeface="Century Schoolbook" pitchFamily="18" charset="0"/>
                </a:rPr>
                <a:t>) to be set equal to each child’s </a:t>
              </a:r>
              <a:r>
                <a:rPr lang="en-US" sz="1800" b="1">
                  <a:latin typeface="Century Schoolbook" pitchFamily="18" charset="0"/>
                </a:rPr>
                <a:t>expected birth weight                        </a:t>
              </a:r>
              <a:r>
                <a:rPr lang="en-US" sz="1800">
                  <a:latin typeface="Century Schoolbook" pitchFamily="18" charset="0"/>
                </a:rPr>
                <a:t>, where </a:t>
              </a:r>
              <a:r>
                <a:rPr lang="en-US" sz="1800" i="1">
                  <a:latin typeface="Century Schoolbook" pitchFamily="18" charset="0"/>
                </a:rPr>
                <a:t>x</a:t>
              </a:r>
              <a:r>
                <a:rPr lang="en-US" sz="1800">
                  <a:latin typeface="Century Schoolbook" pitchFamily="18" charset="0"/>
                </a:rPr>
                <a:t> is the mother’s estriol level and </a:t>
              </a:r>
              <a:r>
                <a:rPr lang="en-US" sz="1800" i="1">
                  <a:latin typeface="Century Schoolbook" pitchFamily="18" charset="0"/>
                </a:rPr>
                <a:t>a</a:t>
              </a:r>
              <a:r>
                <a:rPr lang="en-US" sz="1800">
                  <a:latin typeface="Century Schoolbook" pitchFamily="18" charset="0"/>
                </a:rPr>
                <a:t> and </a:t>
              </a:r>
              <a:r>
                <a:rPr lang="en-US" sz="1800" i="1">
                  <a:latin typeface="Century Schoolbook" pitchFamily="18" charset="0"/>
                </a:rPr>
                <a:t>b</a:t>
              </a:r>
              <a:r>
                <a:rPr lang="en-US" sz="1800">
                  <a:latin typeface="Century Schoolbook" pitchFamily="18" charset="0"/>
                </a:rPr>
                <a:t> are the parameter estimates of the linear regression.</a:t>
              </a:r>
            </a:p>
            <a:p>
              <a:pPr>
                <a:spcBef>
                  <a:spcPct val="50000"/>
                </a:spcBef>
              </a:pPr>
              <a:r>
                <a:rPr lang="en-US" sz="1800" b="1">
                  <a:latin typeface="SAS Monospace" pitchFamily="49" charset="0"/>
                </a:rPr>
                <a:t>N.B. Calculations by the predict command always are based on the most recently executed regression command.</a:t>
              </a:r>
            </a:p>
          </p:txBody>
        </p:sp>
        <p:graphicFrame>
          <p:nvGraphicFramePr>
            <p:cNvPr id="67603" name="Object 19"/>
            <p:cNvGraphicFramePr>
              <a:graphicFrameLocks noChangeAspect="1"/>
            </p:cNvGraphicFramePr>
            <p:nvPr/>
          </p:nvGraphicFramePr>
          <p:xfrm>
            <a:off x="1307" y="2114"/>
            <a:ext cx="1009" cy="176"/>
          </p:xfrm>
          <a:graphic>
            <a:graphicData uri="http://schemas.openxmlformats.org/presentationml/2006/ole">
              <mc:AlternateContent xmlns:mc="http://schemas.openxmlformats.org/markup-compatibility/2006">
                <mc:Choice xmlns:v="urn:schemas-microsoft-com:vml" Requires="v">
                  <p:oleObj spid="_x0000_s67625" name="Equation" r:id="rId4" imgW="1320480" imgH="279360" progId="Equation.DSMT4">
                    <p:embed/>
                  </p:oleObj>
                </mc:Choice>
                <mc:Fallback>
                  <p:oleObj name="Equation" r:id="rId4" imgW="1320480" imgH="27936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 y="2114"/>
                          <a:ext cx="1009"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7604" name="Text Box 20"/>
          <p:cNvSpPr txBox="1">
            <a:spLocks noChangeArrowheads="1"/>
          </p:cNvSpPr>
          <p:nvPr/>
        </p:nvSpPr>
        <p:spPr bwMode="auto">
          <a:xfrm>
            <a:off x="361950" y="1131888"/>
            <a:ext cx="89344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3908425">
              <a:spcBef>
                <a:spcPct val="0"/>
              </a:spcBef>
              <a:defRPr sz="2400">
                <a:solidFill>
                  <a:schemeClr val="tx1"/>
                </a:solidFill>
                <a:latin typeface="Times New Roman" pitchFamily="18" charset="0"/>
              </a:defRPr>
            </a:lvl1pPr>
            <a:lvl2pPr defTabSz="3908425">
              <a:spcBef>
                <a:spcPct val="0"/>
              </a:spcBef>
              <a:defRPr sz="2400">
                <a:solidFill>
                  <a:schemeClr val="tx1"/>
                </a:solidFill>
                <a:latin typeface="Times New Roman" pitchFamily="18" charset="0"/>
              </a:defRPr>
            </a:lvl2pPr>
            <a:lvl3pPr defTabSz="3908425">
              <a:spcBef>
                <a:spcPct val="0"/>
              </a:spcBef>
              <a:defRPr sz="2400">
                <a:solidFill>
                  <a:schemeClr val="tx1"/>
                </a:solidFill>
                <a:latin typeface="Times New Roman" pitchFamily="18" charset="0"/>
              </a:defRPr>
            </a:lvl3pPr>
            <a:lvl4pPr defTabSz="3908425">
              <a:spcBef>
                <a:spcPct val="0"/>
              </a:spcBef>
              <a:defRPr sz="2400">
                <a:solidFill>
                  <a:schemeClr val="tx1"/>
                </a:solidFill>
                <a:latin typeface="Times New Roman" pitchFamily="18" charset="0"/>
              </a:defRPr>
            </a:lvl4pPr>
            <a:lvl5pPr defTabSz="3908425">
              <a:spcBef>
                <a:spcPct val="0"/>
              </a:spcBef>
              <a:defRPr sz="2400">
                <a:solidFill>
                  <a:schemeClr val="tx1"/>
                </a:solidFill>
                <a:latin typeface="Times New Roman" pitchFamily="18" charset="0"/>
              </a:defRPr>
            </a:lvl5pPr>
            <a:lvl6pPr defTabSz="3908425" eaLnBrk="0" fontAlgn="base" hangingPunct="0">
              <a:spcBef>
                <a:spcPct val="0"/>
              </a:spcBef>
              <a:spcAft>
                <a:spcPct val="0"/>
              </a:spcAft>
              <a:defRPr sz="2400">
                <a:solidFill>
                  <a:schemeClr val="tx1"/>
                </a:solidFill>
                <a:latin typeface="Times New Roman" pitchFamily="18" charset="0"/>
              </a:defRPr>
            </a:lvl6pPr>
            <a:lvl7pPr defTabSz="3908425" eaLnBrk="0" fontAlgn="base" hangingPunct="0">
              <a:spcBef>
                <a:spcPct val="0"/>
              </a:spcBef>
              <a:spcAft>
                <a:spcPct val="0"/>
              </a:spcAft>
              <a:defRPr sz="2400">
                <a:solidFill>
                  <a:schemeClr val="tx1"/>
                </a:solidFill>
                <a:latin typeface="Times New Roman" pitchFamily="18" charset="0"/>
              </a:defRPr>
            </a:lvl7pPr>
            <a:lvl8pPr defTabSz="3908425" eaLnBrk="0" fontAlgn="base" hangingPunct="0">
              <a:spcBef>
                <a:spcPct val="0"/>
              </a:spcBef>
              <a:spcAft>
                <a:spcPct val="0"/>
              </a:spcAft>
              <a:defRPr sz="2400">
                <a:solidFill>
                  <a:schemeClr val="tx1"/>
                </a:solidFill>
                <a:latin typeface="Times New Roman" pitchFamily="18" charset="0"/>
              </a:defRPr>
            </a:lvl8pPr>
            <a:lvl9pPr defTabSz="3908425" eaLnBrk="0" fontAlgn="base" hangingPunct="0">
              <a:spcBef>
                <a:spcPct val="0"/>
              </a:spcBef>
              <a:spcAft>
                <a:spcPct val="0"/>
              </a:spcAft>
              <a:defRPr sz="2400">
                <a:solidFill>
                  <a:schemeClr val="tx1"/>
                </a:solidFill>
                <a:latin typeface="Times New Roman" pitchFamily="18" charset="0"/>
              </a:defRPr>
            </a:lvl9pPr>
          </a:lstStyle>
          <a:p>
            <a:r>
              <a:rPr lang="en-US" sz="1400">
                <a:latin typeface="SAS Monospace" pitchFamily="49" charset="0"/>
              </a:rPr>
              <a:t>. </a:t>
            </a:r>
            <a:r>
              <a:rPr lang="en-US" sz="1400">
                <a:solidFill>
                  <a:srgbClr val="FF0000"/>
                </a:solidFill>
                <a:latin typeface="SAS Monospace" pitchFamily="49" charset="0"/>
              </a:rPr>
              <a:t>*  Statistics &gt; Postestimation &gt; Predictions, residuals, etc.</a:t>
            </a:r>
          </a:p>
          <a:p>
            <a:r>
              <a:rPr lang="en-US" sz="1400">
                <a:latin typeface="SAS Monospace" pitchFamily="49" charset="0"/>
              </a:rPr>
              <a:t>. </a:t>
            </a:r>
            <a:r>
              <a:rPr lang="en-US" sz="1400">
                <a:solidFill>
                  <a:srgbClr val="0000FF"/>
                </a:solidFill>
                <a:latin typeface="SAS Monospace" pitchFamily="49" charset="0"/>
              </a:rPr>
              <a:t>predict</a:t>
            </a:r>
            <a:r>
              <a:rPr lang="en-US" sz="1400">
                <a:latin typeface="SAS Monospace" pitchFamily="49" charset="0"/>
              </a:rPr>
              <a:t> y_hat </a:t>
            </a:r>
            <a:r>
              <a:rPr lang="en-US" sz="1400">
                <a:solidFill>
                  <a:srgbClr val="0000FF"/>
                </a:solidFill>
                <a:latin typeface="SAS Monospace" pitchFamily="49" charset="0"/>
              </a:rPr>
              <a:t>, xb		   </a:t>
            </a:r>
            <a:r>
              <a:rPr lang="en-US" sz="1400">
                <a:solidFill>
                  <a:srgbClr val="FF0000"/>
                </a:solidFill>
                <a:latin typeface="SAS Monospace" pitchFamily="49"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7600"/>
                                        </p:tgtEl>
                                        <p:attrNameLst>
                                          <p:attrName>style.visibility</p:attrName>
                                        </p:attrNameLst>
                                      </p:cBhvr>
                                      <p:to>
                                        <p:strVal val="visible"/>
                                      </p:to>
                                    </p:set>
                                    <p:anim calcmode="lin" valueType="num">
                                      <p:cBhvr additive="base">
                                        <p:cTn id="7" dur="500" fill="hold"/>
                                        <p:tgtEl>
                                          <p:spTgt spid="67600"/>
                                        </p:tgtEl>
                                        <p:attrNameLst>
                                          <p:attrName>ppt_x</p:attrName>
                                        </p:attrNameLst>
                                      </p:cBhvr>
                                      <p:tavLst>
                                        <p:tav tm="0">
                                          <p:val>
                                            <p:strVal val="0-#ppt_w/2"/>
                                          </p:val>
                                        </p:tav>
                                        <p:tav tm="100000">
                                          <p:val>
                                            <p:strVal val="#ppt_x"/>
                                          </p:val>
                                        </p:tav>
                                      </p:tavLst>
                                    </p:anim>
                                    <p:anim calcmode="lin" valueType="num">
                                      <p:cBhvr additive="base">
                                        <p:cTn id="8" dur="500" fill="hold"/>
                                        <p:tgtEl>
                                          <p:spTgt spid="676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67601"/>
                                        </p:tgtEl>
                                        <p:attrNameLst>
                                          <p:attrName>style.visibility</p:attrName>
                                        </p:attrNameLst>
                                      </p:cBhvr>
                                      <p:to>
                                        <p:strVal val="visible"/>
                                      </p:to>
                                    </p:set>
                                  </p:childTnLst>
                                  <p:subTnLst>
                                    <p:set>
                                      <p:cBhvr override="childStyle">
                                        <p:cTn dur="1" fill="hold" display="0" masterRel="nextClick" afterEffect="1"/>
                                        <p:tgtEl>
                                          <p:spTgt spid="676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140" name="Group 4"/>
          <p:cNvGrpSpPr>
            <a:grpSpLocks/>
          </p:cNvGrpSpPr>
          <p:nvPr/>
        </p:nvGrpSpPr>
        <p:grpSpPr bwMode="auto">
          <a:xfrm>
            <a:off x="2205038" y="1752600"/>
            <a:ext cx="5019675" cy="4114800"/>
            <a:chOff x="1389" y="1104"/>
            <a:chExt cx="3162" cy="2592"/>
          </a:xfrm>
        </p:grpSpPr>
        <p:pic>
          <p:nvPicPr>
            <p:cNvPr id="347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 y="1104"/>
              <a:ext cx="312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7142" name="Oval 6"/>
            <p:cNvSpPr>
              <a:spLocks noChangeArrowheads="1"/>
            </p:cNvSpPr>
            <p:nvPr/>
          </p:nvSpPr>
          <p:spPr bwMode="auto">
            <a:xfrm>
              <a:off x="1560" y="1866"/>
              <a:ext cx="822" cy="21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7143" name="Line 7"/>
            <p:cNvSpPr>
              <a:spLocks noChangeShapeType="1"/>
            </p:cNvSpPr>
            <p:nvPr/>
          </p:nvSpPr>
          <p:spPr bwMode="auto">
            <a:xfrm>
              <a:off x="1389" y="1675"/>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5" name="Text Box 7"/>
          <p:cNvSpPr txBox="1">
            <a:spLocks noChangeArrowheads="1"/>
          </p:cNvSpPr>
          <p:nvPr/>
        </p:nvSpPr>
        <p:spPr bwMode="auto">
          <a:xfrm>
            <a:off x="209550" y="417513"/>
            <a:ext cx="893445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3908425">
              <a:spcBef>
                <a:spcPct val="0"/>
              </a:spcBef>
              <a:defRPr sz="2400">
                <a:solidFill>
                  <a:schemeClr val="tx1"/>
                </a:solidFill>
                <a:latin typeface="Times New Roman" pitchFamily="18" charset="0"/>
              </a:defRPr>
            </a:lvl1pPr>
            <a:lvl2pPr defTabSz="3908425">
              <a:spcBef>
                <a:spcPct val="0"/>
              </a:spcBef>
              <a:defRPr sz="2400">
                <a:solidFill>
                  <a:schemeClr val="tx1"/>
                </a:solidFill>
                <a:latin typeface="Times New Roman" pitchFamily="18" charset="0"/>
              </a:defRPr>
            </a:lvl2pPr>
            <a:lvl3pPr defTabSz="3908425">
              <a:spcBef>
                <a:spcPct val="0"/>
              </a:spcBef>
              <a:defRPr sz="2400">
                <a:solidFill>
                  <a:schemeClr val="tx1"/>
                </a:solidFill>
                <a:latin typeface="Times New Roman" pitchFamily="18" charset="0"/>
              </a:defRPr>
            </a:lvl3pPr>
            <a:lvl4pPr defTabSz="3908425">
              <a:spcBef>
                <a:spcPct val="0"/>
              </a:spcBef>
              <a:defRPr sz="2400">
                <a:solidFill>
                  <a:schemeClr val="tx1"/>
                </a:solidFill>
                <a:latin typeface="Times New Roman" pitchFamily="18" charset="0"/>
              </a:defRPr>
            </a:lvl4pPr>
            <a:lvl5pPr defTabSz="3908425">
              <a:spcBef>
                <a:spcPct val="0"/>
              </a:spcBef>
              <a:defRPr sz="2400">
                <a:solidFill>
                  <a:schemeClr val="tx1"/>
                </a:solidFill>
                <a:latin typeface="Times New Roman" pitchFamily="18" charset="0"/>
              </a:defRPr>
            </a:lvl5pPr>
            <a:lvl6pPr defTabSz="3908425" eaLnBrk="0" fontAlgn="base" hangingPunct="0">
              <a:spcBef>
                <a:spcPct val="0"/>
              </a:spcBef>
              <a:spcAft>
                <a:spcPct val="0"/>
              </a:spcAft>
              <a:defRPr sz="2400">
                <a:solidFill>
                  <a:schemeClr val="tx1"/>
                </a:solidFill>
                <a:latin typeface="Times New Roman" pitchFamily="18" charset="0"/>
              </a:defRPr>
            </a:lvl6pPr>
            <a:lvl7pPr defTabSz="3908425" eaLnBrk="0" fontAlgn="base" hangingPunct="0">
              <a:spcBef>
                <a:spcPct val="0"/>
              </a:spcBef>
              <a:spcAft>
                <a:spcPct val="0"/>
              </a:spcAft>
              <a:defRPr sz="2400">
                <a:solidFill>
                  <a:schemeClr val="tx1"/>
                </a:solidFill>
                <a:latin typeface="Times New Roman" pitchFamily="18" charset="0"/>
              </a:defRPr>
            </a:lvl7pPr>
            <a:lvl8pPr defTabSz="3908425" eaLnBrk="0" fontAlgn="base" hangingPunct="0">
              <a:spcBef>
                <a:spcPct val="0"/>
              </a:spcBef>
              <a:spcAft>
                <a:spcPct val="0"/>
              </a:spcAft>
              <a:defRPr sz="2400">
                <a:solidFill>
                  <a:schemeClr val="tx1"/>
                </a:solidFill>
                <a:latin typeface="Times New Roman" pitchFamily="18" charset="0"/>
              </a:defRPr>
            </a:lvl8pPr>
            <a:lvl9pPr defTabSz="3908425"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00"/>
                </a:solidFill>
                <a:latin typeface="SAS Monospace" pitchFamily="49" charset="0"/>
              </a:rPr>
              <a:t>. </a:t>
            </a:r>
            <a:r>
              <a:rPr lang="en-US" sz="1400">
                <a:solidFill>
                  <a:srgbClr val="FF0000"/>
                </a:solidFill>
                <a:latin typeface="SAS Monospace" pitchFamily="49" charset="0"/>
              </a:rPr>
              <a:t>* Graphics &gt; Twoway graph (scatter, line, etc.)</a:t>
            </a:r>
          </a:p>
          <a:p>
            <a:r>
              <a:rPr lang="en-US" sz="1400">
                <a:latin typeface="SAS Monospace" pitchFamily="49" charset="0"/>
              </a:rPr>
              <a:t>. </a:t>
            </a:r>
            <a:r>
              <a:rPr lang="en-US" sz="1400">
                <a:solidFill>
                  <a:srgbClr val="0000FF"/>
                </a:solidFill>
                <a:latin typeface="SAS Monospace" pitchFamily="49" charset="0"/>
              </a:rPr>
              <a:t>twoway</a:t>
            </a:r>
            <a:r>
              <a:rPr lang="en-US" sz="1400">
                <a:latin typeface="SAS Monospace" pitchFamily="49" charset="0"/>
              </a:rPr>
              <a:t> </a:t>
            </a:r>
            <a:r>
              <a:rPr lang="en-US" sz="1400">
                <a:solidFill>
                  <a:srgbClr val="0000FF"/>
                </a:solidFill>
                <a:latin typeface="SAS Monospace" pitchFamily="49" charset="0"/>
              </a:rPr>
              <a:t>scatter</a:t>
            </a:r>
            <a:r>
              <a:rPr lang="en-US" sz="1400">
                <a:latin typeface="SAS Monospace" pitchFamily="49" charset="0"/>
              </a:rPr>
              <a:t> bweight estriol                                     ///    </a:t>
            </a:r>
            <a:r>
              <a:rPr lang="en-US" sz="1400">
                <a:solidFill>
                  <a:srgbClr val="FF0000"/>
                </a:solidFill>
                <a:latin typeface="SAS Monospace" pitchFamily="49" charset="0"/>
              </a:rPr>
              <a:t>{2}</a:t>
            </a:r>
            <a:endParaRPr lang="en-US" sz="1400">
              <a:latin typeface="SAS Monospace" pitchFamily="49" charset="0"/>
            </a:endParaRPr>
          </a:p>
          <a:p>
            <a:r>
              <a:rPr lang="en-US" sz="1400">
                <a:latin typeface="SAS Monospace" pitchFamily="49" charset="0"/>
              </a:rPr>
              <a:t>&gt;     || </a:t>
            </a:r>
            <a:r>
              <a:rPr lang="en-US" sz="1400">
                <a:solidFill>
                  <a:srgbClr val="0000FF"/>
                </a:solidFill>
                <a:latin typeface="SAS Monospace" pitchFamily="49" charset="0"/>
              </a:rPr>
              <a:t>line</a:t>
            </a:r>
            <a:r>
              <a:rPr lang="en-US" sz="1400">
                <a:latin typeface="SAS Monospace" pitchFamily="49" charset="0"/>
              </a:rPr>
              <a:t> y_hat estriol                                          ///    </a:t>
            </a:r>
            <a:r>
              <a:rPr lang="en-US" sz="1400">
                <a:solidFill>
                  <a:srgbClr val="FF0000"/>
                </a:solidFill>
                <a:latin typeface="SAS Monospace" pitchFamily="49" charset="0"/>
              </a:rPr>
              <a:t>{3}</a:t>
            </a:r>
            <a:endParaRPr lang="en-US" sz="1800">
              <a:solidFill>
                <a:srgbClr val="FF0000"/>
              </a:solidFill>
              <a:latin typeface="SAS Monospace" pitchFamily="49" charset="0"/>
            </a:endParaRPr>
          </a:p>
          <a:p>
            <a:r>
              <a:rPr lang="en-US" sz="1400">
                <a:latin typeface="SAS Monospace" pitchFamily="49" charset="0"/>
              </a:rPr>
              <a:t>&gt;     </a:t>
            </a:r>
            <a:r>
              <a:rPr lang="en-US" sz="1400">
                <a:solidFill>
                  <a:srgbClr val="0000FF"/>
                </a:solidFill>
                <a:latin typeface="SAS Monospace" pitchFamily="49" charset="0"/>
              </a:rPr>
              <a:t>,</a:t>
            </a:r>
            <a:r>
              <a:rPr lang="en-US" sz="1400">
                <a:latin typeface="SAS Monospace" pitchFamily="49" charset="0"/>
              </a:rPr>
              <a:t>  </a:t>
            </a:r>
            <a:r>
              <a:rPr lang="en-US" sz="1400">
                <a:solidFill>
                  <a:srgbClr val="0000FF"/>
                </a:solidFill>
                <a:latin typeface="SAS Monospace" pitchFamily="49" charset="0"/>
              </a:rPr>
              <a:t>xlabel(</a:t>
            </a:r>
            <a:r>
              <a:rPr lang="en-US" sz="1400">
                <a:latin typeface="SAS Monospace" pitchFamily="49" charset="0"/>
              </a:rPr>
              <a:t>10 </a:t>
            </a:r>
            <a:r>
              <a:rPr lang="en-US" sz="1400">
                <a:solidFill>
                  <a:srgbClr val="0000FF"/>
                </a:solidFill>
                <a:latin typeface="SAS Monospace" pitchFamily="49" charset="0"/>
              </a:rPr>
              <a:t>(</a:t>
            </a:r>
            <a:r>
              <a:rPr lang="en-US" sz="1400">
                <a:latin typeface="SAS Monospace" pitchFamily="49" charset="0"/>
              </a:rPr>
              <a:t>5</a:t>
            </a:r>
            <a:r>
              <a:rPr lang="en-US" sz="1400">
                <a:solidFill>
                  <a:srgbClr val="0000FF"/>
                </a:solidFill>
                <a:latin typeface="SAS Monospace" pitchFamily="49" charset="0"/>
              </a:rPr>
              <a:t>)</a:t>
            </a:r>
            <a:r>
              <a:rPr lang="en-US" sz="1400">
                <a:latin typeface="SAS Monospace" pitchFamily="49" charset="0"/>
              </a:rPr>
              <a:t> 25</a:t>
            </a:r>
            <a:r>
              <a:rPr lang="en-US" sz="1400">
                <a:solidFill>
                  <a:srgbClr val="0000FF"/>
                </a:solidFill>
                <a:latin typeface="SAS Monospace" pitchFamily="49" charset="0"/>
              </a:rPr>
              <a:t>)</a:t>
            </a:r>
            <a:r>
              <a:rPr lang="en-US" sz="1400">
                <a:latin typeface="SAS Monospace" pitchFamily="49" charset="0"/>
              </a:rPr>
              <a:t> </a:t>
            </a:r>
            <a:r>
              <a:rPr lang="en-US" sz="1400">
                <a:solidFill>
                  <a:srgbClr val="0000FF"/>
                </a:solidFill>
                <a:latin typeface="SAS Monospace" pitchFamily="49" charset="0"/>
              </a:rPr>
              <a:t>xmtick(</a:t>
            </a:r>
            <a:r>
              <a:rPr lang="en-US" sz="1400">
                <a:latin typeface="SAS Monospace" pitchFamily="49" charset="0"/>
              </a:rPr>
              <a:t>7 </a:t>
            </a:r>
            <a:r>
              <a:rPr lang="en-US" sz="1400">
                <a:solidFill>
                  <a:srgbClr val="0000FF"/>
                </a:solidFill>
                <a:latin typeface="SAS Monospace" pitchFamily="49" charset="0"/>
              </a:rPr>
              <a:t>(</a:t>
            </a:r>
            <a:r>
              <a:rPr lang="en-US" sz="1400">
                <a:latin typeface="SAS Monospace" pitchFamily="49" charset="0"/>
              </a:rPr>
              <a:t>1</a:t>
            </a:r>
            <a:r>
              <a:rPr lang="en-US" sz="1400">
                <a:solidFill>
                  <a:srgbClr val="0000FF"/>
                </a:solidFill>
                <a:latin typeface="SAS Monospace" pitchFamily="49" charset="0"/>
              </a:rPr>
              <a:t>)</a:t>
            </a:r>
            <a:r>
              <a:rPr lang="en-US" sz="1400">
                <a:latin typeface="SAS Monospace" pitchFamily="49" charset="0"/>
              </a:rPr>
              <a:t> 27</a:t>
            </a:r>
            <a:r>
              <a:rPr lang="en-US" sz="1400">
                <a:solidFill>
                  <a:srgbClr val="0000FF"/>
                </a:solidFill>
                <a:latin typeface="SAS Monospace" pitchFamily="49" charset="0"/>
              </a:rPr>
              <a:t>)</a:t>
            </a:r>
            <a:r>
              <a:rPr lang="en-US" sz="1400">
                <a:latin typeface="SAS Monospace" pitchFamily="49" charset="0"/>
              </a:rPr>
              <a:t> </a:t>
            </a:r>
            <a:r>
              <a:rPr lang="en-US" sz="1400">
                <a:solidFill>
                  <a:srgbClr val="0000FF"/>
                </a:solidFill>
                <a:latin typeface="SAS Monospace" pitchFamily="49" charset="0"/>
              </a:rPr>
              <a:t>ytitle(</a:t>
            </a:r>
            <a:r>
              <a:rPr lang="en-US" sz="1400">
                <a:latin typeface="SAS Monospace" pitchFamily="49" charset="0"/>
              </a:rPr>
              <a:t>"Birth Weight (g/100)"</a:t>
            </a:r>
            <a:r>
              <a:rPr lang="en-US" sz="1400">
                <a:solidFill>
                  <a:srgbClr val="0000FF"/>
                </a:solidFill>
                <a:latin typeface="SAS Monospace" pitchFamily="49" charset="0"/>
              </a:rPr>
              <a:t>)   </a:t>
            </a:r>
            <a:r>
              <a:rPr lang="en-US" sz="1400">
                <a:solidFill>
                  <a:srgbClr val="FF0000"/>
                </a:solidFill>
                <a:latin typeface="SAS Monospace" pitchFamily="49" charset="0"/>
              </a:rPr>
              <a:t>{4}</a:t>
            </a:r>
          </a:p>
        </p:txBody>
      </p:sp>
      <p:sp>
        <p:nvSpPr>
          <p:cNvPr id="345096" name="Text Box 8"/>
          <p:cNvSpPr txBox="1">
            <a:spLocks noChangeArrowheads="1"/>
          </p:cNvSpPr>
          <p:nvPr/>
        </p:nvSpPr>
        <p:spPr bwMode="auto">
          <a:xfrm>
            <a:off x="460375" y="1585913"/>
            <a:ext cx="7032625" cy="121920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{2}	</a:t>
            </a:r>
            <a:r>
              <a:rPr lang="en-US" sz="1800">
                <a:latin typeface="Century Schoolbook" pitchFamily="18" charset="0"/>
              </a:rPr>
              <a:t>This command is written over several lines to improve legibility.  The three slashes (///) indicate that this command continues on the next line.  These slashes are permitted in do files but not in the Command window. </a:t>
            </a:r>
            <a:endParaRPr lang="en-US" sz="1800" b="1">
              <a:solidFill>
                <a:srgbClr val="FF0000"/>
              </a:solidFill>
              <a:latin typeface="SAS Monospace" pitchFamily="49" charset="0"/>
            </a:endParaRPr>
          </a:p>
        </p:txBody>
      </p:sp>
      <p:sp>
        <p:nvSpPr>
          <p:cNvPr id="345097" name="Text Box 9"/>
          <p:cNvSpPr txBox="1">
            <a:spLocks noChangeArrowheads="1"/>
          </p:cNvSpPr>
          <p:nvPr/>
        </p:nvSpPr>
        <p:spPr bwMode="auto">
          <a:xfrm>
            <a:off x="460375" y="3266282"/>
            <a:ext cx="7032625" cy="121920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{3}	</a:t>
            </a:r>
            <a:r>
              <a:rPr lang="en-US" sz="1800">
                <a:latin typeface="Century Schoolbook" pitchFamily="18" charset="0"/>
              </a:rPr>
              <a:t>A double bar (||) indicates that another graph is to be overlaid on top of the preceding one. </a:t>
            </a:r>
            <a:r>
              <a:rPr lang="en-US" sz="1800" i="1">
                <a:latin typeface="Century Schoolbook" pitchFamily="18" charset="0"/>
              </a:rPr>
              <a:t>line y_hat estriol</a:t>
            </a:r>
            <a:r>
              <a:rPr lang="en-US" sz="1800">
                <a:latin typeface="Century Schoolbook" pitchFamily="18" charset="0"/>
              </a:rPr>
              <a:t> indicates that </a:t>
            </a:r>
            <a:r>
              <a:rPr lang="en-US" sz="1800" i="1">
                <a:latin typeface="Century Schoolbook" pitchFamily="18" charset="0"/>
              </a:rPr>
              <a:t>y_hat</a:t>
            </a:r>
            <a:r>
              <a:rPr lang="en-US" sz="1800">
                <a:latin typeface="Century Schoolbook" pitchFamily="18" charset="0"/>
              </a:rPr>
              <a:t> is to be plotted against </a:t>
            </a:r>
            <a:r>
              <a:rPr lang="en-US" sz="1800" i="1">
                <a:latin typeface="Century Schoolbook" pitchFamily="18" charset="0"/>
              </a:rPr>
              <a:t>estriol</a:t>
            </a:r>
            <a:r>
              <a:rPr lang="en-US" sz="1800">
                <a:latin typeface="Century Schoolbook" pitchFamily="18" charset="0"/>
              </a:rPr>
              <a:t> with the points connected by a straight line.</a:t>
            </a:r>
          </a:p>
        </p:txBody>
      </p:sp>
      <p:sp>
        <p:nvSpPr>
          <p:cNvPr id="345098" name="Text Box 10"/>
          <p:cNvSpPr txBox="1">
            <a:spLocks noChangeArrowheads="1"/>
          </p:cNvSpPr>
          <p:nvPr/>
        </p:nvSpPr>
        <p:spPr bwMode="auto">
          <a:xfrm>
            <a:off x="460375" y="4946650"/>
            <a:ext cx="7032625" cy="944563"/>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25475" indent="-625475">
              <a:spcBef>
                <a:spcPct val="0"/>
              </a:spcBef>
              <a:defRPr sz="2400">
                <a:solidFill>
                  <a:schemeClr val="tx1"/>
                </a:solidFill>
                <a:latin typeface="Times New Roman" pitchFamily="18" charset="0"/>
              </a:defRPr>
            </a:lvl1pPr>
            <a:lvl2pPr marL="739775">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{4}	</a:t>
            </a:r>
            <a:r>
              <a:rPr lang="en-US" sz="1800">
                <a:latin typeface="Century Schoolbook" pitchFamily="18" charset="0"/>
              </a:rPr>
              <a:t>This </a:t>
            </a:r>
            <a:r>
              <a:rPr lang="en-US" sz="1800" i="1">
                <a:latin typeface="Century Schoolbook" pitchFamily="18" charset="0"/>
              </a:rPr>
              <a:t>xlabel</a:t>
            </a:r>
            <a:r>
              <a:rPr lang="en-US" sz="1800">
                <a:latin typeface="Century Schoolbook" pitchFamily="18" charset="0"/>
              </a:rPr>
              <a:t> option labels the x-axis from 10 to 25 in steps of 5.  </a:t>
            </a:r>
            <a:r>
              <a:rPr lang="en-US" sz="1800" i="1">
                <a:latin typeface="Century Schoolbook" pitchFamily="18" charset="0"/>
              </a:rPr>
              <a:t>xmtick</a:t>
            </a:r>
            <a:r>
              <a:rPr lang="en-US" sz="1800">
                <a:latin typeface="Century Schoolbook" pitchFamily="18" charset="0"/>
              </a:rPr>
              <a:t> adds tick marks from 7 to 27 in unit steps.  </a:t>
            </a:r>
            <a:r>
              <a:rPr lang="en-US" sz="1800" i="1">
                <a:latin typeface="Century Schoolbook" pitchFamily="18" charset="0"/>
              </a:rPr>
              <a:t>ytitle</a:t>
            </a:r>
            <a:r>
              <a:rPr lang="en-US" sz="1800">
                <a:latin typeface="Century Schoolbook" pitchFamily="18" charset="0"/>
              </a:rPr>
              <a:t> gives a title to the y-axis</a:t>
            </a:r>
            <a:endParaRPr lang="en-US" sz="1400">
              <a:latin typeface="SAS Monospace"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5096"/>
                                        </p:tgtEl>
                                        <p:attrNameLst>
                                          <p:attrName>style.visibility</p:attrName>
                                        </p:attrNameLst>
                                      </p:cBhvr>
                                      <p:to>
                                        <p:strVal val="visible"/>
                                      </p:to>
                                    </p:set>
                                  </p:childTnLst>
                                  <p:subTnLst>
                                    <p:set>
                                      <p:cBhvr override="childStyle">
                                        <p:cTn dur="1" fill="hold" display="0" masterRel="nextClick" afterEffect="1"/>
                                        <p:tgtEl>
                                          <p:spTgt spid="34509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5097"/>
                                        </p:tgtEl>
                                        <p:attrNameLst>
                                          <p:attrName>style.visibility</p:attrName>
                                        </p:attrNameLst>
                                      </p:cBhvr>
                                      <p:to>
                                        <p:strVal val="visible"/>
                                      </p:to>
                                    </p:set>
                                  </p:childTnLst>
                                  <p:subTnLst>
                                    <p:set>
                                      <p:cBhvr override="childStyle">
                                        <p:cTn dur="1" fill="hold" display="0" masterRel="nextClick" afterEffect="1"/>
                                        <p:tgtEl>
                                          <p:spTgt spid="34509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5098"/>
                                        </p:tgtEl>
                                        <p:attrNameLst>
                                          <p:attrName>style.visibility</p:attrName>
                                        </p:attrNameLst>
                                      </p:cBhvr>
                                      <p:to>
                                        <p:strVal val="visible"/>
                                      </p:to>
                                    </p:set>
                                  </p:childTnLst>
                                  <p:subTnLst>
                                    <p:set>
                                      <p:cBhvr override="childStyle">
                                        <p:cTn dur="1" fill="hold" display="0" masterRel="nextClick" afterEffect="1"/>
                                        <p:tgtEl>
                                          <p:spTgt spid="345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6" grpId="0" animBg="1" autoUpdateAnimBg="0"/>
      <p:bldP spid="345097" grpId="0" animBg="1" autoUpdateAnimBg="0"/>
      <p:bldP spid="34509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81280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7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258445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7318" name="Oval 6"/>
          <p:cNvSpPr>
            <a:spLocks noChangeArrowheads="1"/>
          </p:cNvSpPr>
          <p:nvPr/>
        </p:nvSpPr>
        <p:spPr bwMode="auto">
          <a:xfrm>
            <a:off x="1838325" y="1495425"/>
            <a:ext cx="1157288" cy="4095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7319" name="Oval 7"/>
          <p:cNvSpPr>
            <a:spLocks noChangeArrowheads="1"/>
          </p:cNvSpPr>
          <p:nvPr/>
        </p:nvSpPr>
        <p:spPr bwMode="auto">
          <a:xfrm>
            <a:off x="3124200" y="3362325"/>
            <a:ext cx="962025" cy="2476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7320" name="Oval 8"/>
          <p:cNvSpPr>
            <a:spLocks noChangeArrowheads="1"/>
          </p:cNvSpPr>
          <p:nvPr/>
        </p:nvSpPr>
        <p:spPr bwMode="auto">
          <a:xfrm>
            <a:off x="5210175" y="3657600"/>
            <a:ext cx="700088" cy="2190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97321" name="Line 9"/>
          <p:cNvSpPr>
            <a:spLocks noChangeShapeType="1"/>
          </p:cNvSpPr>
          <p:nvPr/>
        </p:nvSpPr>
        <p:spPr bwMode="auto">
          <a:xfrm>
            <a:off x="3005138" y="50022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97322" name="Line 10"/>
          <p:cNvSpPr>
            <a:spLocks noChangeShapeType="1"/>
          </p:cNvSpPr>
          <p:nvPr/>
        </p:nvSpPr>
        <p:spPr bwMode="auto">
          <a:xfrm>
            <a:off x="4433888" y="50022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1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000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181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96202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181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638" y="2671763"/>
            <a:ext cx="4200525"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815" name="Oval 23"/>
          <p:cNvSpPr>
            <a:spLocks noChangeArrowheads="1"/>
          </p:cNvSpPr>
          <p:nvPr/>
        </p:nvSpPr>
        <p:spPr bwMode="auto">
          <a:xfrm>
            <a:off x="2995613" y="1190625"/>
            <a:ext cx="642937" cy="2952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1816" name="Oval 24"/>
          <p:cNvSpPr>
            <a:spLocks noChangeArrowheads="1"/>
          </p:cNvSpPr>
          <p:nvPr/>
        </p:nvSpPr>
        <p:spPr bwMode="auto">
          <a:xfrm>
            <a:off x="1876425" y="2038350"/>
            <a:ext cx="1885950" cy="4000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1817" name="Line 25"/>
          <p:cNvSpPr>
            <a:spLocks noChangeShapeType="1"/>
          </p:cNvSpPr>
          <p:nvPr/>
        </p:nvSpPr>
        <p:spPr bwMode="auto">
          <a:xfrm>
            <a:off x="5948363" y="377348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61818" name="Line 26"/>
          <p:cNvSpPr>
            <a:spLocks noChangeShapeType="1"/>
          </p:cNvSpPr>
          <p:nvPr/>
        </p:nvSpPr>
        <p:spPr bwMode="auto">
          <a:xfrm>
            <a:off x="5948363" y="40211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61819" name="Line 27"/>
          <p:cNvSpPr>
            <a:spLocks noChangeShapeType="1"/>
          </p:cNvSpPr>
          <p:nvPr/>
        </p:nvSpPr>
        <p:spPr bwMode="auto">
          <a:xfrm>
            <a:off x="5948363" y="42497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000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9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96202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91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2917825"/>
            <a:ext cx="4200525"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9198" name="Oval 14"/>
          <p:cNvSpPr>
            <a:spLocks noChangeArrowheads="1"/>
          </p:cNvSpPr>
          <p:nvPr/>
        </p:nvSpPr>
        <p:spPr bwMode="auto">
          <a:xfrm>
            <a:off x="2995613" y="1219200"/>
            <a:ext cx="642937" cy="2952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9199" name="Oval 15"/>
          <p:cNvSpPr>
            <a:spLocks noChangeArrowheads="1"/>
          </p:cNvSpPr>
          <p:nvPr/>
        </p:nvSpPr>
        <p:spPr bwMode="auto">
          <a:xfrm>
            <a:off x="3667125" y="2028825"/>
            <a:ext cx="1885950" cy="4000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9200" name="Oval 16"/>
          <p:cNvSpPr>
            <a:spLocks noChangeArrowheads="1"/>
          </p:cNvSpPr>
          <p:nvPr/>
        </p:nvSpPr>
        <p:spPr bwMode="auto">
          <a:xfrm>
            <a:off x="4048125" y="4057650"/>
            <a:ext cx="962025" cy="2667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49201" name="Line 17"/>
          <p:cNvSpPr>
            <a:spLocks noChangeShapeType="1"/>
          </p:cNvSpPr>
          <p:nvPr/>
        </p:nvSpPr>
        <p:spPr bwMode="auto">
          <a:xfrm>
            <a:off x="5891213" y="400208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49202" name="Line 18"/>
          <p:cNvSpPr>
            <a:spLocks noChangeShapeType="1"/>
          </p:cNvSpPr>
          <p:nvPr/>
        </p:nvSpPr>
        <p:spPr bwMode="auto">
          <a:xfrm>
            <a:off x="5891213" y="42497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49203" name="Line 19"/>
          <p:cNvSpPr>
            <a:spLocks noChangeShapeType="1"/>
          </p:cNvSpPr>
          <p:nvPr/>
        </p:nvSpPr>
        <p:spPr bwMode="auto">
          <a:xfrm>
            <a:off x="5891213" y="44783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0957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12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14287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1246" name="Oval 14"/>
          <p:cNvSpPr>
            <a:spLocks noChangeArrowheads="1"/>
          </p:cNvSpPr>
          <p:nvPr/>
        </p:nvSpPr>
        <p:spPr bwMode="auto">
          <a:xfrm>
            <a:off x="1104900" y="609600"/>
            <a:ext cx="495300" cy="3524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51247" name="Line 15"/>
          <p:cNvSpPr>
            <a:spLocks noChangeShapeType="1"/>
          </p:cNvSpPr>
          <p:nvPr/>
        </p:nvSpPr>
        <p:spPr bwMode="auto">
          <a:xfrm>
            <a:off x="2938463" y="23161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0" y="431800"/>
            <a:ext cx="7994650" cy="585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4" name="Text Box 14"/>
          <p:cNvSpPr txBox="1">
            <a:spLocks noChangeArrowheads="1"/>
          </p:cNvSpPr>
          <p:nvPr/>
        </p:nvSpPr>
        <p:spPr bwMode="auto">
          <a:xfrm>
            <a:off x="727075" y="2146300"/>
            <a:ext cx="73009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800">
                <a:solidFill>
                  <a:schemeClr val="tx1"/>
                </a:solidFill>
                <a:latin typeface="Century Schoolbook" pitchFamily="18" charset="0"/>
              </a:rPr>
              <a:t>It is rarely used because it is difficult to work with mathematically.</a:t>
            </a:r>
          </a:p>
        </p:txBody>
      </p:sp>
      <p:grpSp>
        <p:nvGrpSpPr>
          <p:cNvPr id="107679" name="Group 159"/>
          <p:cNvGrpSpPr>
            <a:grpSpLocks/>
          </p:cNvGrpSpPr>
          <p:nvPr/>
        </p:nvGrpSpPr>
        <p:grpSpPr bwMode="auto">
          <a:xfrm>
            <a:off x="727075" y="244475"/>
            <a:ext cx="4149725" cy="890588"/>
            <a:chOff x="458" y="154"/>
            <a:chExt cx="2614" cy="561"/>
          </a:xfrm>
        </p:grpSpPr>
        <p:sp>
          <p:nvSpPr>
            <p:cNvPr id="107525" name="Text Box 5"/>
            <p:cNvSpPr txBox="1">
              <a:spLocks noChangeArrowheads="1"/>
            </p:cNvSpPr>
            <p:nvPr/>
          </p:nvSpPr>
          <p:spPr bwMode="auto">
            <a:xfrm>
              <a:off x="480" y="15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f)</a:t>
              </a:r>
              <a:endParaRPr lang="en-US" sz="2400">
                <a:solidFill>
                  <a:schemeClr val="tx1"/>
                </a:solidFill>
                <a:latin typeface="Century Schoolbook" pitchFamily="18" charset="0"/>
              </a:endParaRPr>
            </a:p>
          </p:txBody>
        </p:sp>
        <p:sp>
          <p:nvSpPr>
            <p:cNvPr id="107526" name="Text Box 6"/>
            <p:cNvSpPr txBox="1">
              <a:spLocks noChangeArrowheads="1"/>
            </p:cNvSpPr>
            <p:nvPr/>
          </p:nvSpPr>
          <p:spPr bwMode="auto">
            <a:xfrm>
              <a:off x="816" y="154"/>
              <a:ext cx="22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Residuals and dispersion</a:t>
              </a:r>
            </a:p>
          </p:txBody>
        </p:sp>
        <p:graphicFrame>
          <p:nvGraphicFramePr>
            <p:cNvPr id="107527" name="Object 7"/>
            <p:cNvGraphicFramePr>
              <a:graphicFrameLocks noChangeAspect="1"/>
            </p:cNvGraphicFramePr>
            <p:nvPr/>
          </p:nvGraphicFramePr>
          <p:xfrm>
            <a:off x="1938" y="490"/>
            <a:ext cx="368" cy="176"/>
          </p:xfrm>
          <a:graphic>
            <a:graphicData uri="http://schemas.openxmlformats.org/presentationml/2006/ole">
              <mc:AlternateContent xmlns:mc="http://schemas.openxmlformats.org/markup-compatibility/2006">
                <mc:Choice xmlns:v="urn:schemas-microsoft-com:vml" Requires="v">
                  <p:oleObj spid="_x0000_s107859" name="MathType Equation" r:id="rId4" imgW="584280" imgH="279360" progId="Equation">
                    <p:embed/>
                  </p:oleObj>
                </mc:Choice>
                <mc:Fallback>
                  <p:oleObj name="MathType Equation" r:id="rId4" imgW="584280" imgH="279360" progId="Equation">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 y="490"/>
                          <a:ext cx="368"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9" name="Text Box 9"/>
            <p:cNvSpPr txBox="1">
              <a:spLocks noChangeArrowheads="1"/>
            </p:cNvSpPr>
            <p:nvPr/>
          </p:nvSpPr>
          <p:spPr bwMode="auto">
            <a:xfrm>
              <a:off x="1052" y="490"/>
              <a:ext cx="617"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a:r>
                <a:rPr lang="en-US" sz="1800" b="1">
                  <a:solidFill>
                    <a:schemeClr val="tx1"/>
                  </a:solidFill>
                  <a:latin typeface="Century Schoolbook" pitchFamily="18" charset="0"/>
                </a:rPr>
                <a:t>residual</a:t>
              </a:r>
            </a:p>
          </p:txBody>
        </p:sp>
        <p:sp>
          <p:nvSpPr>
            <p:cNvPr id="107530" name="Text Box 10"/>
            <p:cNvSpPr txBox="1">
              <a:spLocks noChangeArrowheads="1"/>
            </p:cNvSpPr>
            <p:nvPr/>
          </p:nvSpPr>
          <p:spPr bwMode="auto">
            <a:xfrm>
              <a:off x="1746" y="44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a:t>
              </a:r>
            </a:p>
          </p:txBody>
        </p:sp>
        <p:sp>
          <p:nvSpPr>
            <p:cNvPr id="107531" name="Text Box 11"/>
            <p:cNvSpPr txBox="1">
              <a:spLocks noChangeArrowheads="1"/>
            </p:cNvSpPr>
            <p:nvPr/>
          </p:nvSpPr>
          <p:spPr bwMode="auto">
            <a:xfrm>
              <a:off x="458" y="484"/>
              <a:ext cx="78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sz="1800">
                  <a:solidFill>
                    <a:schemeClr val="tx1"/>
                  </a:solidFill>
                  <a:latin typeface="Century Schoolbook" pitchFamily="18" charset="0"/>
                </a:rPr>
                <a:t>The</a:t>
              </a:r>
              <a:r>
                <a:rPr lang="en-US" sz="1800" i="1">
                  <a:solidFill>
                    <a:schemeClr val="tx1"/>
                  </a:solidFill>
                  <a:latin typeface="Century Schoolbook" pitchFamily="18" charset="0"/>
                </a:rPr>
                <a:t> i</a:t>
              </a:r>
              <a:r>
                <a:rPr lang="en-US" sz="1800" i="1" baseline="30000">
                  <a:solidFill>
                    <a:schemeClr val="tx1"/>
                  </a:solidFill>
                  <a:latin typeface="Century Schoolbook" pitchFamily="18" charset="0"/>
                </a:rPr>
                <a:t>th</a:t>
              </a:r>
              <a:endParaRPr lang="en-US" sz="1800">
                <a:solidFill>
                  <a:schemeClr val="tx1"/>
                </a:solidFill>
                <a:latin typeface="Century Schoolbook" pitchFamily="18" charset="0"/>
              </a:endParaRPr>
            </a:p>
          </p:txBody>
        </p:sp>
      </p:grpSp>
      <p:grpSp>
        <p:nvGrpSpPr>
          <p:cNvPr id="107682" name="Group 162"/>
          <p:cNvGrpSpPr>
            <a:grpSpLocks/>
          </p:cNvGrpSpPr>
          <p:nvPr/>
        </p:nvGrpSpPr>
        <p:grpSpPr bwMode="auto">
          <a:xfrm>
            <a:off x="711200" y="1257300"/>
            <a:ext cx="7589838" cy="709613"/>
            <a:chOff x="448" y="792"/>
            <a:chExt cx="4781" cy="447"/>
          </a:xfrm>
        </p:grpSpPr>
        <p:sp>
          <p:nvSpPr>
            <p:cNvPr id="107524" name="Text Box 4"/>
            <p:cNvSpPr txBox="1">
              <a:spLocks noChangeArrowheads="1"/>
            </p:cNvSpPr>
            <p:nvPr/>
          </p:nvSpPr>
          <p:spPr bwMode="auto">
            <a:xfrm>
              <a:off x="536" y="1046"/>
              <a:ext cx="868"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pPr algn="ctr"/>
              <a:r>
                <a:rPr lang="en-US" sz="1800" b="1">
                  <a:solidFill>
                    <a:schemeClr val="tx1"/>
                  </a:solidFill>
                  <a:latin typeface="Century Schoolbook" pitchFamily="18" charset="0"/>
                </a:rPr>
                <a:t>dispersion: </a:t>
              </a:r>
            </a:p>
          </p:txBody>
        </p:sp>
        <p:graphicFrame>
          <p:nvGraphicFramePr>
            <p:cNvPr id="107528" name="Object 8"/>
            <p:cNvGraphicFramePr>
              <a:graphicFrameLocks noChangeAspect="1"/>
            </p:cNvGraphicFramePr>
            <p:nvPr/>
          </p:nvGraphicFramePr>
          <p:xfrm>
            <a:off x="2600" y="826"/>
            <a:ext cx="768" cy="208"/>
          </p:xfrm>
          <a:graphic>
            <a:graphicData uri="http://schemas.openxmlformats.org/presentationml/2006/ole">
              <mc:AlternateContent xmlns:mc="http://schemas.openxmlformats.org/markup-compatibility/2006">
                <mc:Choice xmlns:v="urn:schemas-microsoft-com:vml" Requires="v">
                  <p:oleObj spid="_x0000_s107860" name="MathType Equation" r:id="rId6" imgW="1219320" imgH="330120" progId="Equation">
                    <p:embed/>
                  </p:oleObj>
                </mc:Choice>
                <mc:Fallback>
                  <p:oleObj name="MathType Equation" r:id="rId6" imgW="1219320" imgH="330120" progId="Equation">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 y="826"/>
                          <a:ext cx="768"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2" name="Text Box 12"/>
            <p:cNvSpPr txBox="1">
              <a:spLocks noChangeArrowheads="1"/>
            </p:cNvSpPr>
            <p:nvPr/>
          </p:nvSpPr>
          <p:spPr bwMode="auto">
            <a:xfrm>
              <a:off x="448" y="812"/>
              <a:ext cx="211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average residual length =</a:t>
              </a:r>
            </a:p>
          </p:txBody>
        </p:sp>
        <p:sp>
          <p:nvSpPr>
            <p:cNvPr id="107533" name="Text Box 13"/>
            <p:cNvSpPr txBox="1">
              <a:spLocks noChangeArrowheads="1"/>
            </p:cNvSpPr>
            <p:nvPr/>
          </p:nvSpPr>
          <p:spPr bwMode="auto">
            <a:xfrm>
              <a:off x="3378" y="792"/>
              <a:ext cx="181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is an intuitive measure of</a:t>
              </a:r>
            </a:p>
          </p:txBody>
        </p:sp>
        <p:sp>
          <p:nvSpPr>
            <p:cNvPr id="107681" name="Text Box 161"/>
            <p:cNvSpPr txBox="1">
              <a:spLocks noChangeArrowheads="1"/>
            </p:cNvSpPr>
            <p:nvPr/>
          </p:nvSpPr>
          <p:spPr bwMode="auto">
            <a:xfrm>
              <a:off x="1445" y="1008"/>
              <a:ext cx="37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extent to which observations  vary from each other.</a:t>
              </a:r>
            </a:p>
          </p:txBody>
        </p:sp>
      </p:grpSp>
      <p:grpSp>
        <p:nvGrpSpPr>
          <p:cNvPr id="107820" name="Group 300"/>
          <p:cNvGrpSpPr>
            <a:grpSpLocks/>
          </p:cNvGrpSpPr>
          <p:nvPr/>
        </p:nvGrpSpPr>
        <p:grpSpPr bwMode="auto">
          <a:xfrm>
            <a:off x="747713" y="2862263"/>
            <a:ext cx="8083550" cy="3638550"/>
            <a:chOff x="711" y="1851"/>
            <a:chExt cx="5092" cy="2292"/>
          </a:xfrm>
        </p:grpSpPr>
        <p:sp>
          <p:nvSpPr>
            <p:cNvPr id="107685" name="Rectangle 165"/>
            <p:cNvSpPr>
              <a:spLocks noChangeArrowheads="1"/>
            </p:cNvSpPr>
            <p:nvPr/>
          </p:nvSpPr>
          <p:spPr bwMode="auto">
            <a:xfrm>
              <a:off x="1201" y="1926"/>
              <a:ext cx="3422" cy="16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686" name="Line 166"/>
            <p:cNvSpPr>
              <a:spLocks noChangeShapeType="1"/>
            </p:cNvSpPr>
            <p:nvPr/>
          </p:nvSpPr>
          <p:spPr bwMode="auto">
            <a:xfrm>
              <a:off x="1197" y="359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87" name="Line 167"/>
            <p:cNvSpPr>
              <a:spLocks noChangeShapeType="1"/>
            </p:cNvSpPr>
            <p:nvPr/>
          </p:nvSpPr>
          <p:spPr bwMode="auto">
            <a:xfrm>
              <a:off x="1197" y="1922"/>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88" name="Freeform 168"/>
            <p:cNvSpPr>
              <a:spLocks/>
            </p:cNvSpPr>
            <p:nvPr/>
          </p:nvSpPr>
          <p:spPr bwMode="auto">
            <a:xfrm>
              <a:off x="1197"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89" name="Freeform 169"/>
            <p:cNvSpPr>
              <a:spLocks/>
            </p:cNvSpPr>
            <p:nvPr/>
          </p:nvSpPr>
          <p:spPr bwMode="auto">
            <a:xfrm>
              <a:off x="4617"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90" name="Line 170"/>
            <p:cNvSpPr>
              <a:spLocks noChangeShapeType="1"/>
            </p:cNvSpPr>
            <p:nvPr/>
          </p:nvSpPr>
          <p:spPr bwMode="auto">
            <a:xfrm>
              <a:off x="1197" y="359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1" name="Line 171"/>
            <p:cNvSpPr>
              <a:spLocks noChangeShapeType="1"/>
            </p:cNvSpPr>
            <p:nvPr/>
          </p:nvSpPr>
          <p:spPr bwMode="auto">
            <a:xfrm>
              <a:off x="1197" y="3259"/>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2" name="Line 172"/>
            <p:cNvSpPr>
              <a:spLocks noChangeShapeType="1"/>
            </p:cNvSpPr>
            <p:nvPr/>
          </p:nvSpPr>
          <p:spPr bwMode="auto">
            <a:xfrm>
              <a:off x="1197" y="292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3" name="Line 173"/>
            <p:cNvSpPr>
              <a:spLocks noChangeShapeType="1"/>
            </p:cNvSpPr>
            <p:nvPr/>
          </p:nvSpPr>
          <p:spPr bwMode="auto">
            <a:xfrm>
              <a:off x="1197" y="2591"/>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4" name="Line 174"/>
            <p:cNvSpPr>
              <a:spLocks noChangeShapeType="1"/>
            </p:cNvSpPr>
            <p:nvPr/>
          </p:nvSpPr>
          <p:spPr bwMode="auto">
            <a:xfrm>
              <a:off x="1197" y="2256"/>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5" name="Line 175"/>
            <p:cNvSpPr>
              <a:spLocks noChangeShapeType="1"/>
            </p:cNvSpPr>
            <p:nvPr/>
          </p:nvSpPr>
          <p:spPr bwMode="auto">
            <a:xfrm>
              <a:off x="1197" y="1922"/>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96" name="Freeform 176"/>
            <p:cNvSpPr>
              <a:spLocks/>
            </p:cNvSpPr>
            <p:nvPr/>
          </p:nvSpPr>
          <p:spPr bwMode="auto">
            <a:xfrm>
              <a:off x="1197"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97" name="Freeform 177"/>
            <p:cNvSpPr>
              <a:spLocks/>
            </p:cNvSpPr>
            <p:nvPr/>
          </p:nvSpPr>
          <p:spPr bwMode="auto">
            <a:xfrm>
              <a:off x="1882"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98" name="Freeform 178"/>
            <p:cNvSpPr>
              <a:spLocks/>
            </p:cNvSpPr>
            <p:nvPr/>
          </p:nvSpPr>
          <p:spPr bwMode="auto">
            <a:xfrm>
              <a:off x="2565"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99" name="Freeform 179"/>
            <p:cNvSpPr>
              <a:spLocks/>
            </p:cNvSpPr>
            <p:nvPr/>
          </p:nvSpPr>
          <p:spPr bwMode="auto">
            <a:xfrm>
              <a:off x="3249"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0" name="Freeform 180"/>
            <p:cNvSpPr>
              <a:spLocks/>
            </p:cNvSpPr>
            <p:nvPr/>
          </p:nvSpPr>
          <p:spPr bwMode="auto">
            <a:xfrm>
              <a:off x="3933"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1" name="Freeform 181"/>
            <p:cNvSpPr>
              <a:spLocks/>
            </p:cNvSpPr>
            <p:nvPr/>
          </p:nvSpPr>
          <p:spPr bwMode="auto">
            <a:xfrm>
              <a:off x="4617"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2" name="Freeform 182"/>
            <p:cNvSpPr>
              <a:spLocks/>
            </p:cNvSpPr>
            <p:nvPr/>
          </p:nvSpPr>
          <p:spPr bwMode="auto">
            <a:xfrm>
              <a:off x="1172" y="359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3" name="Freeform 183"/>
            <p:cNvSpPr>
              <a:spLocks/>
            </p:cNvSpPr>
            <p:nvPr/>
          </p:nvSpPr>
          <p:spPr bwMode="auto">
            <a:xfrm>
              <a:off x="1172" y="3527"/>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4" name="Freeform 184"/>
            <p:cNvSpPr>
              <a:spLocks/>
            </p:cNvSpPr>
            <p:nvPr/>
          </p:nvSpPr>
          <p:spPr bwMode="auto">
            <a:xfrm>
              <a:off x="1172" y="3460"/>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5" name="Freeform 185"/>
            <p:cNvSpPr>
              <a:spLocks/>
            </p:cNvSpPr>
            <p:nvPr/>
          </p:nvSpPr>
          <p:spPr bwMode="auto">
            <a:xfrm>
              <a:off x="1172" y="3393"/>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6" name="Freeform 186"/>
            <p:cNvSpPr>
              <a:spLocks/>
            </p:cNvSpPr>
            <p:nvPr/>
          </p:nvSpPr>
          <p:spPr bwMode="auto">
            <a:xfrm>
              <a:off x="1172" y="332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7" name="Freeform 187"/>
            <p:cNvSpPr>
              <a:spLocks/>
            </p:cNvSpPr>
            <p:nvPr/>
          </p:nvSpPr>
          <p:spPr bwMode="auto">
            <a:xfrm>
              <a:off x="1172" y="3259"/>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8" name="Freeform 188"/>
            <p:cNvSpPr>
              <a:spLocks/>
            </p:cNvSpPr>
            <p:nvPr/>
          </p:nvSpPr>
          <p:spPr bwMode="auto">
            <a:xfrm>
              <a:off x="1172" y="3192"/>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09" name="Freeform 189"/>
            <p:cNvSpPr>
              <a:spLocks/>
            </p:cNvSpPr>
            <p:nvPr/>
          </p:nvSpPr>
          <p:spPr bwMode="auto">
            <a:xfrm>
              <a:off x="1172" y="3125"/>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0" name="Freeform 190"/>
            <p:cNvSpPr>
              <a:spLocks/>
            </p:cNvSpPr>
            <p:nvPr/>
          </p:nvSpPr>
          <p:spPr bwMode="auto">
            <a:xfrm>
              <a:off x="1172" y="3058"/>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1" name="Freeform 191"/>
            <p:cNvSpPr>
              <a:spLocks/>
            </p:cNvSpPr>
            <p:nvPr/>
          </p:nvSpPr>
          <p:spPr bwMode="auto">
            <a:xfrm>
              <a:off x="1172" y="2991"/>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2" name="Freeform 192"/>
            <p:cNvSpPr>
              <a:spLocks/>
            </p:cNvSpPr>
            <p:nvPr/>
          </p:nvSpPr>
          <p:spPr bwMode="auto">
            <a:xfrm>
              <a:off x="1172" y="292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3" name="Freeform 193"/>
            <p:cNvSpPr>
              <a:spLocks/>
            </p:cNvSpPr>
            <p:nvPr/>
          </p:nvSpPr>
          <p:spPr bwMode="auto">
            <a:xfrm>
              <a:off x="1172" y="2858"/>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4" name="Freeform 194"/>
            <p:cNvSpPr>
              <a:spLocks/>
            </p:cNvSpPr>
            <p:nvPr/>
          </p:nvSpPr>
          <p:spPr bwMode="auto">
            <a:xfrm>
              <a:off x="1172" y="2791"/>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5" name="Freeform 195"/>
            <p:cNvSpPr>
              <a:spLocks/>
            </p:cNvSpPr>
            <p:nvPr/>
          </p:nvSpPr>
          <p:spPr bwMode="auto">
            <a:xfrm>
              <a:off x="1172" y="272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6" name="Freeform 196"/>
            <p:cNvSpPr>
              <a:spLocks/>
            </p:cNvSpPr>
            <p:nvPr/>
          </p:nvSpPr>
          <p:spPr bwMode="auto">
            <a:xfrm>
              <a:off x="1172" y="2657"/>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7" name="Freeform 197"/>
            <p:cNvSpPr>
              <a:spLocks/>
            </p:cNvSpPr>
            <p:nvPr/>
          </p:nvSpPr>
          <p:spPr bwMode="auto">
            <a:xfrm>
              <a:off x="1172" y="2591"/>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8" name="Freeform 198"/>
            <p:cNvSpPr>
              <a:spLocks/>
            </p:cNvSpPr>
            <p:nvPr/>
          </p:nvSpPr>
          <p:spPr bwMode="auto">
            <a:xfrm>
              <a:off x="1172" y="252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19" name="Freeform 199"/>
            <p:cNvSpPr>
              <a:spLocks/>
            </p:cNvSpPr>
            <p:nvPr/>
          </p:nvSpPr>
          <p:spPr bwMode="auto">
            <a:xfrm>
              <a:off x="1172" y="2457"/>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0" name="Freeform 200"/>
            <p:cNvSpPr>
              <a:spLocks/>
            </p:cNvSpPr>
            <p:nvPr/>
          </p:nvSpPr>
          <p:spPr bwMode="auto">
            <a:xfrm>
              <a:off x="1172" y="2390"/>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1" name="Freeform 201"/>
            <p:cNvSpPr>
              <a:spLocks/>
            </p:cNvSpPr>
            <p:nvPr/>
          </p:nvSpPr>
          <p:spPr bwMode="auto">
            <a:xfrm>
              <a:off x="1172" y="2323"/>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2" name="Freeform 202"/>
            <p:cNvSpPr>
              <a:spLocks/>
            </p:cNvSpPr>
            <p:nvPr/>
          </p:nvSpPr>
          <p:spPr bwMode="auto">
            <a:xfrm>
              <a:off x="1172" y="225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3" name="Freeform 203"/>
            <p:cNvSpPr>
              <a:spLocks/>
            </p:cNvSpPr>
            <p:nvPr/>
          </p:nvSpPr>
          <p:spPr bwMode="auto">
            <a:xfrm>
              <a:off x="1172" y="2189"/>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4" name="Freeform 204"/>
            <p:cNvSpPr>
              <a:spLocks/>
            </p:cNvSpPr>
            <p:nvPr/>
          </p:nvSpPr>
          <p:spPr bwMode="auto">
            <a:xfrm>
              <a:off x="1172" y="2122"/>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5" name="Freeform 205"/>
            <p:cNvSpPr>
              <a:spLocks/>
            </p:cNvSpPr>
            <p:nvPr/>
          </p:nvSpPr>
          <p:spPr bwMode="auto">
            <a:xfrm>
              <a:off x="1172" y="2055"/>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6" name="Freeform 206"/>
            <p:cNvSpPr>
              <a:spLocks/>
            </p:cNvSpPr>
            <p:nvPr/>
          </p:nvSpPr>
          <p:spPr bwMode="auto">
            <a:xfrm>
              <a:off x="1147" y="3594"/>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7" name="Freeform 207"/>
            <p:cNvSpPr>
              <a:spLocks/>
            </p:cNvSpPr>
            <p:nvPr/>
          </p:nvSpPr>
          <p:spPr bwMode="auto">
            <a:xfrm>
              <a:off x="1147" y="3259"/>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8" name="Freeform 208"/>
            <p:cNvSpPr>
              <a:spLocks/>
            </p:cNvSpPr>
            <p:nvPr/>
          </p:nvSpPr>
          <p:spPr bwMode="auto">
            <a:xfrm>
              <a:off x="1147" y="2924"/>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29" name="Freeform 209"/>
            <p:cNvSpPr>
              <a:spLocks/>
            </p:cNvSpPr>
            <p:nvPr/>
          </p:nvSpPr>
          <p:spPr bwMode="auto">
            <a:xfrm>
              <a:off x="1147" y="2591"/>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0" name="Freeform 210"/>
            <p:cNvSpPr>
              <a:spLocks/>
            </p:cNvSpPr>
            <p:nvPr/>
          </p:nvSpPr>
          <p:spPr bwMode="auto">
            <a:xfrm>
              <a:off x="1147" y="2256"/>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1" name="Freeform 211"/>
            <p:cNvSpPr>
              <a:spLocks/>
            </p:cNvSpPr>
            <p:nvPr/>
          </p:nvSpPr>
          <p:spPr bwMode="auto">
            <a:xfrm>
              <a:off x="1197"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2" name="Freeform 212"/>
            <p:cNvSpPr>
              <a:spLocks/>
            </p:cNvSpPr>
            <p:nvPr/>
          </p:nvSpPr>
          <p:spPr bwMode="auto">
            <a:xfrm>
              <a:off x="1334"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3" name="Freeform 213"/>
            <p:cNvSpPr>
              <a:spLocks/>
            </p:cNvSpPr>
            <p:nvPr/>
          </p:nvSpPr>
          <p:spPr bwMode="auto">
            <a:xfrm>
              <a:off x="1471"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4" name="Freeform 214"/>
            <p:cNvSpPr>
              <a:spLocks/>
            </p:cNvSpPr>
            <p:nvPr/>
          </p:nvSpPr>
          <p:spPr bwMode="auto">
            <a:xfrm>
              <a:off x="1608"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5" name="Freeform 215"/>
            <p:cNvSpPr>
              <a:spLocks/>
            </p:cNvSpPr>
            <p:nvPr/>
          </p:nvSpPr>
          <p:spPr bwMode="auto">
            <a:xfrm>
              <a:off x="1744"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6" name="Freeform 216"/>
            <p:cNvSpPr>
              <a:spLocks/>
            </p:cNvSpPr>
            <p:nvPr/>
          </p:nvSpPr>
          <p:spPr bwMode="auto">
            <a:xfrm>
              <a:off x="1882"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7" name="Freeform 217"/>
            <p:cNvSpPr>
              <a:spLocks/>
            </p:cNvSpPr>
            <p:nvPr/>
          </p:nvSpPr>
          <p:spPr bwMode="auto">
            <a:xfrm>
              <a:off x="2018"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8" name="Freeform 218"/>
            <p:cNvSpPr>
              <a:spLocks/>
            </p:cNvSpPr>
            <p:nvPr/>
          </p:nvSpPr>
          <p:spPr bwMode="auto">
            <a:xfrm>
              <a:off x="2154"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39" name="Freeform 219"/>
            <p:cNvSpPr>
              <a:spLocks/>
            </p:cNvSpPr>
            <p:nvPr/>
          </p:nvSpPr>
          <p:spPr bwMode="auto">
            <a:xfrm>
              <a:off x="2292"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0" name="Freeform 220"/>
            <p:cNvSpPr>
              <a:spLocks/>
            </p:cNvSpPr>
            <p:nvPr/>
          </p:nvSpPr>
          <p:spPr bwMode="auto">
            <a:xfrm>
              <a:off x="2429"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1" name="Freeform 221"/>
            <p:cNvSpPr>
              <a:spLocks/>
            </p:cNvSpPr>
            <p:nvPr/>
          </p:nvSpPr>
          <p:spPr bwMode="auto">
            <a:xfrm>
              <a:off x="2565"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2" name="Freeform 222"/>
            <p:cNvSpPr>
              <a:spLocks/>
            </p:cNvSpPr>
            <p:nvPr/>
          </p:nvSpPr>
          <p:spPr bwMode="auto">
            <a:xfrm>
              <a:off x="2701"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3" name="Freeform 223"/>
            <p:cNvSpPr>
              <a:spLocks/>
            </p:cNvSpPr>
            <p:nvPr/>
          </p:nvSpPr>
          <p:spPr bwMode="auto">
            <a:xfrm>
              <a:off x="2839"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4" name="Freeform 224"/>
            <p:cNvSpPr>
              <a:spLocks/>
            </p:cNvSpPr>
            <p:nvPr/>
          </p:nvSpPr>
          <p:spPr bwMode="auto">
            <a:xfrm>
              <a:off x="2975"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5" name="Freeform 225"/>
            <p:cNvSpPr>
              <a:spLocks/>
            </p:cNvSpPr>
            <p:nvPr/>
          </p:nvSpPr>
          <p:spPr bwMode="auto">
            <a:xfrm>
              <a:off x="3112"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6" name="Freeform 226"/>
            <p:cNvSpPr>
              <a:spLocks/>
            </p:cNvSpPr>
            <p:nvPr/>
          </p:nvSpPr>
          <p:spPr bwMode="auto">
            <a:xfrm>
              <a:off x="3249"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7" name="Freeform 227"/>
            <p:cNvSpPr>
              <a:spLocks/>
            </p:cNvSpPr>
            <p:nvPr/>
          </p:nvSpPr>
          <p:spPr bwMode="auto">
            <a:xfrm>
              <a:off x="3386"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8" name="Freeform 228"/>
            <p:cNvSpPr>
              <a:spLocks/>
            </p:cNvSpPr>
            <p:nvPr/>
          </p:nvSpPr>
          <p:spPr bwMode="auto">
            <a:xfrm>
              <a:off x="3522"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49" name="Freeform 229"/>
            <p:cNvSpPr>
              <a:spLocks/>
            </p:cNvSpPr>
            <p:nvPr/>
          </p:nvSpPr>
          <p:spPr bwMode="auto">
            <a:xfrm>
              <a:off x="3660"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0" name="Freeform 230"/>
            <p:cNvSpPr>
              <a:spLocks/>
            </p:cNvSpPr>
            <p:nvPr/>
          </p:nvSpPr>
          <p:spPr bwMode="auto">
            <a:xfrm>
              <a:off x="3796"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1" name="Freeform 231"/>
            <p:cNvSpPr>
              <a:spLocks/>
            </p:cNvSpPr>
            <p:nvPr/>
          </p:nvSpPr>
          <p:spPr bwMode="auto">
            <a:xfrm>
              <a:off x="3933"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2" name="Freeform 232"/>
            <p:cNvSpPr>
              <a:spLocks/>
            </p:cNvSpPr>
            <p:nvPr/>
          </p:nvSpPr>
          <p:spPr bwMode="auto">
            <a:xfrm>
              <a:off x="4069"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3" name="Freeform 233"/>
            <p:cNvSpPr>
              <a:spLocks/>
            </p:cNvSpPr>
            <p:nvPr/>
          </p:nvSpPr>
          <p:spPr bwMode="auto">
            <a:xfrm>
              <a:off x="4206"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4" name="Freeform 234"/>
            <p:cNvSpPr>
              <a:spLocks/>
            </p:cNvSpPr>
            <p:nvPr/>
          </p:nvSpPr>
          <p:spPr bwMode="auto">
            <a:xfrm>
              <a:off x="4343"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5" name="Freeform 235"/>
            <p:cNvSpPr>
              <a:spLocks/>
            </p:cNvSpPr>
            <p:nvPr/>
          </p:nvSpPr>
          <p:spPr bwMode="auto">
            <a:xfrm>
              <a:off x="4480"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6" name="Freeform 236"/>
            <p:cNvSpPr>
              <a:spLocks/>
            </p:cNvSpPr>
            <p:nvPr/>
          </p:nvSpPr>
          <p:spPr bwMode="auto">
            <a:xfrm>
              <a:off x="4617" y="3593"/>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7" name="Freeform 237"/>
            <p:cNvSpPr>
              <a:spLocks/>
            </p:cNvSpPr>
            <p:nvPr/>
          </p:nvSpPr>
          <p:spPr bwMode="auto">
            <a:xfrm>
              <a:off x="1197"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8" name="Freeform 238"/>
            <p:cNvSpPr>
              <a:spLocks/>
            </p:cNvSpPr>
            <p:nvPr/>
          </p:nvSpPr>
          <p:spPr bwMode="auto">
            <a:xfrm>
              <a:off x="1882"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59" name="Freeform 239"/>
            <p:cNvSpPr>
              <a:spLocks/>
            </p:cNvSpPr>
            <p:nvPr/>
          </p:nvSpPr>
          <p:spPr bwMode="auto">
            <a:xfrm>
              <a:off x="2565"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60" name="Freeform 240"/>
            <p:cNvSpPr>
              <a:spLocks/>
            </p:cNvSpPr>
            <p:nvPr/>
          </p:nvSpPr>
          <p:spPr bwMode="auto">
            <a:xfrm>
              <a:off x="3249"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61" name="Freeform 241"/>
            <p:cNvSpPr>
              <a:spLocks/>
            </p:cNvSpPr>
            <p:nvPr/>
          </p:nvSpPr>
          <p:spPr bwMode="auto">
            <a:xfrm>
              <a:off x="3933"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62" name="Freeform 242"/>
            <p:cNvSpPr>
              <a:spLocks/>
            </p:cNvSpPr>
            <p:nvPr/>
          </p:nvSpPr>
          <p:spPr bwMode="auto">
            <a:xfrm>
              <a:off x="4617" y="3593"/>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63" name="Freeform 243"/>
            <p:cNvSpPr>
              <a:spLocks/>
            </p:cNvSpPr>
            <p:nvPr/>
          </p:nvSpPr>
          <p:spPr bwMode="auto">
            <a:xfrm>
              <a:off x="1197" y="1921"/>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764" name="Line 244"/>
            <p:cNvSpPr>
              <a:spLocks noChangeShapeType="1"/>
            </p:cNvSpPr>
            <p:nvPr/>
          </p:nvSpPr>
          <p:spPr bwMode="auto">
            <a:xfrm>
              <a:off x="1197" y="359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765" name="Rectangle 245"/>
            <p:cNvSpPr>
              <a:spLocks noChangeArrowheads="1"/>
            </p:cNvSpPr>
            <p:nvPr/>
          </p:nvSpPr>
          <p:spPr bwMode="auto">
            <a:xfrm>
              <a:off x="1429" y="313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66" name="Rectangle 246"/>
            <p:cNvSpPr>
              <a:spLocks noChangeArrowheads="1"/>
            </p:cNvSpPr>
            <p:nvPr/>
          </p:nvSpPr>
          <p:spPr bwMode="auto">
            <a:xfrm>
              <a:off x="1702" y="313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67" name="Rectangle 247"/>
            <p:cNvSpPr>
              <a:spLocks noChangeArrowheads="1"/>
            </p:cNvSpPr>
            <p:nvPr/>
          </p:nvSpPr>
          <p:spPr bwMode="auto">
            <a:xfrm>
              <a:off x="2112" y="3004"/>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68" name="Rectangle 248"/>
            <p:cNvSpPr>
              <a:spLocks noChangeArrowheads="1"/>
            </p:cNvSpPr>
            <p:nvPr/>
          </p:nvSpPr>
          <p:spPr bwMode="auto">
            <a:xfrm>
              <a:off x="2387" y="3004"/>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69" name="Rectangle 249"/>
            <p:cNvSpPr>
              <a:spLocks noChangeArrowheads="1"/>
            </p:cNvSpPr>
            <p:nvPr/>
          </p:nvSpPr>
          <p:spPr bwMode="auto">
            <a:xfrm>
              <a:off x="2659" y="3004"/>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0" name="Rectangle 250"/>
            <p:cNvSpPr>
              <a:spLocks noChangeArrowheads="1"/>
            </p:cNvSpPr>
            <p:nvPr/>
          </p:nvSpPr>
          <p:spPr bwMode="auto">
            <a:xfrm>
              <a:off x="2659" y="320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1" name="Rectangle 251"/>
            <p:cNvSpPr>
              <a:spLocks noChangeArrowheads="1"/>
            </p:cNvSpPr>
            <p:nvPr/>
          </p:nvSpPr>
          <p:spPr bwMode="auto">
            <a:xfrm>
              <a:off x="2659" y="2803"/>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2" name="Rectangle 252"/>
            <p:cNvSpPr>
              <a:spLocks noChangeArrowheads="1"/>
            </p:cNvSpPr>
            <p:nvPr/>
          </p:nvSpPr>
          <p:spPr bwMode="auto">
            <a:xfrm>
              <a:off x="2659" y="273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3" name="Rectangle 253"/>
            <p:cNvSpPr>
              <a:spLocks noChangeArrowheads="1"/>
            </p:cNvSpPr>
            <p:nvPr/>
          </p:nvSpPr>
          <p:spPr bwMode="auto">
            <a:xfrm>
              <a:off x="2797" y="2803"/>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4" name="Rectangle 254"/>
            <p:cNvSpPr>
              <a:spLocks noChangeArrowheads="1"/>
            </p:cNvSpPr>
            <p:nvPr/>
          </p:nvSpPr>
          <p:spPr bwMode="auto">
            <a:xfrm>
              <a:off x="3070" y="273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5" name="Rectangle 255"/>
            <p:cNvSpPr>
              <a:spLocks noChangeArrowheads="1"/>
            </p:cNvSpPr>
            <p:nvPr/>
          </p:nvSpPr>
          <p:spPr bwMode="auto">
            <a:xfrm>
              <a:off x="3344" y="2803"/>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6" name="Rectangle 256"/>
            <p:cNvSpPr>
              <a:spLocks noChangeArrowheads="1"/>
            </p:cNvSpPr>
            <p:nvPr/>
          </p:nvSpPr>
          <p:spPr bwMode="auto">
            <a:xfrm>
              <a:off x="3754" y="293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7" name="Rectangle 257"/>
            <p:cNvSpPr>
              <a:spLocks noChangeArrowheads="1"/>
            </p:cNvSpPr>
            <p:nvPr/>
          </p:nvSpPr>
          <p:spPr bwMode="auto">
            <a:xfrm>
              <a:off x="2523" y="26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8" name="Rectangle 258"/>
            <p:cNvSpPr>
              <a:spLocks noChangeArrowheads="1"/>
            </p:cNvSpPr>
            <p:nvPr/>
          </p:nvSpPr>
          <p:spPr bwMode="auto">
            <a:xfrm>
              <a:off x="2659" y="26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79" name="Rectangle 259"/>
            <p:cNvSpPr>
              <a:spLocks noChangeArrowheads="1"/>
            </p:cNvSpPr>
            <p:nvPr/>
          </p:nvSpPr>
          <p:spPr bwMode="auto">
            <a:xfrm>
              <a:off x="2797" y="26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0" name="Rectangle 260"/>
            <p:cNvSpPr>
              <a:spLocks noChangeArrowheads="1"/>
            </p:cNvSpPr>
            <p:nvPr/>
          </p:nvSpPr>
          <p:spPr bwMode="auto">
            <a:xfrm>
              <a:off x="3891" y="26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1" name="Rectangle 261"/>
            <p:cNvSpPr>
              <a:spLocks noChangeArrowheads="1"/>
            </p:cNvSpPr>
            <p:nvPr/>
          </p:nvSpPr>
          <p:spPr bwMode="auto">
            <a:xfrm>
              <a:off x="4164" y="253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2" name="Rectangle 262"/>
            <p:cNvSpPr>
              <a:spLocks noChangeArrowheads="1"/>
            </p:cNvSpPr>
            <p:nvPr/>
          </p:nvSpPr>
          <p:spPr bwMode="auto">
            <a:xfrm>
              <a:off x="2523" y="253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3" name="Rectangle 263"/>
            <p:cNvSpPr>
              <a:spLocks noChangeArrowheads="1"/>
            </p:cNvSpPr>
            <p:nvPr/>
          </p:nvSpPr>
          <p:spPr bwMode="auto">
            <a:xfrm>
              <a:off x="2523" y="253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4" name="Rectangle 264"/>
            <p:cNvSpPr>
              <a:spLocks noChangeArrowheads="1"/>
            </p:cNvSpPr>
            <p:nvPr/>
          </p:nvSpPr>
          <p:spPr bwMode="auto">
            <a:xfrm>
              <a:off x="2523" y="24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5" name="Rectangle 265"/>
            <p:cNvSpPr>
              <a:spLocks noChangeArrowheads="1"/>
            </p:cNvSpPr>
            <p:nvPr/>
          </p:nvSpPr>
          <p:spPr bwMode="auto">
            <a:xfrm>
              <a:off x="2659" y="24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6" name="Rectangle 266"/>
            <p:cNvSpPr>
              <a:spLocks noChangeArrowheads="1"/>
            </p:cNvSpPr>
            <p:nvPr/>
          </p:nvSpPr>
          <p:spPr bwMode="auto">
            <a:xfrm>
              <a:off x="3070" y="253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7" name="Rectangle 267"/>
            <p:cNvSpPr>
              <a:spLocks noChangeArrowheads="1"/>
            </p:cNvSpPr>
            <p:nvPr/>
          </p:nvSpPr>
          <p:spPr bwMode="auto">
            <a:xfrm>
              <a:off x="2933" y="24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8" name="Rectangle 268"/>
            <p:cNvSpPr>
              <a:spLocks noChangeArrowheads="1"/>
            </p:cNvSpPr>
            <p:nvPr/>
          </p:nvSpPr>
          <p:spPr bwMode="auto">
            <a:xfrm>
              <a:off x="2797" y="2403"/>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89" name="Rectangle 269"/>
            <p:cNvSpPr>
              <a:spLocks noChangeArrowheads="1"/>
            </p:cNvSpPr>
            <p:nvPr/>
          </p:nvSpPr>
          <p:spPr bwMode="auto">
            <a:xfrm>
              <a:off x="2933" y="233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90" name="Rectangle 270"/>
            <p:cNvSpPr>
              <a:spLocks noChangeArrowheads="1"/>
            </p:cNvSpPr>
            <p:nvPr/>
          </p:nvSpPr>
          <p:spPr bwMode="auto">
            <a:xfrm>
              <a:off x="3480" y="213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91" name="Rectangle 271"/>
            <p:cNvSpPr>
              <a:spLocks noChangeArrowheads="1"/>
            </p:cNvSpPr>
            <p:nvPr/>
          </p:nvSpPr>
          <p:spPr bwMode="auto">
            <a:xfrm>
              <a:off x="3891" y="2202"/>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792" name="Rectangle 272"/>
            <p:cNvSpPr>
              <a:spLocks noChangeArrowheads="1"/>
            </p:cNvSpPr>
            <p:nvPr/>
          </p:nvSpPr>
          <p:spPr bwMode="auto">
            <a:xfrm>
              <a:off x="968" y="352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20</a:t>
              </a:r>
              <a:endParaRPr lang="en-US" sz="1800">
                <a:solidFill>
                  <a:schemeClr val="tx1"/>
                </a:solidFill>
                <a:latin typeface="Century Schoolbook" pitchFamily="18" charset="0"/>
              </a:endParaRPr>
            </a:p>
          </p:txBody>
        </p:sp>
        <p:sp>
          <p:nvSpPr>
            <p:cNvPr id="107793" name="Rectangle 273"/>
            <p:cNvSpPr>
              <a:spLocks noChangeArrowheads="1"/>
            </p:cNvSpPr>
            <p:nvPr/>
          </p:nvSpPr>
          <p:spPr bwMode="auto">
            <a:xfrm>
              <a:off x="968" y="318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25</a:t>
              </a:r>
              <a:endParaRPr lang="en-US" sz="1800">
                <a:solidFill>
                  <a:schemeClr val="tx1"/>
                </a:solidFill>
                <a:latin typeface="Century Schoolbook" pitchFamily="18" charset="0"/>
              </a:endParaRPr>
            </a:p>
          </p:txBody>
        </p:sp>
        <p:sp>
          <p:nvSpPr>
            <p:cNvPr id="107794" name="Rectangle 274"/>
            <p:cNvSpPr>
              <a:spLocks noChangeArrowheads="1"/>
            </p:cNvSpPr>
            <p:nvPr/>
          </p:nvSpPr>
          <p:spPr bwMode="auto">
            <a:xfrm>
              <a:off x="968" y="285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30</a:t>
              </a:r>
              <a:endParaRPr lang="en-US" sz="1800">
                <a:solidFill>
                  <a:schemeClr val="tx1"/>
                </a:solidFill>
                <a:latin typeface="Century Schoolbook" pitchFamily="18" charset="0"/>
              </a:endParaRPr>
            </a:p>
          </p:txBody>
        </p:sp>
        <p:sp>
          <p:nvSpPr>
            <p:cNvPr id="107795" name="Rectangle 275"/>
            <p:cNvSpPr>
              <a:spLocks noChangeArrowheads="1"/>
            </p:cNvSpPr>
            <p:nvPr/>
          </p:nvSpPr>
          <p:spPr bwMode="auto">
            <a:xfrm>
              <a:off x="968" y="251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35</a:t>
              </a:r>
              <a:endParaRPr lang="en-US" sz="1800">
                <a:solidFill>
                  <a:schemeClr val="tx1"/>
                </a:solidFill>
                <a:latin typeface="Century Schoolbook" pitchFamily="18" charset="0"/>
              </a:endParaRPr>
            </a:p>
          </p:txBody>
        </p:sp>
        <p:sp>
          <p:nvSpPr>
            <p:cNvPr id="107796" name="Rectangle 276"/>
            <p:cNvSpPr>
              <a:spLocks noChangeArrowheads="1"/>
            </p:cNvSpPr>
            <p:nvPr/>
          </p:nvSpPr>
          <p:spPr bwMode="auto">
            <a:xfrm>
              <a:off x="968" y="218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40</a:t>
              </a:r>
              <a:endParaRPr lang="en-US" sz="1800">
                <a:solidFill>
                  <a:schemeClr val="tx1"/>
                </a:solidFill>
                <a:latin typeface="Century Schoolbook" pitchFamily="18" charset="0"/>
              </a:endParaRPr>
            </a:p>
          </p:txBody>
        </p:sp>
        <p:sp>
          <p:nvSpPr>
            <p:cNvPr id="107797" name="Rectangle 277"/>
            <p:cNvSpPr>
              <a:spLocks noChangeArrowheads="1"/>
            </p:cNvSpPr>
            <p:nvPr/>
          </p:nvSpPr>
          <p:spPr bwMode="auto">
            <a:xfrm>
              <a:off x="968" y="185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45</a:t>
              </a:r>
              <a:endParaRPr lang="en-US" sz="1800">
                <a:solidFill>
                  <a:schemeClr val="tx1"/>
                </a:solidFill>
                <a:latin typeface="Century Schoolbook" pitchFamily="18" charset="0"/>
              </a:endParaRPr>
            </a:p>
          </p:txBody>
        </p:sp>
        <p:sp>
          <p:nvSpPr>
            <p:cNvPr id="107798" name="Rectangle 278"/>
            <p:cNvSpPr>
              <a:spLocks noChangeArrowheads="1"/>
            </p:cNvSpPr>
            <p:nvPr/>
          </p:nvSpPr>
          <p:spPr bwMode="auto">
            <a:xfrm>
              <a:off x="1159" y="366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5</a:t>
              </a:r>
              <a:endParaRPr lang="en-US" sz="1800">
                <a:solidFill>
                  <a:schemeClr val="tx1"/>
                </a:solidFill>
                <a:latin typeface="Century Schoolbook" pitchFamily="18" charset="0"/>
              </a:endParaRPr>
            </a:p>
          </p:txBody>
        </p:sp>
        <p:sp>
          <p:nvSpPr>
            <p:cNvPr id="107799" name="Rectangle 279"/>
            <p:cNvSpPr>
              <a:spLocks noChangeArrowheads="1"/>
            </p:cNvSpPr>
            <p:nvPr/>
          </p:nvSpPr>
          <p:spPr bwMode="auto">
            <a:xfrm>
              <a:off x="1802" y="36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10</a:t>
              </a:r>
              <a:endParaRPr lang="en-US" sz="1800">
                <a:solidFill>
                  <a:schemeClr val="tx1"/>
                </a:solidFill>
                <a:latin typeface="Century Schoolbook" pitchFamily="18" charset="0"/>
              </a:endParaRPr>
            </a:p>
          </p:txBody>
        </p:sp>
        <p:sp>
          <p:nvSpPr>
            <p:cNvPr id="107800" name="Rectangle 280"/>
            <p:cNvSpPr>
              <a:spLocks noChangeArrowheads="1"/>
            </p:cNvSpPr>
            <p:nvPr/>
          </p:nvSpPr>
          <p:spPr bwMode="auto">
            <a:xfrm>
              <a:off x="2485" y="36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15</a:t>
              </a:r>
              <a:endParaRPr lang="en-US" sz="1800">
                <a:solidFill>
                  <a:schemeClr val="tx1"/>
                </a:solidFill>
                <a:latin typeface="Century Schoolbook" pitchFamily="18" charset="0"/>
              </a:endParaRPr>
            </a:p>
          </p:txBody>
        </p:sp>
        <p:sp>
          <p:nvSpPr>
            <p:cNvPr id="107801" name="Rectangle 281"/>
            <p:cNvSpPr>
              <a:spLocks noChangeArrowheads="1"/>
            </p:cNvSpPr>
            <p:nvPr/>
          </p:nvSpPr>
          <p:spPr bwMode="auto">
            <a:xfrm>
              <a:off x="3169" y="36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20</a:t>
              </a:r>
              <a:endParaRPr lang="en-US" sz="1800">
                <a:solidFill>
                  <a:schemeClr val="tx1"/>
                </a:solidFill>
                <a:latin typeface="Century Schoolbook" pitchFamily="18" charset="0"/>
              </a:endParaRPr>
            </a:p>
          </p:txBody>
        </p:sp>
        <p:sp>
          <p:nvSpPr>
            <p:cNvPr id="107802" name="Rectangle 282"/>
            <p:cNvSpPr>
              <a:spLocks noChangeArrowheads="1"/>
            </p:cNvSpPr>
            <p:nvPr/>
          </p:nvSpPr>
          <p:spPr bwMode="auto">
            <a:xfrm>
              <a:off x="3854" y="36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25</a:t>
              </a:r>
              <a:endParaRPr lang="en-US" sz="1800">
                <a:solidFill>
                  <a:schemeClr val="tx1"/>
                </a:solidFill>
                <a:latin typeface="Century Schoolbook" pitchFamily="18" charset="0"/>
              </a:endParaRPr>
            </a:p>
          </p:txBody>
        </p:sp>
        <p:sp>
          <p:nvSpPr>
            <p:cNvPr id="107803" name="Rectangle 283"/>
            <p:cNvSpPr>
              <a:spLocks noChangeArrowheads="1"/>
            </p:cNvSpPr>
            <p:nvPr/>
          </p:nvSpPr>
          <p:spPr bwMode="auto">
            <a:xfrm>
              <a:off x="4537" y="366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30</a:t>
              </a:r>
              <a:endParaRPr lang="en-US" sz="1800">
                <a:solidFill>
                  <a:schemeClr val="tx1"/>
                </a:solidFill>
                <a:latin typeface="Century Schoolbook" pitchFamily="18" charset="0"/>
              </a:endParaRPr>
            </a:p>
          </p:txBody>
        </p:sp>
        <p:sp>
          <p:nvSpPr>
            <p:cNvPr id="107804" name="Rectangle 284"/>
            <p:cNvSpPr>
              <a:spLocks noChangeArrowheads="1"/>
            </p:cNvSpPr>
            <p:nvPr/>
          </p:nvSpPr>
          <p:spPr bwMode="auto">
            <a:xfrm>
              <a:off x="2354" y="3844"/>
              <a:ext cx="1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Arial" charset="0"/>
                </a:rPr>
                <a:t>Estriol (mg/24 hr)</a:t>
              </a:r>
              <a:endParaRPr lang="en-US" sz="1800">
                <a:solidFill>
                  <a:schemeClr val="tx1"/>
                </a:solidFill>
                <a:latin typeface="Century Schoolbook" pitchFamily="18" charset="0"/>
              </a:endParaRPr>
            </a:p>
          </p:txBody>
        </p:sp>
        <p:sp>
          <p:nvSpPr>
            <p:cNvPr id="107805" name="Rectangle 285"/>
            <p:cNvSpPr>
              <a:spLocks noChangeArrowheads="1"/>
            </p:cNvSpPr>
            <p:nvPr/>
          </p:nvSpPr>
          <p:spPr bwMode="auto">
            <a:xfrm rot="16200000">
              <a:off x="194" y="2722"/>
              <a:ext cx="1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Arial" charset="0"/>
                </a:rPr>
                <a:t>Birthweight (g/100)</a:t>
              </a:r>
              <a:endParaRPr lang="en-US" sz="1800">
                <a:solidFill>
                  <a:schemeClr val="tx1"/>
                </a:solidFill>
                <a:latin typeface="Century Schoolbook" pitchFamily="18" charset="0"/>
              </a:endParaRPr>
            </a:p>
          </p:txBody>
        </p:sp>
        <p:sp>
          <p:nvSpPr>
            <p:cNvPr id="107806" name="Line 286"/>
            <p:cNvSpPr>
              <a:spLocks noChangeShapeType="1"/>
            </p:cNvSpPr>
            <p:nvPr/>
          </p:nvSpPr>
          <p:spPr bwMode="auto">
            <a:xfrm flipH="1">
              <a:off x="2872" y="2063"/>
              <a:ext cx="908"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07" name="Line 287"/>
            <p:cNvSpPr>
              <a:spLocks noChangeShapeType="1"/>
            </p:cNvSpPr>
            <p:nvPr/>
          </p:nvSpPr>
          <p:spPr bwMode="auto">
            <a:xfrm flipH="1">
              <a:off x="2872" y="2404"/>
              <a:ext cx="40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08" name="Line 288"/>
            <p:cNvSpPr>
              <a:spLocks noChangeShapeType="1"/>
            </p:cNvSpPr>
            <p:nvPr/>
          </p:nvSpPr>
          <p:spPr bwMode="auto">
            <a:xfrm>
              <a:off x="2419" y="2936"/>
              <a:ext cx="45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09" name="Line 289"/>
            <p:cNvSpPr>
              <a:spLocks noChangeShapeType="1"/>
            </p:cNvSpPr>
            <p:nvPr/>
          </p:nvSpPr>
          <p:spPr bwMode="auto">
            <a:xfrm>
              <a:off x="1765" y="3270"/>
              <a:ext cx="1109"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10" name="Line 290"/>
            <p:cNvSpPr>
              <a:spLocks noChangeShapeType="1"/>
            </p:cNvSpPr>
            <p:nvPr/>
          </p:nvSpPr>
          <p:spPr bwMode="auto">
            <a:xfrm flipV="1">
              <a:off x="2872" y="1919"/>
              <a:ext cx="1" cy="1679"/>
            </a:xfrm>
            <a:prstGeom prst="line">
              <a:avLst/>
            </a:prstGeom>
            <a:noFill/>
            <a:ln w="269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11" name="Rectangle 291"/>
            <p:cNvSpPr>
              <a:spLocks noChangeArrowheads="1"/>
            </p:cNvSpPr>
            <p:nvPr/>
          </p:nvSpPr>
          <p:spPr bwMode="auto">
            <a:xfrm>
              <a:off x="1702" y="313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812" name="Rectangle 292"/>
            <p:cNvSpPr>
              <a:spLocks noChangeArrowheads="1"/>
            </p:cNvSpPr>
            <p:nvPr/>
          </p:nvSpPr>
          <p:spPr bwMode="auto">
            <a:xfrm>
              <a:off x="2387" y="2803"/>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813" name="Rectangle 293"/>
            <p:cNvSpPr>
              <a:spLocks noChangeArrowheads="1"/>
            </p:cNvSpPr>
            <p:nvPr/>
          </p:nvSpPr>
          <p:spPr bwMode="auto">
            <a:xfrm>
              <a:off x="3207" y="226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814" name="Rectangle 294"/>
            <p:cNvSpPr>
              <a:spLocks noChangeArrowheads="1"/>
            </p:cNvSpPr>
            <p:nvPr/>
          </p:nvSpPr>
          <p:spPr bwMode="auto">
            <a:xfrm>
              <a:off x="3754" y="1934"/>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107817" name="Oval 297"/>
            <p:cNvSpPr>
              <a:spLocks noChangeArrowheads="1"/>
            </p:cNvSpPr>
            <p:nvPr/>
          </p:nvSpPr>
          <p:spPr bwMode="auto">
            <a:xfrm>
              <a:off x="2506" y="2605"/>
              <a:ext cx="118" cy="116"/>
            </a:xfrm>
            <a:prstGeom prst="ellipse">
              <a:avLst/>
            </a:prstGeom>
            <a:noFill/>
            <a:ln w="269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818" name="Oval 298"/>
            <p:cNvSpPr>
              <a:spLocks noChangeArrowheads="1"/>
            </p:cNvSpPr>
            <p:nvPr/>
          </p:nvSpPr>
          <p:spPr bwMode="auto">
            <a:xfrm>
              <a:off x="1686" y="3208"/>
              <a:ext cx="118" cy="116"/>
            </a:xfrm>
            <a:prstGeom prst="ellipse">
              <a:avLst/>
            </a:prstGeom>
            <a:noFill/>
            <a:ln w="269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819" name="Rectangle 299"/>
            <p:cNvSpPr>
              <a:spLocks noChangeArrowheads="1"/>
            </p:cNvSpPr>
            <p:nvPr/>
          </p:nvSpPr>
          <p:spPr bwMode="auto">
            <a:xfrm>
              <a:off x="3560" y="3855"/>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76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088" y="714375"/>
            <a:ext cx="8701421" cy="4938415"/>
            <a:chOff x="192088" y="714375"/>
            <a:chExt cx="8701421" cy="4938415"/>
          </a:xfrm>
        </p:grpSpPr>
        <p:sp>
          <p:nvSpPr>
            <p:cNvPr id="8" name="Rectangle 21"/>
            <p:cNvSpPr>
              <a:spLocks noChangeArrowheads="1"/>
            </p:cNvSpPr>
            <p:nvPr/>
          </p:nvSpPr>
          <p:spPr bwMode="auto">
            <a:xfrm>
              <a:off x="6415088" y="4903788"/>
              <a:ext cx="2189162" cy="2222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9" name="Rectangle 20"/>
            <p:cNvSpPr>
              <a:spLocks noChangeArrowheads="1"/>
            </p:cNvSpPr>
            <p:nvPr/>
          </p:nvSpPr>
          <p:spPr bwMode="auto">
            <a:xfrm>
              <a:off x="3340100" y="4846638"/>
              <a:ext cx="914400" cy="31273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0" name="Rectangle 19"/>
            <p:cNvSpPr>
              <a:spLocks noChangeArrowheads="1"/>
            </p:cNvSpPr>
            <p:nvPr/>
          </p:nvSpPr>
          <p:spPr bwMode="auto">
            <a:xfrm>
              <a:off x="1616075" y="4859338"/>
              <a:ext cx="927100" cy="26193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11" name="Group 17"/>
            <p:cNvGrpSpPr>
              <a:grpSpLocks/>
            </p:cNvGrpSpPr>
            <p:nvPr/>
          </p:nvGrpSpPr>
          <p:grpSpPr bwMode="auto">
            <a:xfrm>
              <a:off x="476250" y="714375"/>
              <a:ext cx="7270750" cy="1698625"/>
              <a:chOff x="350" y="440"/>
              <a:chExt cx="4580" cy="1070"/>
            </a:xfrm>
          </p:grpSpPr>
          <p:sp>
            <p:nvSpPr>
              <p:cNvPr id="12" name="Text Box 2"/>
              <p:cNvSpPr txBox="1">
                <a:spLocks noChangeArrowheads="1"/>
              </p:cNvSpPr>
              <p:nvPr/>
            </p:nvSpPr>
            <p:spPr bwMode="auto">
              <a:xfrm>
                <a:off x="350" y="440"/>
                <a:ext cx="37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9.     95% Confidence Interval (CI) for </a:t>
                </a:r>
                <a:r>
                  <a:rPr lang="en-US" sz="1800" b="1">
                    <a:solidFill>
                      <a:srgbClr val="0000FF"/>
                    </a:solidFill>
                    <a:latin typeface="Century Schoolbook" pitchFamily="18" charset="0"/>
                    <a:sym typeface="Symbol" pitchFamily="18" charset="2"/>
                  </a:rPr>
                  <a:t></a:t>
                </a:r>
                <a:endParaRPr lang="en-US" sz="1800" b="1">
                  <a:latin typeface="Century Schoolbook" pitchFamily="18" charset="0"/>
                </a:endParaRPr>
              </a:p>
            </p:txBody>
          </p:sp>
          <p:sp>
            <p:nvSpPr>
              <p:cNvPr id="13" name="Text Box 3"/>
              <p:cNvSpPr txBox="1">
                <a:spLocks noChangeArrowheads="1"/>
              </p:cNvSpPr>
              <p:nvPr/>
            </p:nvSpPr>
            <p:spPr bwMode="auto">
              <a:xfrm>
                <a:off x="610" y="760"/>
                <a:ext cx="4320" cy="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0"/>
                  </a:spcBef>
                  <a:defRPr sz="2400">
                    <a:solidFill>
                      <a:schemeClr val="tx1"/>
                    </a:solidFill>
                    <a:latin typeface="Times New Roman" pitchFamily="18" charset="0"/>
                  </a:defRPr>
                </a:lvl1pPr>
                <a:lvl2pPr defTabSz="457200">
                  <a:spcBef>
                    <a:spcPct val="0"/>
                  </a:spcBef>
                  <a:defRPr sz="2400">
                    <a:solidFill>
                      <a:schemeClr val="tx1"/>
                    </a:solidFill>
                    <a:latin typeface="Times New Roman" pitchFamily="18" charset="0"/>
                  </a:defRPr>
                </a:lvl2pPr>
                <a:lvl3pPr defTabSz="457200">
                  <a:spcBef>
                    <a:spcPct val="0"/>
                  </a:spcBef>
                  <a:defRPr sz="2400">
                    <a:solidFill>
                      <a:schemeClr val="tx1"/>
                    </a:solidFill>
                    <a:latin typeface="Times New Roman" pitchFamily="18" charset="0"/>
                  </a:defRPr>
                </a:lvl3pPr>
                <a:lvl4pPr defTabSz="457200">
                  <a:spcBef>
                    <a:spcPct val="0"/>
                  </a:spcBef>
                  <a:defRPr sz="2400">
                    <a:solidFill>
                      <a:schemeClr val="tx1"/>
                    </a:solidFill>
                    <a:latin typeface="Times New Roman" pitchFamily="18" charset="0"/>
                  </a:defRPr>
                </a:lvl4pPr>
                <a:lvl5pPr defTabSz="457200">
                  <a:spcBef>
                    <a:spcPct val="0"/>
                  </a:spcBef>
                  <a:defRPr sz="2400">
                    <a:solidFill>
                      <a:schemeClr val="tx1"/>
                    </a:solidFill>
                    <a:latin typeface="Times New Roman" pitchFamily="18" charset="0"/>
                  </a:defRPr>
                </a:lvl5pPr>
                <a:lvl6pPr defTabSz="457200" eaLnBrk="0" fontAlgn="base" hangingPunct="0">
                  <a:spcBef>
                    <a:spcPct val="0"/>
                  </a:spcBef>
                  <a:spcAft>
                    <a:spcPct val="0"/>
                  </a:spcAft>
                  <a:defRPr sz="2400">
                    <a:solidFill>
                      <a:schemeClr val="tx1"/>
                    </a:solidFill>
                    <a:latin typeface="Times New Roman" pitchFamily="18" charset="0"/>
                  </a:defRPr>
                </a:lvl6pPr>
                <a:lvl7pPr defTabSz="457200" eaLnBrk="0" fontAlgn="base" hangingPunct="0">
                  <a:spcBef>
                    <a:spcPct val="0"/>
                  </a:spcBef>
                  <a:spcAft>
                    <a:spcPct val="0"/>
                  </a:spcAft>
                  <a:defRPr sz="2400">
                    <a:solidFill>
                      <a:schemeClr val="tx1"/>
                    </a:solidFill>
                    <a:latin typeface="Times New Roman" pitchFamily="18" charset="0"/>
                  </a:defRPr>
                </a:lvl7pPr>
                <a:lvl8pPr defTabSz="457200" eaLnBrk="0" fontAlgn="base" hangingPunct="0">
                  <a:spcBef>
                    <a:spcPct val="0"/>
                  </a:spcBef>
                  <a:spcAft>
                    <a:spcPct val="0"/>
                  </a:spcAft>
                  <a:defRPr sz="2400">
                    <a:solidFill>
                      <a:schemeClr val="tx1"/>
                    </a:solidFill>
                    <a:latin typeface="Times New Roman" pitchFamily="18" charset="0"/>
                  </a:defRPr>
                </a:lvl8pPr>
                <a:lvl9pPr defTabSz="457200" eaLnBrk="0" fontAlgn="base" hangingPunct="0">
                  <a:spcBef>
                    <a:spcPct val="0"/>
                  </a:spcBef>
                  <a:spcAft>
                    <a:spcPct val="0"/>
                  </a:spcAft>
                  <a:defRPr sz="2400">
                    <a:solidFill>
                      <a:schemeClr val="tx1"/>
                    </a:solidFill>
                    <a:latin typeface="Times New Roman" pitchFamily="18" charset="0"/>
                  </a:defRPr>
                </a:lvl9pPr>
              </a:lstStyle>
              <a:p>
                <a:r>
                  <a:rPr lang="en-US" sz="1800" i="1">
                    <a:latin typeface="Century Schoolbook" pitchFamily="18" charset="0"/>
                  </a:rPr>
                  <a:t>b</a:t>
                </a:r>
                <a:r>
                  <a:rPr lang="en-US" sz="1800">
                    <a:latin typeface="Century Schoolbook" pitchFamily="18" charset="0"/>
                  </a:rPr>
                  <a:t> </a:t>
                </a:r>
                <a:r>
                  <a:rPr lang="en-US" sz="1800" u="sng">
                    <a:latin typeface="Century Schoolbook" pitchFamily="18" charset="0"/>
                  </a:rPr>
                  <a:t>+</a:t>
                </a:r>
                <a:r>
                  <a:rPr lang="en-US" sz="1800">
                    <a:latin typeface="Century Schoolbook" pitchFamily="18" charset="0"/>
                  </a:rPr>
                  <a:t> </a:t>
                </a:r>
                <a:r>
                  <a:rPr lang="en-US" sz="1800" i="1">
                    <a:latin typeface="Century Schoolbook" pitchFamily="18" charset="0"/>
                  </a:rPr>
                  <a:t>t</a:t>
                </a:r>
                <a:r>
                  <a:rPr lang="en-US" sz="1800" i="1" baseline="-25000">
                    <a:latin typeface="Century Schoolbook" pitchFamily="18" charset="0"/>
                  </a:rPr>
                  <a:t>n</a:t>
                </a:r>
                <a:r>
                  <a:rPr lang="en-US" sz="1800" baseline="-25000">
                    <a:latin typeface="Century Schoolbook" pitchFamily="18" charset="0"/>
                  </a:rPr>
                  <a:t>-2,.025</a:t>
                </a:r>
                <a:r>
                  <a:rPr lang="en-US" sz="1800">
                    <a:latin typeface="Century Schoolbook" pitchFamily="18" charset="0"/>
                  </a:rPr>
                  <a:t>se(</a:t>
                </a:r>
                <a:r>
                  <a:rPr lang="en-US" sz="1800" i="1">
                    <a:latin typeface="Century Schoolbook" pitchFamily="18" charset="0"/>
                  </a:rPr>
                  <a:t>b</a:t>
                </a:r>
                <a:r>
                  <a:rPr lang="en-US" sz="1800">
                    <a:latin typeface="Century Schoolbook" pitchFamily="18" charset="0"/>
                  </a:rPr>
                  <a:t>)	= 0.608 </a:t>
                </a:r>
                <a:r>
                  <a:rPr lang="en-US" sz="1800" u="sng">
                    <a:latin typeface="Century Schoolbook" pitchFamily="18" charset="0"/>
                  </a:rPr>
                  <a:t>+</a:t>
                </a:r>
                <a:r>
                  <a:rPr lang="en-US" sz="1800">
                    <a:latin typeface="Century Schoolbook" pitchFamily="18" charset="0"/>
                  </a:rPr>
                  <a:t> </a:t>
                </a:r>
                <a:r>
                  <a:rPr lang="en-US" sz="1800" i="1">
                    <a:latin typeface="Century Schoolbook" pitchFamily="18" charset="0"/>
                  </a:rPr>
                  <a:t>t</a:t>
                </a:r>
                <a:r>
                  <a:rPr lang="en-US" sz="1800" baseline="-25000">
                    <a:latin typeface="Century Schoolbook" pitchFamily="18" charset="0"/>
                  </a:rPr>
                  <a:t>29,.025  </a:t>
                </a:r>
                <a:r>
                  <a:rPr lang="en-US" sz="1800">
                    <a:latin typeface="Century Schoolbook" pitchFamily="18" charset="0"/>
                    <a:sym typeface="Symbol" pitchFamily="18" charset="2"/>
                  </a:rPr>
                  <a:t></a:t>
                </a:r>
                <a:r>
                  <a:rPr lang="en-US" sz="1800">
                    <a:latin typeface="Century Schoolbook" pitchFamily="18" charset="0"/>
                  </a:rPr>
                  <a:t> 0.147 </a:t>
                </a:r>
              </a:p>
              <a:p>
                <a:r>
                  <a:rPr lang="en-US" sz="1800">
                    <a:latin typeface="Century Schoolbook" pitchFamily="18" charset="0"/>
                  </a:rPr>
                  <a:t>				= 0.608 </a:t>
                </a:r>
                <a:r>
                  <a:rPr lang="en-US" sz="1800" u="sng">
                    <a:latin typeface="Century Schoolbook" pitchFamily="18" charset="0"/>
                  </a:rPr>
                  <a:t>+</a:t>
                </a:r>
                <a:r>
                  <a:rPr lang="en-US" sz="1800">
                    <a:latin typeface="Century Schoolbook" pitchFamily="18" charset="0"/>
                  </a:rPr>
                  <a:t> 2.045 </a:t>
                </a:r>
                <a:r>
                  <a:rPr lang="en-US" sz="1800">
                    <a:latin typeface="Century Schoolbook" pitchFamily="18" charset="0"/>
                    <a:sym typeface="Symbol" pitchFamily="18" charset="2"/>
                  </a:rPr>
                  <a:t></a:t>
                </a:r>
                <a:r>
                  <a:rPr lang="en-US" sz="1800">
                    <a:latin typeface="Century Schoolbook" pitchFamily="18" charset="0"/>
                  </a:rPr>
                  <a:t> 0.147 </a:t>
                </a:r>
              </a:p>
              <a:p>
                <a:r>
                  <a:rPr lang="en-US" sz="1800">
                    <a:latin typeface="Century Schoolbook" pitchFamily="18" charset="0"/>
                  </a:rPr>
                  <a:t>				= 0.608 </a:t>
                </a:r>
                <a:r>
                  <a:rPr lang="en-US" sz="1800" u="sng">
                    <a:latin typeface="Century Schoolbook" pitchFamily="18" charset="0"/>
                  </a:rPr>
                  <a:t>+</a:t>
                </a:r>
                <a:r>
                  <a:rPr lang="en-US" sz="1800">
                    <a:latin typeface="Century Schoolbook" pitchFamily="18" charset="0"/>
                  </a:rPr>
                  <a:t> 0.300</a:t>
                </a:r>
              </a:p>
              <a:p>
                <a:r>
                  <a:rPr lang="en-US" sz="1800">
                    <a:latin typeface="Century Schoolbook" pitchFamily="18" charset="0"/>
                  </a:rPr>
                  <a:t>				= (0.308, 0.908)</a:t>
                </a:r>
                <a:endParaRPr lang="en-US" sz="1600">
                  <a:latin typeface="Century Schoolbook" pitchFamily="18" charset="0"/>
                </a:endParaRPr>
              </a:p>
            </p:txBody>
          </p:sp>
        </p:grpSp>
        <p:sp>
          <p:nvSpPr>
            <p:cNvPr id="14" name="Rectangle 18"/>
            <p:cNvSpPr>
              <a:spLocks noChangeArrowheads="1"/>
            </p:cNvSpPr>
            <p:nvPr/>
          </p:nvSpPr>
          <p:spPr bwMode="auto">
            <a:xfrm>
              <a:off x="192088" y="2728913"/>
              <a:ext cx="8701421" cy="292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dirty="0"/>
                <a:t>  </a:t>
              </a:r>
              <a:r>
                <a:rPr lang="en-US" dirty="0">
                  <a:solidFill>
                    <a:srgbClr val="009900"/>
                  </a:solidFill>
                </a:rPr>
                <a:t>Source |       SS          </a:t>
              </a:r>
              <a:r>
                <a:rPr lang="en-US" dirty="0" err="1">
                  <a:solidFill>
                    <a:srgbClr val="009900"/>
                  </a:solidFill>
                </a:rPr>
                <a:t>df</a:t>
              </a:r>
              <a:r>
                <a:rPr lang="en-US" dirty="0">
                  <a:solidFill>
                    <a:srgbClr val="009900"/>
                  </a:solidFill>
                </a:rPr>
                <a:t>          MS             Number of </a:t>
              </a:r>
              <a:r>
                <a:rPr lang="en-US" dirty="0" err="1">
                  <a:solidFill>
                    <a:srgbClr val="009900"/>
                  </a:solidFill>
                </a:rPr>
                <a:t>obs</a:t>
              </a:r>
              <a:r>
                <a:rPr lang="en-US" dirty="0">
                  <a:solidFill>
                    <a:srgbClr val="009900"/>
                  </a:solidFill>
                </a:rPr>
                <a:t> =      31</a:t>
              </a:r>
            </a:p>
            <a:p>
              <a:pPr>
                <a:spcBef>
                  <a:spcPct val="0"/>
                </a:spcBef>
              </a:pPr>
              <a:r>
                <a:rPr lang="en-US" dirty="0">
                  <a:solidFill>
                    <a:srgbClr val="009900"/>
                  </a:solidFill>
                </a:rPr>
                <a:t>---------+------------------------------------          F(  1,    29) =   17.16</a:t>
              </a:r>
            </a:p>
            <a:p>
              <a:pPr>
                <a:spcBef>
                  <a:spcPct val="0"/>
                </a:spcBef>
              </a:pPr>
              <a:r>
                <a:rPr lang="en-US" dirty="0">
                  <a:solidFill>
                    <a:srgbClr val="009900"/>
                  </a:solidFill>
                </a:rPr>
                <a:t>   Model |  250.574476        1     250.574476          </a:t>
              </a:r>
              <a:r>
                <a:rPr lang="en-US" dirty="0" err="1">
                  <a:solidFill>
                    <a:srgbClr val="009900"/>
                  </a:solidFill>
                </a:rPr>
                <a:t>Prob</a:t>
              </a:r>
              <a:r>
                <a:rPr lang="en-US" dirty="0">
                  <a:solidFill>
                    <a:srgbClr val="009900"/>
                  </a:solidFill>
                </a:rPr>
                <a:t> &gt; F      =  0.0003</a:t>
              </a:r>
            </a:p>
            <a:p>
              <a:pPr>
                <a:spcBef>
                  <a:spcPct val="0"/>
                </a:spcBef>
              </a:pPr>
              <a:r>
                <a:rPr lang="en-US" dirty="0">
                  <a:solidFill>
                    <a:srgbClr val="009900"/>
                  </a:solidFill>
                </a:rPr>
                <a:t>Residual |  423.425524 </a:t>
              </a:r>
              <a:r>
                <a:rPr lang="en-US" dirty="0">
                  <a:solidFill>
                    <a:srgbClr val="FF0000"/>
                  </a:solidFill>
                </a:rPr>
                <a:t>n-2 =</a:t>
              </a:r>
              <a:r>
                <a:rPr lang="en-US" dirty="0">
                  <a:solidFill>
                    <a:srgbClr val="009900"/>
                  </a:solidFill>
                </a:rPr>
                <a:t> 29 </a:t>
              </a:r>
              <a:r>
                <a:rPr lang="en-US" dirty="0" smtClean="0">
                  <a:solidFill>
                    <a:srgbClr val="FF0000"/>
                  </a:solidFill>
                </a:rPr>
                <a:t>s</a:t>
              </a:r>
              <a:r>
                <a:rPr lang="en-US" baseline="30000" dirty="0" smtClean="0">
                  <a:solidFill>
                    <a:srgbClr val="FF0000"/>
                  </a:solidFill>
                </a:rPr>
                <a:t>2</a:t>
              </a:r>
              <a:r>
                <a:rPr lang="en-US" dirty="0" smtClean="0">
                  <a:solidFill>
                    <a:srgbClr val="FF0000"/>
                  </a:solidFill>
                </a:rPr>
                <a:t> </a:t>
              </a:r>
              <a:r>
                <a:rPr lang="en-US" dirty="0">
                  <a:solidFill>
                    <a:srgbClr val="FF0000"/>
                  </a:solidFill>
                </a:rPr>
                <a:t>=</a:t>
              </a:r>
              <a:r>
                <a:rPr lang="en-US" dirty="0">
                  <a:solidFill>
                    <a:srgbClr val="009900"/>
                  </a:solidFill>
                </a:rPr>
                <a:t> 14.6008801  </a:t>
              </a:r>
              <a:r>
                <a:rPr lang="en-US" dirty="0" smtClean="0">
                  <a:solidFill>
                    <a:srgbClr val="009900"/>
                  </a:solidFill>
                </a:rPr>
                <a:t>       </a:t>
              </a:r>
              <a:r>
                <a:rPr lang="en-US" dirty="0">
                  <a:solidFill>
                    <a:srgbClr val="009900"/>
                  </a:solidFill>
                </a:rPr>
                <a:t>R-squared     =  0.3718</a:t>
              </a:r>
            </a:p>
            <a:p>
              <a:pPr>
                <a:spcBef>
                  <a:spcPct val="0"/>
                </a:spcBef>
              </a:pPr>
              <a:r>
                <a:rPr lang="en-US" dirty="0">
                  <a:solidFill>
                    <a:srgbClr val="009900"/>
                  </a:solidFill>
                </a:rPr>
                <a:t>---------+------------------------------------          </a:t>
              </a:r>
              <a:r>
                <a:rPr lang="en-US" dirty="0" err="1">
                  <a:solidFill>
                    <a:srgbClr val="009900"/>
                  </a:solidFill>
                </a:rPr>
                <a:t>Adj</a:t>
              </a:r>
              <a:r>
                <a:rPr lang="en-US" dirty="0">
                  <a:solidFill>
                    <a:srgbClr val="009900"/>
                  </a:solidFill>
                </a:rPr>
                <a:t> R-squared =  0.3501</a:t>
              </a:r>
            </a:p>
            <a:p>
              <a:pPr>
                <a:spcBef>
                  <a:spcPct val="0"/>
                </a:spcBef>
              </a:pPr>
              <a:r>
                <a:rPr lang="en-US" dirty="0">
                  <a:solidFill>
                    <a:srgbClr val="009900"/>
                  </a:solidFill>
                </a:rPr>
                <a:t>   Total |      674.00       30      22.4666667         Root MSE  </a:t>
              </a:r>
              <a:r>
                <a:rPr lang="en-US" dirty="0">
                  <a:solidFill>
                    <a:srgbClr val="FF0000"/>
                  </a:solidFill>
                </a:rPr>
                <a:t>=</a:t>
              </a:r>
              <a:r>
                <a:rPr lang="en-US" dirty="0">
                  <a:solidFill>
                    <a:srgbClr val="009900"/>
                  </a:solidFill>
                </a:rPr>
                <a:t> </a:t>
              </a:r>
              <a:r>
                <a:rPr lang="en-US" dirty="0">
                  <a:solidFill>
                    <a:srgbClr val="FF0000"/>
                  </a:solidFill>
                </a:rPr>
                <a:t>s =</a:t>
              </a:r>
              <a:r>
                <a:rPr lang="en-US" dirty="0">
                  <a:solidFill>
                    <a:srgbClr val="009900"/>
                  </a:solidFill>
                </a:rPr>
                <a:t>  3.8211</a:t>
              </a:r>
            </a:p>
            <a:p>
              <a:pPr>
                <a:spcBef>
                  <a:spcPct val="0"/>
                </a:spcBef>
              </a:pPr>
              <a:endParaRPr lang="en-US" dirty="0">
                <a:solidFill>
                  <a:srgbClr val="009900"/>
                </a:solidFill>
              </a:endParaRP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bweight</a:t>
              </a:r>
              <a:r>
                <a:rPr lang="en-US" dirty="0">
                  <a:solidFill>
                    <a:srgbClr val="009900"/>
                  </a:solidFill>
                </a:rPr>
                <a:t> |      </a:t>
              </a:r>
              <a:r>
                <a:rPr lang="en-US" dirty="0" err="1">
                  <a:solidFill>
                    <a:srgbClr val="009900"/>
                  </a:solidFill>
                </a:rPr>
                <a:t>Coef</a:t>
              </a:r>
              <a:r>
                <a:rPr lang="en-US" dirty="0">
                  <a:solidFill>
                    <a:srgbClr val="009900"/>
                  </a:solidFill>
                </a:rPr>
                <a:t>.       Std. Err.   t     P&gt;|t|       [95% Conf. Interval]</a:t>
              </a:r>
            </a:p>
            <a:p>
              <a:pPr>
                <a:spcBef>
                  <a:spcPct val="0"/>
                </a:spcBef>
              </a:pPr>
              <a:r>
                <a:rPr lang="en-US" dirty="0">
                  <a:solidFill>
                    <a:srgbClr val="009900"/>
                  </a:solidFill>
                </a:rPr>
                <a:t>---------+--------------------------------------------------------------------</a:t>
              </a:r>
            </a:p>
            <a:p>
              <a:pPr>
                <a:spcBef>
                  <a:spcPct val="0"/>
                </a:spcBef>
              </a:pPr>
              <a:r>
                <a:rPr lang="en-US" dirty="0">
                  <a:solidFill>
                    <a:srgbClr val="009900"/>
                  </a:solidFill>
                </a:rPr>
                <a:t> </a:t>
              </a:r>
              <a:r>
                <a:rPr lang="en-US" dirty="0" err="1">
                  <a:solidFill>
                    <a:srgbClr val="009900"/>
                  </a:solidFill>
                </a:rPr>
                <a:t>estriol</a:t>
              </a:r>
              <a:r>
                <a:rPr lang="en-US" dirty="0">
                  <a:solidFill>
                    <a:srgbClr val="009900"/>
                  </a:solidFill>
                </a:rPr>
                <a:t> |</a:t>
              </a:r>
              <a:r>
                <a:rPr lang="en-US" dirty="0">
                  <a:solidFill>
                    <a:srgbClr val="FF0000"/>
                  </a:solidFill>
                </a:rPr>
                <a:t>b=</a:t>
              </a:r>
              <a:r>
                <a:rPr lang="en-US" dirty="0">
                  <a:solidFill>
                    <a:srgbClr val="009900"/>
                  </a:solidFill>
                </a:rPr>
                <a:t> .6081905 </a:t>
              </a:r>
              <a:r>
                <a:rPr lang="en-US" dirty="0">
                  <a:solidFill>
                    <a:srgbClr val="FF0000"/>
                  </a:solidFill>
                </a:rPr>
                <a:t>se(b)=</a:t>
              </a:r>
              <a:r>
                <a:rPr lang="en-US" dirty="0">
                  <a:solidFill>
                    <a:srgbClr val="009900"/>
                  </a:solidFill>
                </a:rPr>
                <a:t> .1468117  4.14 </a:t>
              </a:r>
              <a:r>
                <a:rPr lang="en-US" dirty="0">
                  <a:solidFill>
                    <a:srgbClr val="FF0000"/>
                  </a:solidFill>
                </a:rPr>
                <a:t>P=</a:t>
              </a:r>
              <a:r>
                <a:rPr lang="en-US" dirty="0">
                  <a:solidFill>
                    <a:srgbClr val="009900"/>
                  </a:solidFill>
                </a:rPr>
                <a:t>0.000       .3079268    .9084541</a:t>
              </a:r>
            </a:p>
            <a:p>
              <a:pPr>
                <a:spcBef>
                  <a:spcPct val="0"/>
                </a:spcBef>
              </a:pPr>
              <a:r>
                <a:rPr lang="en-US" dirty="0">
                  <a:solidFill>
                    <a:srgbClr val="009900"/>
                  </a:solidFill>
                </a:rPr>
                <a:t>   _cons |</a:t>
              </a:r>
              <a:r>
                <a:rPr lang="en-US" dirty="0">
                  <a:solidFill>
                    <a:srgbClr val="FF0000"/>
                  </a:solidFill>
                </a:rPr>
                <a:t>a=</a:t>
              </a:r>
              <a:r>
                <a:rPr lang="en-US" dirty="0">
                  <a:solidFill>
                    <a:srgbClr val="009900"/>
                  </a:solidFill>
                </a:rPr>
                <a:t> 21.52343       2.620417   8.21   0.000       16.16407    26.88278</a:t>
              </a:r>
            </a:p>
            <a:p>
              <a:pPr>
                <a:spcBef>
                  <a:spcPct val="0"/>
                </a:spcBef>
              </a:pPr>
              <a:r>
                <a:rPr lang="en-US" dirty="0">
                  <a:solidFill>
                    <a:srgbClr val="009900"/>
                  </a:solidFill>
                </a:rPr>
                <a:t>------------------------------------------------------------------------------</a:t>
              </a:r>
              <a:endParaRPr lang="en-US" sz="1600" dirty="0">
                <a:latin typeface="Times New Roman" pitchFamily="18"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a:grpSpLocks/>
          </p:cNvGrpSpPr>
          <p:nvPr/>
        </p:nvGrpSpPr>
        <p:grpSpPr bwMode="auto">
          <a:xfrm>
            <a:off x="2406650" y="3170238"/>
            <a:ext cx="4500563" cy="2708275"/>
            <a:chOff x="1516" y="1997"/>
            <a:chExt cx="2835" cy="1706"/>
          </a:xfrm>
        </p:grpSpPr>
        <p:graphicFrame>
          <p:nvGraphicFramePr>
            <p:cNvPr id="4" name="Object 4"/>
            <p:cNvGraphicFramePr>
              <a:graphicFrameLocks noChangeAspect="1"/>
            </p:cNvGraphicFramePr>
            <p:nvPr/>
          </p:nvGraphicFramePr>
          <p:xfrm>
            <a:off x="1516" y="1997"/>
            <a:ext cx="2686" cy="1607"/>
          </p:xfrm>
          <a:graphic>
            <a:graphicData uri="http://schemas.openxmlformats.org/presentationml/2006/ole">
              <mc:AlternateContent xmlns:mc="http://schemas.openxmlformats.org/markup-compatibility/2006">
                <mc:Choice xmlns:v="urn:schemas-microsoft-com:vml" Requires="v">
                  <p:oleObj spid="_x0000_s412689" name="Picture" r:id="rId4" imgW="2720160" imgH="1627560" progId="Word.Picture.8">
                    <p:embed/>
                  </p:oleObj>
                </mc:Choice>
                <mc:Fallback>
                  <p:oleObj name="Picture" r:id="rId4" imgW="2720160" imgH="162756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 y="1997"/>
                          <a:ext cx="2686" cy="1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a:spLocks noChangeArrowheads="1"/>
            </p:cNvSpPr>
            <p:nvPr/>
          </p:nvSpPr>
          <p:spPr bwMode="auto">
            <a:xfrm>
              <a:off x="2983" y="3405"/>
              <a:ext cx="1368" cy="298"/>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6" name="Text Box 5"/>
            <p:cNvSpPr txBox="1">
              <a:spLocks noChangeArrowheads="1"/>
            </p:cNvSpPr>
            <p:nvPr/>
          </p:nvSpPr>
          <p:spPr bwMode="auto">
            <a:xfrm>
              <a:off x="3546" y="3343"/>
              <a:ext cx="611" cy="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i="1">
                  <a:solidFill>
                    <a:schemeClr val="tx1"/>
                  </a:solidFill>
                  <a:latin typeface="Century Schoolbook" pitchFamily="18" charset="0"/>
                </a:rPr>
                <a:t>t</a:t>
              </a:r>
              <a:r>
                <a:rPr lang="en-US" sz="2400" baseline="-25000">
                  <a:solidFill>
                    <a:schemeClr val="tx1"/>
                  </a:solidFill>
                  <a:latin typeface="Century Schoolbook" pitchFamily="18" charset="0"/>
                </a:rPr>
                <a:t>29,.025</a:t>
              </a:r>
            </a:p>
          </p:txBody>
        </p:sp>
        <p:sp>
          <p:nvSpPr>
            <p:cNvPr id="7" name="Rectangle 8"/>
            <p:cNvSpPr>
              <a:spLocks noChangeArrowheads="1"/>
            </p:cNvSpPr>
            <p:nvPr/>
          </p:nvSpPr>
          <p:spPr bwMode="auto">
            <a:xfrm>
              <a:off x="3569" y="2643"/>
              <a:ext cx="391" cy="247"/>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8" name="Text Box 9"/>
            <p:cNvSpPr txBox="1">
              <a:spLocks noChangeArrowheads="1"/>
            </p:cNvSpPr>
            <p:nvPr/>
          </p:nvSpPr>
          <p:spPr bwMode="auto">
            <a:xfrm>
              <a:off x="3531" y="2617"/>
              <a:ext cx="597" cy="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dirty="0">
                  <a:solidFill>
                    <a:schemeClr val="tx1"/>
                  </a:solidFill>
                  <a:latin typeface="Century Schoolbook" pitchFamily="18" charset="0"/>
                </a:rPr>
                <a:t>0.025</a:t>
              </a:r>
            </a:p>
          </p:txBody>
        </p:sp>
        <p:sp>
          <p:nvSpPr>
            <p:cNvPr id="9" name="Rectangle 11"/>
            <p:cNvSpPr>
              <a:spLocks noChangeArrowheads="1"/>
            </p:cNvSpPr>
            <p:nvPr/>
          </p:nvSpPr>
          <p:spPr bwMode="auto">
            <a:xfrm>
              <a:off x="2664" y="3405"/>
              <a:ext cx="319" cy="172"/>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0" name="Text Box 10"/>
            <p:cNvSpPr txBox="1">
              <a:spLocks noChangeArrowheads="1"/>
            </p:cNvSpPr>
            <p:nvPr/>
          </p:nvSpPr>
          <p:spPr bwMode="auto">
            <a:xfrm>
              <a:off x="2741" y="3343"/>
              <a:ext cx="223" cy="288"/>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a:solidFill>
                    <a:schemeClr val="tx1"/>
                  </a:solidFill>
                  <a:latin typeface="Century Schoolbook" pitchFamily="18" charset="0"/>
                </a:rPr>
                <a:t>0</a:t>
              </a:r>
            </a:p>
          </p:txBody>
        </p:sp>
        <p:sp>
          <p:nvSpPr>
            <p:cNvPr id="11" name="Text Box 13"/>
            <p:cNvSpPr txBox="1">
              <a:spLocks noChangeArrowheads="1"/>
            </p:cNvSpPr>
            <p:nvPr/>
          </p:nvSpPr>
          <p:spPr bwMode="auto">
            <a:xfrm>
              <a:off x="1905" y="3343"/>
              <a:ext cx="675" cy="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i="1">
                  <a:solidFill>
                    <a:schemeClr val="tx1"/>
                  </a:solidFill>
                  <a:latin typeface="Century Schoolbook" pitchFamily="18" charset="0"/>
                </a:rPr>
                <a:t>-t</a:t>
              </a:r>
              <a:r>
                <a:rPr lang="en-US" sz="2400" baseline="-25000">
                  <a:solidFill>
                    <a:schemeClr val="tx1"/>
                  </a:solidFill>
                  <a:latin typeface="Century Schoolbook" pitchFamily="18" charset="0"/>
                </a:rPr>
                <a:t>29,.025</a:t>
              </a:r>
            </a:p>
          </p:txBody>
        </p:sp>
        <p:sp>
          <p:nvSpPr>
            <p:cNvPr id="12" name="Line 14"/>
            <p:cNvSpPr>
              <a:spLocks noChangeShapeType="1"/>
            </p:cNvSpPr>
            <p:nvPr/>
          </p:nvSpPr>
          <p:spPr bwMode="auto">
            <a:xfrm>
              <a:off x="3660" y="3276"/>
              <a:ext cx="0" cy="9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3" name="Line 15"/>
            <p:cNvSpPr>
              <a:spLocks noChangeShapeType="1"/>
            </p:cNvSpPr>
            <p:nvPr/>
          </p:nvSpPr>
          <p:spPr bwMode="auto">
            <a:xfrm>
              <a:off x="2856" y="3276"/>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4" name="Line 16"/>
            <p:cNvSpPr>
              <a:spLocks noChangeShapeType="1"/>
            </p:cNvSpPr>
            <p:nvPr/>
          </p:nvSpPr>
          <p:spPr bwMode="auto">
            <a:xfrm>
              <a:off x="2079" y="3276"/>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3"/>
          <p:cNvSpPr>
            <a:spLocks noChangeArrowheads="1"/>
          </p:cNvSpPr>
          <p:nvPr/>
        </p:nvSpPr>
        <p:spPr bwMode="auto">
          <a:xfrm>
            <a:off x="233363" y="3668713"/>
            <a:ext cx="8618537"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a:t>  </a:t>
            </a:r>
            <a:r>
              <a:rPr lang="en-US">
                <a:solidFill>
                  <a:srgbClr val="009900"/>
                </a:solidFill>
              </a:rPr>
              <a:t>Source |       SS          df          MS             Number of obs =      31</a:t>
            </a:r>
          </a:p>
          <a:p>
            <a:pPr>
              <a:spcBef>
                <a:spcPct val="0"/>
              </a:spcBef>
            </a:pPr>
            <a:r>
              <a:rPr lang="en-US">
                <a:solidFill>
                  <a:srgbClr val="009900"/>
                </a:solidFill>
              </a:rPr>
              <a:t>---------+------------------------------------          F(  1,    29) =   17.16</a:t>
            </a:r>
          </a:p>
          <a:p>
            <a:pPr>
              <a:spcBef>
                <a:spcPct val="0"/>
              </a:spcBef>
            </a:pPr>
            <a:r>
              <a:rPr lang="en-US">
                <a:solidFill>
                  <a:srgbClr val="009900"/>
                </a:solidFill>
              </a:rPr>
              <a:t>   Model |  250.574476        1     250.574476          Prob &gt; F      =  0.0003</a:t>
            </a:r>
          </a:p>
          <a:p>
            <a:pPr>
              <a:spcBef>
                <a:spcPct val="0"/>
              </a:spcBef>
            </a:pPr>
            <a:r>
              <a:rPr lang="en-US">
                <a:solidFill>
                  <a:srgbClr val="009900"/>
                </a:solidFill>
              </a:rPr>
              <a:t>Residual |  423.425524 </a:t>
            </a:r>
            <a:r>
              <a:rPr lang="en-US">
                <a:solidFill>
                  <a:srgbClr val="FF0000"/>
                </a:solidFill>
              </a:rPr>
              <a:t>n-2 =</a:t>
            </a:r>
            <a:r>
              <a:rPr lang="en-US">
                <a:solidFill>
                  <a:srgbClr val="009900"/>
                </a:solidFill>
              </a:rPr>
              <a:t> 29 </a:t>
            </a:r>
            <a:r>
              <a:rPr lang="en-US">
                <a:solidFill>
                  <a:srgbClr val="FF0000"/>
                </a:solidFill>
              </a:rPr>
              <a:t>s</a:t>
            </a:r>
            <a:r>
              <a:rPr lang="en-US" baseline="30000">
                <a:solidFill>
                  <a:srgbClr val="FF0000"/>
                </a:solidFill>
              </a:rPr>
              <a:t>2</a:t>
            </a:r>
            <a:r>
              <a:rPr lang="en-US">
                <a:solidFill>
                  <a:srgbClr val="FF0000"/>
                </a:solidFill>
              </a:rPr>
              <a:t>  =</a:t>
            </a:r>
            <a:r>
              <a:rPr lang="en-US">
                <a:solidFill>
                  <a:srgbClr val="009900"/>
                </a:solidFill>
              </a:rPr>
              <a:t> 14.6008801        R-squared     =  0.3718</a:t>
            </a:r>
          </a:p>
          <a:p>
            <a:pPr>
              <a:spcBef>
                <a:spcPct val="0"/>
              </a:spcBef>
            </a:pPr>
            <a:r>
              <a:rPr lang="en-US">
                <a:solidFill>
                  <a:srgbClr val="009900"/>
                </a:solidFill>
              </a:rPr>
              <a:t>---------+------------------------------------          Adj R-squared =  0.3501</a:t>
            </a:r>
          </a:p>
          <a:p>
            <a:pPr>
              <a:spcBef>
                <a:spcPct val="0"/>
              </a:spcBef>
            </a:pPr>
            <a:r>
              <a:rPr lang="en-US">
                <a:solidFill>
                  <a:srgbClr val="009900"/>
                </a:solidFill>
              </a:rPr>
              <a:t>   Total |      674.00       30      22.4666667         Root MSE  </a:t>
            </a:r>
            <a:r>
              <a:rPr lang="en-US">
                <a:solidFill>
                  <a:srgbClr val="FF0000"/>
                </a:solidFill>
              </a:rPr>
              <a:t>=</a:t>
            </a:r>
            <a:r>
              <a:rPr lang="en-US">
                <a:solidFill>
                  <a:srgbClr val="009900"/>
                </a:solidFill>
              </a:rPr>
              <a:t> </a:t>
            </a:r>
            <a:r>
              <a:rPr lang="en-US">
                <a:solidFill>
                  <a:srgbClr val="FF0000"/>
                </a:solidFill>
              </a:rPr>
              <a:t>s =</a:t>
            </a:r>
            <a:r>
              <a:rPr lang="en-US">
                <a:solidFill>
                  <a:srgbClr val="009900"/>
                </a:solidFill>
              </a:rPr>
              <a:t>  3.8211</a:t>
            </a:r>
          </a:p>
          <a:p>
            <a:pPr>
              <a:spcBef>
                <a:spcPct val="0"/>
              </a:spcBef>
            </a:pPr>
            <a:endParaRPr lang="en-US">
              <a:solidFill>
                <a:srgbClr val="009900"/>
              </a:solidFill>
            </a:endParaRPr>
          </a:p>
          <a:p>
            <a:pPr>
              <a:spcBef>
                <a:spcPct val="0"/>
              </a:spcBef>
            </a:pPr>
            <a:r>
              <a:rPr lang="en-US">
                <a:solidFill>
                  <a:srgbClr val="009900"/>
                </a:solidFill>
              </a:rPr>
              <a:t>------------------------------------------------------------------------------</a:t>
            </a:r>
          </a:p>
          <a:p>
            <a:pPr>
              <a:spcBef>
                <a:spcPct val="0"/>
              </a:spcBef>
            </a:pPr>
            <a:r>
              <a:rPr lang="en-US">
                <a:solidFill>
                  <a:srgbClr val="009900"/>
                </a:solidFill>
              </a:rPr>
              <a:t> bweight |      Coef.       Std. Err.   t     P&gt;|t|       [95% Conf. Interval]</a:t>
            </a:r>
          </a:p>
          <a:p>
            <a:pPr>
              <a:spcBef>
                <a:spcPct val="0"/>
              </a:spcBef>
            </a:pPr>
            <a:r>
              <a:rPr lang="en-US">
                <a:solidFill>
                  <a:srgbClr val="009900"/>
                </a:solidFill>
              </a:rPr>
              <a:t>---------+--------------------------------------------------------------------</a:t>
            </a:r>
          </a:p>
          <a:p>
            <a:pPr>
              <a:spcBef>
                <a:spcPct val="0"/>
              </a:spcBef>
            </a:pPr>
            <a:r>
              <a:rPr lang="en-US">
                <a:solidFill>
                  <a:srgbClr val="009900"/>
                </a:solidFill>
              </a:rPr>
              <a:t> estriol |</a:t>
            </a:r>
            <a:r>
              <a:rPr lang="en-US">
                <a:solidFill>
                  <a:srgbClr val="FF0000"/>
                </a:solidFill>
              </a:rPr>
              <a:t>b=</a:t>
            </a:r>
            <a:r>
              <a:rPr lang="en-US">
                <a:solidFill>
                  <a:srgbClr val="009900"/>
                </a:solidFill>
              </a:rPr>
              <a:t> .6081905 </a:t>
            </a:r>
            <a:r>
              <a:rPr lang="en-US">
                <a:solidFill>
                  <a:srgbClr val="FF0000"/>
                </a:solidFill>
              </a:rPr>
              <a:t>se(b)=</a:t>
            </a:r>
            <a:r>
              <a:rPr lang="en-US">
                <a:solidFill>
                  <a:srgbClr val="009900"/>
                </a:solidFill>
              </a:rPr>
              <a:t> .1468117  4.14  </a:t>
            </a:r>
            <a:r>
              <a:rPr lang="en-US">
                <a:solidFill>
                  <a:srgbClr val="FF0000"/>
                </a:solidFill>
              </a:rPr>
              <a:t>P=</a:t>
            </a:r>
            <a:r>
              <a:rPr lang="en-US">
                <a:solidFill>
                  <a:srgbClr val="009900"/>
                </a:solidFill>
              </a:rPr>
              <a:t>0.000       .3079268    .9084541</a:t>
            </a:r>
          </a:p>
          <a:p>
            <a:pPr>
              <a:spcBef>
                <a:spcPct val="0"/>
              </a:spcBef>
            </a:pPr>
            <a:r>
              <a:rPr lang="en-US">
                <a:solidFill>
                  <a:srgbClr val="009900"/>
                </a:solidFill>
              </a:rPr>
              <a:t>   _cons |</a:t>
            </a:r>
            <a:r>
              <a:rPr lang="en-US">
                <a:solidFill>
                  <a:srgbClr val="FF0000"/>
                </a:solidFill>
              </a:rPr>
              <a:t>a=</a:t>
            </a:r>
            <a:r>
              <a:rPr lang="en-US">
                <a:solidFill>
                  <a:srgbClr val="009900"/>
                </a:solidFill>
              </a:rPr>
              <a:t> 21.52343       2.620417   8.21    0.000       16.16407    26.88278</a:t>
            </a:r>
          </a:p>
          <a:p>
            <a:pPr>
              <a:spcBef>
                <a:spcPct val="0"/>
              </a:spcBef>
            </a:pPr>
            <a:r>
              <a:rPr lang="en-US">
                <a:solidFill>
                  <a:srgbClr val="009900"/>
                </a:solidFill>
              </a:rPr>
              <a:t>------------------------------------------------------------------------------</a:t>
            </a:r>
            <a:endParaRPr lang="en-US" sz="1600">
              <a:latin typeface="Times New Roman" pitchFamily="18" charset="0"/>
            </a:endParaRPr>
          </a:p>
        </p:txBody>
      </p:sp>
      <p:grpSp>
        <p:nvGrpSpPr>
          <p:cNvPr id="28" name="Group 20"/>
          <p:cNvGrpSpPr>
            <a:grpSpLocks/>
          </p:cNvGrpSpPr>
          <p:nvPr/>
        </p:nvGrpSpPr>
        <p:grpSpPr bwMode="auto">
          <a:xfrm>
            <a:off x="388938" y="571500"/>
            <a:ext cx="8007350" cy="2700338"/>
            <a:chOff x="245" y="360"/>
            <a:chExt cx="5044" cy="1701"/>
          </a:xfrm>
        </p:grpSpPr>
        <p:sp>
          <p:nvSpPr>
            <p:cNvPr id="29" name="Text Box 3"/>
            <p:cNvSpPr txBox="1">
              <a:spLocks noChangeArrowheads="1"/>
            </p:cNvSpPr>
            <p:nvPr/>
          </p:nvSpPr>
          <p:spPr bwMode="auto">
            <a:xfrm>
              <a:off x="245" y="360"/>
              <a:ext cx="37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dirty="0">
                  <a:solidFill>
                    <a:srgbClr val="0000CC"/>
                  </a:solidFill>
                  <a:latin typeface="Century Schoolbook" pitchFamily="18" charset="0"/>
                </a:rPr>
                <a:t>10.     95% (CI) for </a:t>
              </a:r>
              <a:r>
                <a:rPr lang="en-US" sz="1800" b="1" i="1" dirty="0">
                  <a:solidFill>
                    <a:srgbClr val="0000CC"/>
                  </a:solidFill>
                  <a:latin typeface="Symbol" pitchFamily="18" charset="2"/>
                </a:rPr>
                <a:t>a</a:t>
              </a:r>
              <a:r>
                <a:rPr lang="en-US" sz="1800" b="1" dirty="0">
                  <a:solidFill>
                    <a:srgbClr val="0000CC"/>
                  </a:solidFill>
                  <a:latin typeface="Century Schoolbook" pitchFamily="18" charset="0"/>
                </a:rPr>
                <a:t> + </a:t>
              </a:r>
              <a:r>
                <a:rPr lang="en-US" sz="1800" b="1" dirty="0">
                  <a:solidFill>
                    <a:srgbClr val="0000CC"/>
                  </a:solidFill>
                  <a:latin typeface="Century Schoolbook" pitchFamily="18" charset="0"/>
                  <a:sym typeface="Symbol" pitchFamily="18" charset="2"/>
                </a:rPr>
                <a:t></a:t>
              </a:r>
              <a:r>
                <a:rPr lang="en-US" sz="1800" b="1" i="1" dirty="0">
                  <a:solidFill>
                    <a:srgbClr val="0000CC"/>
                  </a:solidFill>
                  <a:latin typeface="Century Schoolbook" pitchFamily="18" charset="0"/>
                  <a:sym typeface="Symbol" pitchFamily="18" charset="2"/>
                </a:rPr>
                <a:t>x</a:t>
              </a:r>
              <a:endParaRPr lang="en-US" sz="1800" b="1" dirty="0">
                <a:solidFill>
                  <a:srgbClr val="0000CC"/>
                </a:solidFill>
                <a:latin typeface="Century Schoolbook" pitchFamily="18" charset="0"/>
              </a:endParaRPr>
            </a:p>
          </p:txBody>
        </p:sp>
        <p:grpSp>
          <p:nvGrpSpPr>
            <p:cNvPr id="30" name="Group 19"/>
            <p:cNvGrpSpPr>
              <a:grpSpLocks/>
            </p:cNvGrpSpPr>
            <p:nvPr/>
          </p:nvGrpSpPr>
          <p:grpSpPr bwMode="auto">
            <a:xfrm>
              <a:off x="619" y="735"/>
              <a:ext cx="4670" cy="1326"/>
              <a:chOff x="619" y="735"/>
              <a:chExt cx="4670" cy="1326"/>
            </a:xfrm>
          </p:grpSpPr>
          <p:sp>
            <p:nvSpPr>
              <p:cNvPr id="31" name="Text Box 4"/>
              <p:cNvSpPr txBox="1">
                <a:spLocks noChangeArrowheads="1"/>
              </p:cNvSpPr>
              <p:nvPr/>
            </p:nvSpPr>
            <p:spPr bwMode="auto">
              <a:xfrm>
                <a:off x="619" y="735"/>
                <a:ext cx="3500" cy="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dirty="0">
                    <a:solidFill>
                      <a:schemeClr val="tx1"/>
                    </a:solidFill>
                    <a:latin typeface="Century Schoolbook" pitchFamily="18" charset="0"/>
                  </a:rPr>
                  <a:t>Let</a:t>
                </a:r>
              </a:p>
              <a:p>
                <a:r>
                  <a:rPr lang="en-US" sz="1800" dirty="0">
                    <a:solidFill>
                      <a:schemeClr val="tx1"/>
                    </a:solidFill>
                    <a:latin typeface="Century Schoolbook" pitchFamily="18" charset="0"/>
                  </a:rPr>
                  <a:t>The variance of           is</a:t>
                </a:r>
              </a:p>
            </p:txBody>
          </p:sp>
          <p:graphicFrame>
            <p:nvGraphicFramePr>
              <p:cNvPr id="32" name="Object 5"/>
              <p:cNvGraphicFramePr>
                <a:graphicFrameLocks noChangeAspect="1"/>
              </p:cNvGraphicFramePr>
              <p:nvPr/>
            </p:nvGraphicFramePr>
            <p:xfrm>
              <a:off x="933" y="735"/>
              <a:ext cx="832" cy="176"/>
            </p:xfrm>
            <a:graphic>
              <a:graphicData uri="http://schemas.openxmlformats.org/presentationml/2006/ole">
                <mc:AlternateContent xmlns:mc="http://schemas.openxmlformats.org/markup-compatibility/2006">
                  <mc:Choice xmlns:v="urn:schemas-microsoft-com:vml" Requires="v">
                    <p:oleObj spid="_x0000_s110719" name="Equation" r:id="rId4" imgW="1320480" imgH="279360" progId="Equation.DSMT4">
                      <p:embed/>
                    </p:oleObj>
                  </mc:Choice>
                  <mc:Fallback>
                    <p:oleObj name="Equation" r:id="rId4" imgW="132048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 y="735"/>
                            <a:ext cx="832"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6"/>
              <p:cNvGraphicFramePr>
                <a:graphicFrameLocks noChangeAspect="1"/>
              </p:cNvGraphicFramePr>
              <p:nvPr/>
            </p:nvGraphicFramePr>
            <p:xfrm>
              <a:off x="943" y="1220"/>
              <a:ext cx="2192" cy="208"/>
            </p:xfrm>
            <a:graphic>
              <a:graphicData uri="http://schemas.openxmlformats.org/presentationml/2006/ole">
                <mc:AlternateContent xmlns:mc="http://schemas.openxmlformats.org/markup-compatibility/2006">
                  <mc:Choice xmlns:v="urn:schemas-microsoft-com:vml" Requires="v">
                    <p:oleObj spid="_x0000_s110720" name="Equation" r:id="rId6" imgW="3479760" imgH="330120" progId="Equation.DSMT4">
                      <p:embed/>
                    </p:oleObj>
                  </mc:Choice>
                  <mc:Fallback>
                    <p:oleObj name="Equation" r:id="rId6" imgW="3479760" imgH="3301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 y="1220"/>
                            <a:ext cx="219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7"/>
              <p:cNvGraphicFramePr>
                <a:graphicFrameLocks noChangeAspect="1"/>
              </p:cNvGraphicFramePr>
              <p:nvPr/>
            </p:nvGraphicFramePr>
            <p:xfrm>
              <a:off x="1713" y="1004"/>
              <a:ext cx="296" cy="176"/>
            </p:xfrm>
            <a:graphic>
              <a:graphicData uri="http://schemas.openxmlformats.org/presentationml/2006/ole">
                <mc:AlternateContent xmlns:mc="http://schemas.openxmlformats.org/markup-compatibility/2006">
                  <mc:Choice xmlns:v="urn:schemas-microsoft-com:vml" Requires="v">
                    <p:oleObj spid="_x0000_s110721" name="Equation" r:id="rId8" imgW="469800" imgH="279360" progId="Equation.DSMT4">
                      <p:embed/>
                    </p:oleObj>
                  </mc:Choice>
                  <mc:Fallback>
                    <p:oleObj name="Equation" r:id="rId8" imgW="46980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3" y="1004"/>
                            <a:ext cx="29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 Box 8"/>
              <p:cNvSpPr txBox="1">
                <a:spLocks noChangeArrowheads="1"/>
              </p:cNvSpPr>
              <p:nvPr/>
            </p:nvSpPr>
            <p:spPr bwMode="auto">
              <a:xfrm>
                <a:off x="629" y="1574"/>
                <a:ext cx="319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The 95% confidence interval for          is</a:t>
                </a:r>
              </a:p>
            </p:txBody>
          </p:sp>
          <p:graphicFrame>
            <p:nvGraphicFramePr>
              <p:cNvPr id="36" name="Object 9"/>
              <p:cNvGraphicFramePr>
                <a:graphicFrameLocks noChangeAspect="1"/>
              </p:cNvGraphicFramePr>
              <p:nvPr/>
            </p:nvGraphicFramePr>
            <p:xfrm>
              <a:off x="2773" y="1588"/>
              <a:ext cx="296" cy="176"/>
            </p:xfrm>
            <a:graphic>
              <a:graphicData uri="http://schemas.openxmlformats.org/presentationml/2006/ole">
                <mc:AlternateContent xmlns:mc="http://schemas.openxmlformats.org/markup-compatibility/2006">
                  <mc:Choice xmlns:v="urn:schemas-microsoft-com:vml" Requires="v">
                    <p:oleObj spid="_x0000_s110722" name="Equation" r:id="rId10" imgW="469800" imgH="279360" progId="Equation.DSMT4">
                      <p:embed/>
                    </p:oleObj>
                  </mc:Choice>
                  <mc:Fallback>
                    <p:oleObj name="Equation" r:id="rId10" imgW="4698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3" y="1588"/>
                            <a:ext cx="29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10"/>
              <p:cNvGraphicFramePr>
                <a:graphicFrameLocks noChangeAspect="1"/>
              </p:cNvGraphicFramePr>
              <p:nvPr/>
            </p:nvGraphicFramePr>
            <p:xfrm>
              <a:off x="980" y="1807"/>
              <a:ext cx="1318" cy="254"/>
            </p:xfrm>
            <a:graphic>
              <a:graphicData uri="http://schemas.openxmlformats.org/presentationml/2006/ole">
                <mc:AlternateContent xmlns:mc="http://schemas.openxmlformats.org/markup-compatibility/2006">
                  <mc:Choice xmlns:v="urn:schemas-microsoft-com:vml" Requires="v">
                    <p:oleObj spid="_x0000_s110723" name="Equation" r:id="rId12" imgW="1384200" imgH="266400" progId="Equation.DSMT4">
                      <p:embed/>
                    </p:oleObj>
                  </mc:Choice>
                  <mc:Fallback>
                    <p:oleObj name="Equation" r:id="rId12" imgW="1384200" imgH="26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0" y="1807"/>
                            <a:ext cx="131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 Box 11"/>
              <p:cNvSpPr txBox="1">
                <a:spLocks noChangeArrowheads="1"/>
              </p:cNvSpPr>
              <p:nvPr/>
            </p:nvSpPr>
            <p:spPr bwMode="auto">
              <a:xfrm>
                <a:off x="4749" y="1134"/>
                <a:ext cx="54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b="1">
                    <a:solidFill>
                      <a:schemeClr val="tx1"/>
                    </a:solidFill>
                    <a:latin typeface="Century Schoolbook" pitchFamily="18" charset="0"/>
                  </a:rPr>
                  <a:t>{1.8}</a:t>
                </a:r>
              </a:p>
            </p:txBody>
          </p:sp>
          <p:sp>
            <p:nvSpPr>
              <p:cNvPr id="39" name="Text Box 12"/>
              <p:cNvSpPr txBox="1">
                <a:spLocks noChangeArrowheads="1"/>
              </p:cNvSpPr>
              <p:nvPr/>
            </p:nvSpPr>
            <p:spPr bwMode="auto">
              <a:xfrm>
                <a:off x="4745" y="1730"/>
                <a:ext cx="54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b="1">
                    <a:solidFill>
                      <a:schemeClr val="tx1"/>
                    </a:solidFill>
                    <a:latin typeface="Century Schoolbook" pitchFamily="18" charset="0"/>
                  </a:rPr>
                  <a:t>{1.9}</a:t>
                </a:r>
              </a:p>
            </p:txBody>
          </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3" name="Text Box 23"/>
          <p:cNvSpPr txBox="1">
            <a:spLocks noChangeArrowheads="1"/>
          </p:cNvSpPr>
          <p:nvPr/>
        </p:nvSpPr>
        <p:spPr bwMode="auto">
          <a:xfrm>
            <a:off x="312738" y="277813"/>
            <a:ext cx="70627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396875">
              <a:spcBef>
                <a:spcPct val="0"/>
              </a:spcBef>
              <a:defRPr sz="2400">
                <a:solidFill>
                  <a:schemeClr val="tx1"/>
                </a:solidFill>
                <a:latin typeface="Times New Roman" pitchFamily="18" charset="0"/>
              </a:defRPr>
            </a:lvl1pPr>
            <a:lvl2pPr defTabSz="396875">
              <a:spcBef>
                <a:spcPct val="0"/>
              </a:spcBef>
              <a:defRPr sz="2400">
                <a:solidFill>
                  <a:schemeClr val="tx1"/>
                </a:solidFill>
                <a:latin typeface="Times New Roman" pitchFamily="18" charset="0"/>
              </a:defRPr>
            </a:lvl2pPr>
            <a:lvl3pPr defTabSz="396875">
              <a:spcBef>
                <a:spcPct val="0"/>
              </a:spcBef>
              <a:defRPr sz="2400">
                <a:solidFill>
                  <a:schemeClr val="tx1"/>
                </a:solidFill>
                <a:latin typeface="Times New Roman" pitchFamily="18" charset="0"/>
              </a:defRPr>
            </a:lvl3pPr>
            <a:lvl4pPr defTabSz="396875">
              <a:spcBef>
                <a:spcPct val="0"/>
              </a:spcBef>
              <a:defRPr sz="2400">
                <a:solidFill>
                  <a:schemeClr val="tx1"/>
                </a:solidFill>
                <a:latin typeface="Times New Roman" pitchFamily="18" charset="0"/>
              </a:defRPr>
            </a:lvl4pPr>
            <a:lvl5pPr defTabSz="396875">
              <a:spcBef>
                <a:spcPct val="0"/>
              </a:spcBef>
              <a:defRPr sz="2400">
                <a:solidFill>
                  <a:schemeClr val="tx1"/>
                </a:solidFill>
                <a:latin typeface="Times New Roman" pitchFamily="18" charset="0"/>
              </a:defRPr>
            </a:lvl5pPr>
            <a:lvl6pPr defTabSz="396875" eaLnBrk="0" fontAlgn="base" hangingPunct="0">
              <a:spcBef>
                <a:spcPct val="0"/>
              </a:spcBef>
              <a:spcAft>
                <a:spcPct val="0"/>
              </a:spcAft>
              <a:defRPr sz="2400">
                <a:solidFill>
                  <a:schemeClr val="tx1"/>
                </a:solidFill>
                <a:latin typeface="Times New Roman" pitchFamily="18" charset="0"/>
              </a:defRPr>
            </a:lvl6pPr>
            <a:lvl7pPr defTabSz="396875" eaLnBrk="0" fontAlgn="base" hangingPunct="0">
              <a:spcBef>
                <a:spcPct val="0"/>
              </a:spcBef>
              <a:spcAft>
                <a:spcPct val="0"/>
              </a:spcAft>
              <a:defRPr sz="2400">
                <a:solidFill>
                  <a:schemeClr val="tx1"/>
                </a:solidFill>
                <a:latin typeface="Times New Roman" pitchFamily="18" charset="0"/>
              </a:defRPr>
            </a:lvl7pPr>
            <a:lvl8pPr defTabSz="396875" eaLnBrk="0" fontAlgn="base" hangingPunct="0">
              <a:spcBef>
                <a:spcPct val="0"/>
              </a:spcBef>
              <a:spcAft>
                <a:spcPct val="0"/>
              </a:spcAft>
              <a:defRPr sz="2400">
                <a:solidFill>
                  <a:schemeClr val="tx1"/>
                </a:solidFill>
                <a:latin typeface="Times New Roman" pitchFamily="18" charset="0"/>
              </a:defRPr>
            </a:lvl8pPr>
            <a:lvl9pPr defTabSz="39687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11.     Plotting a 95% Confidence Region for the Expected 	    Response</a:t>
            </a:r>
            <a:endParaRPr lang="en-US" sz="1800" b="1">
              <a:latin typeface="Century Schoolbook" pitchFamily="18" charset="0"/>
            </a:endParaRPr>
          </a:p>
        </p:txBody>
      </p:sp>
      <p:grpSp>
        <p:nvGrpSpPr>
          <p:cNvPr id="112664" name="Group 24"/>
          <p:cNvGrpSpPr>
            <a:grpSpLocks/>
          </p:cNvGrpSpPr>
          <p:nvPr/>
        </p:nvGrpSpPr>
        <p:grpSpPr bwMode="auto">
          <a:xfrm>
            <a:off x="412750" y="1003300"/>
            <a:ext cx="8461375" cy="1296988"/>
            <a:chOff x="260" y="740"/>
            <a:chExt cx="5330" cy="817"/>
          </a:xfrm>
        </p:grpSpPr>
        <p:sp>
          <p:nvSpPr>
            <p:cNvPr id="112665" name="Text Box 25"/>
            <p:cNvSpPr txBox="1">
              <a:spLocks noChangeArrowheads="1"/>
            </p:cNvSpPr>
            <p:nvPr/>
          </p:nvSpPr>
          <p:spPr bwMode="auto">
            <a:xfrm>
              <a:off x="260" y="740"/>
              <a:ext cx="42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listing of </a:t>
              </a:r>
              <a:r>
                <a:rPr lang="en-US" sz="1800" i="1">
                  <a:solidFill>
                    <a:schemeClr val="tx1"/>
                  </a:solidFill>
                  <a:latin typeface="Century Schoolbook" pitchFamily="18" charset="0"/>
                </a:rPr>
                <a:t>Birth_Weight.LR.log</a:t>
              </a:r>
              <a:r>
                <a:rPr lang="en-US" sz="1800">
                  <a:solidFill>
                    <a:schemeClr val="tx1"/>
                  </a:solidFill>
                  <a:latin typeface="Century Schoolbook" pitchFamily="18" charset="0"/>
                </a:rPr>
                <a:t> continues as follows</a:t>
              </a:r>
            </a:p>
          </p:txBody>
        </p:sp>
        <p:sp>
          <p:nvSpPr>
            <p:cNvPr id="112666" name="Text Box 26"/>
            <p:cNvSpPr txBox="1">
              <a:spLocks noChangeArrowheads="1"/>
            </p:cNvSpPr>
            <p:nvPr/>
          </p:nvSpPr>
          <p:spPr bwMode="auto">
            <a:xfrm>
              <a:off x="270" y="963"/>
              <a:ext cx="5320" cy="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a:t>
              </a:r>
              <a:r>
                <a:rPr lang="en-US">
                  <a:solidFill>
                    <a:srgbClr val="0000FF"/>
                  </a:solidFill>
                </a:rPr>
                <a:t> predict </a:t>
              </a:r>
              <a:r>
                <a:rPr lang="en-US">
                  <a:solidFill>
                    <a:schemeClr val="tx1"/>
                  </a:solidFill>
                </a:rPr>
                <a:t>std_p</a:t>
              </a:r>
              <a:r>
                <a:rPr lang="en-US">
                  <a:solidFill>
                    <a:srgbClr val="0000FF"/>
                  </a:solidFill>
                </a:rPr>
                <a:t>, stdp</a:t>
              </a:r>
              <a:r>
                <a:rPr lang="en-US">
                  <a:solidFill>
                    <a:schemeClr val="tx1"/>
                  </a:solidFill>
                </a:rPr>
                <a:t>                                                     </a:t>
              </a:r>
              <a:r>
                <a:rPr lang="en-US"/>
                <a:t>{1}</a:t>
              </a:r>
            </a:p>
            <a:p>
              <a:pPr>
                <a:spcBef>
                  <a:spcPct val="0"/>
                </a:spcBef>
              </a:pPr>
              <a:r>
                <a:rPr lang="en-US">
                  <a:solidFill>
                    <a:schemeClr val="tx1"/>
                  </a:solidFill>
                </a:rPr>
                <a:t>. </a:t>
              </a:r>
              <a:r>
                <a:rPr lang="en-US"/>
                <a:t>* Data &gt; Create or change data &gt; Create new variable</a:t>
              </a:r>
            </a:p>
            <a:p>
              <a:pPr>
                <a:spcBef>
                  <a:spcPct val="0"/>
                </a:spcBef>
              </a:pPr>
              <a:r>
                <a:rPr lang="en-US">
                  <a:solidFill>
                    <a:schemeClr val="tx1"/>
                  </a:solidFill>
                </a:rPr>
                <a:t>.</a:t>
              </a:r>
              <a:r>
                <a:rPr lang="en-US">
                  <a:solidFill>
                    <a:srgbClr val="0000FF"/>
                  </a:solidFill>
                </a:rPr>
                <a:t> generate </a:t>
              </a:r>
              <a:r>
                <a:rPr lang="en-US">
                  <a:solidFill>
                    <a:schemeClr val="tx1"/>
                  </a:solidFill>
                </a:rPr>
                <a:t>ci_u = y_hat + </a:t>
              </a:r>
              <a:r>
                <a:rPr lang="en-US">
                  <a:solidFill>
                    <a:srgbClr val="0000FF"/>
                  </a:solidFill>
                </a:rPr>
                <a:t>invttail(</a:t>
              </a:r>
              <a:r>
                <a:rPr lang="en-US">
                  <a:solidFill>
                    <a:schemeClr val="tx1"/>
                  </a:solidFill>
                </a:rPr>
                <a:t>_N-2,0.025</a:t>
              </a:r>
              <a:r>
                <a:rPr lang="en-US">
                  <a:solidFill>
                    <a:srgbClr val="0000FF"/>
                  </a:solidFill>
                </a:rPr>
                <a:t>)</a:t>
              </a:r>
              <a:r>
                <a:rPr lang="en-US">
                  <a:solidFill>
                    <a:schemeClr val="tx1"/>
                  </a:solidFill>
                </a:rPr>
                <a:t>*std_p                      </a:t>
              </a:r>
              <a:r>
                <a:rPr lang="en-US"/>
                <a:t>{2}</a:t>
              </a:r>
            </a:p>
            <a:p>
              <a:pPr>
                <a:spcBef>
                  <a:spcPct val="0"/>
                </a:spcBef>
              </a:pPr>
              <a:r>
                <a:rPr lang="en-US">
                  <a:solidFill>
                    <a:schemeClr val="tx1"/>
                  </a:solidFill>
                </a:rPr>
                <a:t>.</a:t>
              </a:r>
              <a:r>
                <a:rPr lang="en-US">
                  <a:solidFill>
                    <a:srgbClr val="0000FF"/>
                  </a:solidFill>
                </a:rPr>
                <a:t> generate </a:t>
              </a:r>
              <a:r>
                <a:rPr lang="en-US">
                  <a:solidFill>
                    <a:schemeClr val="tx1"/>
                  </a:solidFill>
                </a:rPr>
                <a:t>ci_l = y_hat - </a:t>
              </a:r>
              <a:r>
                <a:rPr lang="en-US">
                  <a:solidFill>
                    <a:srgbClr val="0000FF"/>
                  </a:solidFill>
                </a:rPr>
                <a:t>invttail(</a:t>
              </a:r>
              <a:r>
                <a:rPr lang="en-US">
                  <a:solidFill>
                    <a:schemeClr val="tx1"/>
                  </a:solidFill>
                </a:rPr>
                <a:t>_N-2,0.025</a:t>
              </a:r>
              <a:r>
                <a:rPr lang="en-US">
                  <a:solidFill>
                    <a:srgbClr val="0000FF"/>
                  </a:solidFill>
                </a:rPr>
                <a:t>)</a:t>
              </a:r>
              <a:r>
                <a:rPr lang="en-US">
                  <a:solidFill>
                    <a:schemeClr val="tx1"/>
                  </a:solidFill>
                </a:rPr>
                <a:t>*std_p</a:t>
              </a:r>
            </a:p>
          </p:txBody>
        </p:sp>
      </p:grpSp>
      <p:sp>
        <p:nvSpPr>
          <p:cNvPr id="112667" name="Text Box 27"/>
          <p:cNvSpPr txBox="1">
            <a:spLocks noChangeArrowheads="1"/>
          </p:cNvSpPr>
          <p:nvPr/>
        </p:nvSpPr>
        <p:spPr bwMode="auto">
          <a:xfrm>
            <a:off x="679450" y="4760913"/>
            <a:ext cx="7032625"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{2}	</a:t>
            </a:r>
            <a:r>
              <a:rPr lang="en-US" sz="1800" b="1">
                <a:latin typeface="Century Schoolbook" pitchFamily="18" charset="0"/>
              </a:rPr>
              <a:t>invttail</a:t>
            </a:r>
            <a:r>
              <a:rPr lang="en-US" sz="1800" b="1">
                <a:solidFill>
                  <a:srgbClr val="0000FF"/>
                </a:solidFill>
                <a:latin typeface="Century Schoolbook" pitchFamily="18" charset="0"/>
              </a:rPr>
              <a:t> </a:t>
            </a:r>
            <a:r>
              <a:rPr lang="en-US" sz="1800">
                <a:latin typeface="Century Schoolbook" pitchFamily="18" charset="0"/>
              </a:rPr>
              <a:t>calculates a critical value of size </a:t>
            </a:r>
            <a:r>
              <a:rPr lang="en-US" sz="1800" i="1">
                <a:latin typeface="Century Schoolbook" pitchFamily="18" charset="0"/>
                <a:sym typeface="Symbol" pitchFamily="18" charset="2"/>
              </a:rPr>
              <a:t></a:t>
            </a:r>
            <a:r>
              <a:rPr lang="en-US" sz="1800">
                <a:latin typeface="Century Schoolbook" pitchFamily="18" charset="0"/>
              </a:rPr>
              <a:t> for a </a:t>
            </a:r>
            <a:r>
              <a:rPr lang="en-US" sz="1800" i="1">
                <a:latin typeface="Century Schoolbook" pitchFamily="18" charset="0"/>
              </a:rPr>
              <a:t>t </a:t>
            </a:r>
            <a:r>
              <a:rPr lang="en-US" sz="1800">
                <a:latin typeface="Century Schoolbook" pitchFamily="18" charset="0"/>
              </a:rPr>
              <a:t> distribution with n degrees of freedom.</a:t>
            </a:r>
            <a:endParaRPr lang="en-US" sz="1800" b="1" i="1">
              <a:latin typeface="Century Schoolbook" pitchFamily="18" charset="0"/>
            </a:endParaRPr>
          </a:p>
        </p:txBody>
      </p:sp>
      <p:sp>
        <p:nvSpPr>
          <p:cNvPr id="112668" name="Rectangle 28"/>
          <p:cNvSpPr>
            <a:spLocks noChangeArrowheads="1"/>
          </p:cNvSpPr>
          <p:nvPr/>
        </p:nvSpPr>
        <p:spPr bwMode="auto">
          <a:xfrm>
            <a:off x="207963" y="5957888"/>
            <a:ext cx="776287"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112669" name="Group 29"/>
          <p:cNvGrpSpPr>
            <a:grpSpLocks/>
          </p:cNvGrpSpPr>
          <p:nvPr/>
        </p:nvGrpSpPr>
        <p:grpSpPr bwMode="auto">
          <a:xfrm>
            <a:off x="679450" y="3270250"/>
            <a:ext cx="7032625" cy="1082675"/>
            <a:chOff x="320" y="1046"/>
            <a:chExt cx="4430" cy="682"/>
          </a:xfrm>
        </p:grpSpPr>
        <p:sp>
          <p:nvSpPr>
            <p:cNvPr id="112670" name="Text Box 30"/>
            <p:cNvSpPr txBox="1">
              <a:spLocks noChangeArrowheads="1"/>
            </p:cNvSpPr>
            <p:nvPr/>
          </p:nvSpPr>
          <p:spPr bwMode="auto">
            <a:xfrm>
              <a:off x="320" y="1046"/>
              <a:ext cx="4430" cy="682"/>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804863">
                <a:spcBef>
                  <a:spcPct val="0"/>
                </a:spcBef>
                <a:defRPr sz="2400">
                  <a:solidFill>
                    <a:schemeClr val="tx1"/>
                  </a:solidFill>
                  <a:latin typeface="Times New Roman" pitchFamily="18" charset="0"/>
                </a:defRPr>
              </a:lvl2pPr>
              <a:lvl3pPr marL="919163">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{1}	</a:t>
              </a:r>
              <a:r>
                <a:rPr lang="en-US" sz="1800">
                  <a:latin typeface="Century Schoolbook" pitchFamily="18" charset="0"/>
                </a:rPr>
                <a:t>The </a:t>
              </a:r>
              <a:r>
                <a:rPr lang="en-US" sz="1800" i="1">
                  <a:latin typeface="Century Schoolbook" pitchFamily="18" charset="0"/>
                </a:rPr>
                <a:t>stdp </a:t>
              </a:r>
              <a:r>
                <a:rPr lang="en-US" sz="1800">
                  <a:latin typeface="Century Schoolbook" pitchFamily="18" charset="0"/>
                </a:rPr>
                <a:t>option of the </a:t>
              </a:r>
              <a:r>
                <a:rPr lang="en-US" sz="1800" b="1">
                  <a:latin typeface="Century Schoolbook" pitchFamily="18" charset="0"/>
                </a:rPr>
                <a:t>predict </a:t>
              </a:r>
              <a:r>
                <a:rPr lang="en-US" sz="1800">
                  <a:latin typeface="Century Schoolbook" pitchFamily="18" charset="0"/>
                </a:rPr>
                <a:t>command</a:t>
              </a:r>
              <a:r>
                <a:rPr lang="en-US" sz="1800" b="1">
                  <a:latin typeface="Century Schoolbook" pitchFamily="18" charset="0"/>
                </a:rPr>
                <a:t> </a:t>
              </a:r>
              <a:r>
                <a:rPr lang="en-US" sz="1800">
                  <a:latin typeface="Century Schoolbook" pitchFamily="18" charset="0"/>
                </a:rPr>
                <a:t>defines </a:t>
              </a:r>
              <a:r>
                <a:rPr lang="en-US" sz="1800" i="1">
                  <a:latin typeface="Century Schoolbook" pitchFamily="18" charset="0"/>
                </a:rPr>
                <a:t>std_p</a:t>
              </a:r>
              <a:r>
                <a:rPr lang="en-US" sz="1800">
                  <a:latin typeface="Century Schoolbook" pitchFamily="18" charset="0"/>
                </a:rPr>
                <a:t> to be the error of </a:t>
              </a:r>
              <a:r>
                <a:rPr lang="en-US" sz="1800" i="1">
                  <a:latin typeface="Century Schoolbook" pitchFamily="18" charset="0"/>
                </a:rPr>
                <a:t>y_hat</a:t>
              </a:r>
              <a:r>
                <a:rPr lang="en-US" sz="1800">
                  <a:latin typeface="Century Schoolbook" pitchFamily="18" charset="0"/>
                </a:rPr>
                <a:t>.  </a:t>
              </a:r>
            </a:p>
            <a:p>
              <a:pPr algn="just">
                <a:spcBef>
                  <a:spcPct val="50000"/>
                </a:spcBef>
              </a:pPr>
              <a:r>
                <a:rPr lang="en-US" sz="1800">
                  <a:latin typeface="Century Schoolbook" pitchFamily="18" charset="0"/>
                </a:rPr>
                <a:t>		That is </a:t>
              </a:r>
              <a:r>
                <a:rPr lang="en-US" sz="1800" i="1">
                  <a:latin typeface="Century Schoolbook" pitchFamily="18" charset="0"/>
                </a:rPr>
                <a:t>std_p =</a:t>
              </a:r>
            </a:p>
          </p:txBody>
        </p:sp>
        <p:graphicFrame>
          <p:nvGraphicFramePr>
            <p:cNvPr id="112671" name="Object 31"/>
            <p:cNvGraphicFramePr>
              <a:graphicFrameLocks noChangeAspect="1"/>
            </p:cNvGraphicFramePr>
            <p:nvPr/>
          </p:nvGraphicFramePr>
          <p:xfrm>
            <a:off x="1998" y="1501"/>
            <a:ext cx="720" cy="192"/>
          </p:xfrm>
          <a:graphic>
            <a:graphicData uri="http://schemas.openxmlformats.org/presentationml/2006/ole">
              <mc:AlternateContent xmlns:mc="http://schemas.openxmlformats.org/markup-compatibility/2006">
                <mc:Choice xmlns:v="urn:schemas-microsoft-com:vml" Requires="v">
                  <p:oleObj spid="_x0000_s112691" name="MathType Equation" r:id="rId4" imgW="1143000" imgH="304920" progId="Equation">
                    <p:embed/>
                  </p:oleObj>
                </mc:Choice>
                <mc:Fallback>
                  <p:oleObj name="MathType Equation" r:id="rId4" imgW="1143000" imgH="304920" progId="Equation">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501"/>
                          <a:ext cx="7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9"/>
                                        </p:tgtEl>
                                        <p:attrNameLst>
                                          <p:attrName>style.visibility</p:attrName>
                                        </p:attrNameLst>
                                      </p:cBhvr>
                                      <p:to>
                                        <p:strVal val="visible"/>
                                      </p:to>
                                    </p:set>
                                  </p:childTnLst>
                                  <p:subTnLst>
                                    <p:set>
                                      <p:cBhvr override="childStyle">
                                        <p:cTn dur="1" fill="hold" display="0" masterRel="nextClick" afterEffect="1"/>
                                        <p:tgtEl>
                                          <p:spTgt spid="1126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67"/>
                                        </p:tgtEl>
                                        <p:attrNameLst>
                                          <p:attrName>style.visibility</p:attrName>
                                        </p:attrNameLst>
                                      </p:cBhvr>
                                      <p:to>
                                        <p:strVal val="visible"/>
                                      </p:to>
                                    </p:set>
                                  </p:childTnLst>
                                  <p:subTnLst>
                                    <p:set>
                                      <p:cBhvr override="childStyle">
                                        <p:cTn dur="1" fill="hold" display="0" masterRel="nextClick" afterEffect="1"/>
                                        <p:tgtEl>
                                          <p:spTgt spid="11266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38" name="Text Box 22"/>
          <p:cNvSpPr txBox="1">
            <a:spLocks noChangeArrowheads="1"/>
          </p:cNvSpPr>
          <p:nvPr/>
        </p:nvSpPr>
        <p:spPr bwMode="auto">
          <a:xfrm>
            <a:off x="1016000" y="1301750"/>
            <a:ext cx="698500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Aft>
                <a:spcPct val="10000"/>
              </a:spcAft>
            </a:pPr>
            <a:r>
              <a:rPr lang="en-US" sz="1600">
                <a:solidFill>
                  <a:schemeClr val="tx1"/>
                </a:solidFill>
                <a:latin typeface="Century Schoolbook" pitchFamily="18" charset="0"/>
              </a:rPr>
              <a:t>_</a:t>
            </a:r>
            <a:r>
              <a:rPr lang="en-US" sz="1800">
                <a:solidFill>
                  <a:schemeClr val="tx1"/>
                </a:solidFill>
                <a:latin typeface="Century Schoolbook" pitchFamily="18" charset="0"/>
              </a:rPr>
              <a:t>N denotes the number of variables in the data set, which in this example is 31.  Thus </a:t>
            </a:r>
            <a:r>
              <a:rPr lang="en-US" sz="1800" i="1">
                <a:solidFill>
                  <a:schemeClr val="tx1"/>
                </a:solidFill>
                <a:latin typeface="Century Schoolbook" pitchFamily="18" charset="0"/>
              </a:rPr>
              <a:t>invttail</a:t>
            </a:r>
            <a:r>
              <a:rPr lang="en-US" sz="1800">
                <a:solidFill>
                  <a:schemeClr val="tx1"/>
                </a:solidFill>
                <a:latin typeface="Century Schoolbook" pitchFamily="18" charset="0"/>
              </a:rPr>
              <a:t>(_N-2, 0.025) = </a:t>
            </a:r>
          </a:p>
          <a:p>
            <a:pPr>
              <a:spcAft>
                <a:spcPct val="10000"/>
              </a:spcAft>
            </a:pPr>
            <a:r>
              <a:rPr lang="en-US" sz="1800" i="1">
                <a:solidFill>
                  <a:schemeClr val="tx1"/>
                </a:solidFill>
                <a:latin typeface="Century Schoolbook" pitchFamily="18" charset="0"/>
              </a:rPr>
              <a:t>invttail</a:t>
            </a:r>
            <a:r>
              <a:rPr lang="en-US" sz="1800">
                <a:solidFill>
                  <a:schemeClr val="tx1"/>
                </a:solidFill>
                <a:latin typeface="Century Schoolbook" pitchFamily="18" charset="0"/>
              </a:rPr>
              <a:t>(29, 0.025) = t</a:t>
            </a:r>
            <a:r>
              <a:rPr lang="en-US" sz="1800" baseline="-25000">
                <a:solidFill>
                  <a:schemeClr val="tx1"/>
                </a:solidFill>
                <a:latin typeface="Century Schoolbook" pitchFamily="18" charset="0"/>
              </a:rPr>
              <a:t>29,0.025</a:t>
            </a:r>
            <a:r>
              <a:rPr lang="en-US" sz="1800">
                <a:solidFill>
                  <a:schemeClr val="tx1"/>
                </a:solidFill>
                <a:latin typeface="Century Schoolbook" pitchFamily="18" charset="0"/>
              </a:rPr>
              <a:t> = 2.045</a:t>
            </a:r>
          </a:p>
        </p:txBody>
      </p:sp>
      <p:sp>
        <p:nvSpPr>
          <p:cNvPr id="162839" name="Rectangle 23"/>
          <p:cNvSpPr>
            <a:spLocks noChangeArrowheads="1"/>
          </p:cNvSpPr>
          <p:nvPr/>
        </p:nvSpPr>
        <p:spPr bwMode="auto">
          <a:xfrm>
            <a:off x="3324225" y="31702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62840" name="Rectangle 24"/>
          <p:cNvSpPr>
            <a:spLocks noChangeArrowheads="1"/>
          </p:cNvSpPr>
          <p:nvPr/>
        </p:nvSpPr>
        <p:spPr bwMode="auto">
          <a:xfrm>
            <a:off x="3324225" y="31702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aphicFrame>
        <p:nvGraphicFramePr>
          <p:cNvPr id="162841" name="Object 25"/>
          <p:cNvGraphicFramePr>
            <a:graphicFrameLocks noChangeAspect="1"/>
          </p:cNvGraphicFramePr>
          <p:nvPr/>
        </p:nvGraphicFramePr>
        <p:xfrm>
          <a:off x="2406650" y="3170238"/>
          <a:ext cx="4264025" cy="2551112"/>
        </p:xfrm>
        <a:graphic>
          <a:graphicData uri="http://schemas.openxmlformats.org/presentationml/2006/ole">
            <mc:AlternateContent xmlns:mc="http://schemas.openxmlformats.org/markup-compatibility/2006">
              <mc:Choice xmlns:v="urn:schemas-microsoft-com:vml" Requires="v">
                <p:oleObj spid="_x0000_s162862" name="Picture" r:id="rId4" imgW="2720160" imgH="1627560" progId="Word.Picture.8">
                  <p:embed/>
                </p:oleObj>
              </mc:Choice>
              <mc:Fallback>
                <p:oleObj name="Picture" r:id="rId4" imgW="2720160" imgH="1627560" progId="Word.Picture.8">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650" y="3170238"/>
                        <a:ext cx="4264025" cy="255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2842" name="Text Box 26"/>
          <p:cNvSpPr txBox="1">
            <a:spLocks noChangeArrowheads="1"/>
          </p:cNvSpPr>
          <p:nvPr/>
        </p:nvSpPr>
        <p:spPr bwMode="auto">
          <a:xfrm>
            <a:off x="1179513" y="603250"/>
            <a:ext cx="62198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a:t>
            </a:r>
            <a:r>
              <a:rPr lang="en-US">
                <a:solidFill>
                  <a:srgbClr val="0000FF"/>
                </a:solidFill>
              </a:rPr>
              <a:t> generate </a:t>
            </a:r>
            <a:r>
              <a:rPr lang="en-US">
                <a:solidFill>
                  <a:schemeClr val="tx1"/>
                </a:solidFill>
              </a:rPr>
              <a:t>ci_u = y_hat + </a:t>
            </a:r>
            <a:r>
              <a:rPr lang="en-US">
                <a:solidFill>
                  <a:srgbClr val="0000FF"/>
                </a:solidFill>
              </a:rPr>
              <a:t>invttail(</a:t>
            </a:r>
            <a:r>
              <a:rPr lang="en-US">
                <a:solidFill>
                  <a:schemeClr val="tx1"/>
                </a:solidFill>
              </a:rPr>
              <a:t>_N-2,0.025</a:t>
            </a:r>
            <a:r>
              <a:rPr lang="en-US">
                <a:solidFill>
                  <a:srgbClr val="0000FF"/>
                </a:solidFill>
              </a:rPr>
              <a:t>)</a:t>
            </a:r>
            <a:r>
              <a:rPr lang="en-US">
                <a:solidFill>
                  <a:schemeClr val="tx1"/>
                </a:solidFill>
              </a:rPr>
              <a:t>*std_p                      </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80" name="Rectangle 12"/>
          <p:cNvSpPr>
            <a:spLocks noChangeArrowheads="1"/>
          </p:cNvSpPr>
          <p:nvPr/>
        </p:nvSpPr>
        <p:spPr bwMode="auto">
          <a:xfrm>
            <a:off x="246063" y="1417638"/>
            <a:ext cx="852011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dirty="0">
                <a:solidFill>
                  <a:schemeClr val="tx1"/>
                </a:solidFill>
              </a:rPr>
              <a:t>.</a:t>
            </a:r>
            <a:r>
              <a:rPr lang="en-US" dirty="0">
                <a:solidFill>
                  <a:srgbClr val="0000FF"/>
                </a:solidFill>
              </a:rPr>
              <a:t> </a:t>
            </a:r>
            <a:r>
              <a:rPr lang="en-US" dirty="0" err="1">
                <a:solidFill>
                  <a:srgbClr val="0000FF"/>
                </a:solidFill>
              </a:rPr>
              <a:t>twoway</a:t>
            </a:r>
            <a:r>
              <a:rPr lang="en-US" dirty="0">
                <a:solidFill>
                  <a:srgbClr val="0000FF"/>
                </a:solidFill>
              </a:rPr>
              <a:t> </a:t>
            </a:r>
            <a:r>
              <a:rPr lang="en-US" dirty="0" err="1">
                <a:solidFill>
                  <a:srgbClr val="0000FF"/>
                </a:solidFill>
              </a:rPr>
              <a:t>rarea</a:t>
            </a:r>
            <a:r>
              <a:rPr lang="en-US" dirty="0">
                <a:solidFill>
                  <a:schemeClr val="tx1"/>
                </a:solidFill>
              </a:rPr>
              <a:t>   </a:t>
            </a:r>
            <a:r>
              <a:rPr lang="en-US" dirty="0" err="1">
                <a:solidFill>
                  <a:schemeClr val="tx1"/>
                </a:solidFill>
              </a:rPr>
              <a:t>ci_u</a:t>
            </a:r>
            <a:r>
              <a:rPr lang="en-US" dirty="0">
                <a:solidFill>
                  <a:schemeClr val="tx1"/>
                </a:solidFill>
              </a:rPr>
              <a:t> </a:t>
            </a:r>
            <a:r>
              <a:rPr lang="en-US" dirty="0" err="1">
                <a:solidFill>
                  <a:schemeClr val="tx1"/>
                </a:solidFill>
              </a:rPr>
              <a:t>ci_l</a:t>
            </a:r>
            <a:r>
              <a:rPr lang="en-US" dirty="0">
                <a:solidFill>
                  <a:schemeClr val="tx1"/>
                </a:solidFill>
              </a:rPr>
              <a:t> </a:t>
            </a:r>
            <a:r>
              <a:rPr lang="en-US" dirty="0" err="1">
                <a:solidFill>
                  <a:schemeClr val="tx1"/>
                </a:solidFill>
              </a:rPr>
              <a:t>estriol</a:t>
            </a:r>
            <a:r>
              <a:rPr lang="en-US" dirty="0">
                <a:solidFill>
                  <a:srgbClr val="0000FF"/>
                </a:solidFill>
              </a:rPr>
              <a:t>, </a:t>
            </a:r>
            <a:r>
              <a:rPr lang="en-US" dirty="0" smtClean="0">
                <a:solidFill>
                  <a:srgbClr val="0000FF"/>
                </a:solidFill>
              </a:rPr>
              <a:t>color(gs14</a:t>
            </a:r>
            <a:r>
              <a:rPr lang="en-US" dirty="0">
                <a:solidFill>
                  <a:srgbClr val="0000FF"/>
                </a:solidFill>
              </a:rPr>
              <a:t>)</a:t>
            </a:r>
            <a:r>
              <a:rPr lang="en-US" dirty="0">
                <a:solidFill>
                  <a:schemeClr val="tx1"/>
                </a:solidFill>
              </a:rPr>
              <a:t>                    /// </a:t>
            </a:r>
            <a:r>
              <a:rPr lang="en-US" dirty="0"/>
              <a:t>{3,4}</a:t>
            </a:r>
          </a:p>
          <a:p>
            <a:pPr>
              <a:spcBef>
                <a:spcPct val="0"/>
              </a:spcBef>
            </a:pPr>
            <a:r>
              <a:rPr lang="en-US" dirty="0">
                <a:solidFill>
                  <a:schemeClr val="tx1"/>
                </a:solidFill>
              </a:rPr>
              <a:t>&gt;</a:t>
            </a:r>
            <a:r>
              <a:rPr lang="en-US" dirty="0">
                <a:solidFill>
                  <a:srgbClr val="0000FF"/>
                </a:solidFill>
              </a:rPr>
              <a:t>     </a:t>
            </a:r>
            <a:r>
              <a:rPr lang="en-US" dirty="0">
                <a:solidFill>
                  <a:schemeClr val="tx1"/>
                </a:solidFill>
              </a:rPr>
              <a:t>|| </a:t>
            </a:r>
            <a:r>
              <a:rPr lang="en-US" dirty="0">
                <a:solidFill>
                  <a:srgbClr val="0000FF"/>
                </a:solidFill>
              </a:rPr>
              <a:t>scatter</a:t>
            </a:r>
            <a:r>
              <a:rPr lang="en-US" dirty="0">
                <a:solidFill>
                  <a:schemeClr val="tx1"/>
                </a:solidFill>
              </a:rPr>
              <a:t> </a:t>
            </a:r>
            <a:r>
              <a:rPr lang="en-US" dirty="0" err="1">
                <a:solidFill>
                  <a:schemeClr val="tx1"/>
                </a:solidFill>
              </a:rPr>
              <a:t>bweight</a:t>
            </a:r>
            <a:r>
              <a:rPr lang="en-US" dirty="0">
                <a:solidFill>
                  <a:schemeClr val="tx1"/>
                </a:solidFill>
              </a:rPr>
              <a:t> </a:t>
            </a:r>
            <a:r>
              <a:rPr lang="en-US" dirty="0" err="1">
                <a:solidFill>
                  <a:schemeClr val="tx1"/>
                </a:solidFill>
              </a:rPr>
              <a:t>estriol</a:t>
            </a:r>
            <a:r>
              <a:rPr lang="en-US" dirty="0">
                <a:solidFill>
                  <a:schemeClr val="tx1"/>
                </a:solidFill>
              </a:rPr>
              <a:t>                                    ///</a:t>
            </a:r>
          </a:p>
          <a:p>
            <a:pPr>
              <a:spcBef>
                <a:spcPct val="0"/>
              </a:spcBef>
            </a:pPr>
            <a:r>
              <a:rPr lang="en-US" dirty="0">
                <a:solidFill>
                  <a:schemeClr val="tx1"/>
                </a:solidFill>
              </a:rPr>
              <a:t>&gt;</a:t>
            </a:r>
            <a:r>
              <a:rPr lang="en-US" dirty="0">
                <a:solidFill>
                  <a:srgbClr val="0000FF"/>
                </a:solidFill>
              </a:rPr>
              <a:t>     </a:t>
            </a:r>
            <a:r>
              <a:rPr lang="en-US" dirty="0">
                <a:solidFill>
                  <a:schemeClr val="tx1"/>
                </a:solidFill>
              </a:rPr>
              <a:t>|| </a:t>
            </a:r>
            <a:r>
              <a:rPr lang="en-US" dirty="0">
                <a:solidFill>
                  <a:srgbClr val="0000FF"/>
                </a:solidFill>
              </a:rPr>
              <a:t>line</a:t>
            </a:r>
            <a:r>
              <a:rPr lang="en-US" dirty="0">
                <a:solidFill>
                  <a:schemeClr val="tx1"/>
                </a:solidFill>
              </a:rPr>
              <a:t> </a:t>
            </a:r>
            <a:r>
              <a:rPr lang="en-US" dirty="0" err="1">
                <a:solidFill>
                  <a:schemeClr val="tx1"/>
                </a:solidFill>
              </a:rPr>
              <a:t>y_hat</a:t>
            </a:r>
            <a:r>
              <a:rPr lang="en-US" dirty="0">
                <a:solidFill>
                  <a:schemeClr val="tx1"/>
                </a:solidFill>
              </a:rPr>
              <a:t>  </a:t>
            </a:r>
            <a:r>
              <a:rPr lang="en-US" dirty="0" err="1">
                <a:solidFill>
                  <a:schemeClr val="tx1"/>
                </a:solidFill>
              </a:rPr>
              <a:t>estriol</a:t>
            </a:r>
            <a:r>
              <a:rPr lang="en-US" dirty="0">
                <a:solidFill>
                  <a:schemeClr val="tx1"/>
                </a:solidFill>
              </a:rPr>
              <a:t>                                        ///</a:t>
            </a:r>
          </a:p>
          <a:p>
            <a:pPr>
              <a:spcBef>
                <a:spcPct val="0"/>
              </a:spcBef>
            </a:pPr>
            <a:r>
              <a:rPr lang="en-US" dirty="0">
                <a:solidFill>
                  <a:schemeClr val="tx1"/>
                </a:solidFill>
              </a:rPr>
              <a:t>&gt; </a:t>
            </a:r>
            <a:r>
              <a:rPr lang="en-US" dirty="0">
                <a:solidFill>
                  <a:srgbClr val="0000FF"/>
                </a:solidFill>
              </a:rPr>
              <a:t>    ,  </a:t>
            </a:r>
            <a:r>
              <a:rPr lang="en-US" dirty="0" err="1">
                <a:solidFill>
                  <a:srgbClr val="0000FF"/>
                </a:solidFill>
              </a:rPr>
              <a:t>xlabel</a:t>
            </a:r>
            <a:r>
              <a:rPr lang="en-US" dirty="0">
                <a:solidFill>
                  <a:srgbClr val="0000FF"/>
                </a:solidFill>
              </a:rPr>
              <a:t>(</a:t>
            </a:r>
            <a:r>
              <a:rPr lang="en-US" dirty="0">
                <a:solidFill>
                  <a:schemeClr val="tx1"/>
                </a:solidFill>
              </a:rPr>
              <a:t>10</a:t>
            </a:r>
            <a:r>
              <a:rPr lang="en-US" dirty="0">
                <a:solidFill>
                  <a:srgbClr val="0000FF"/>
                </a:solidFill>
              </a:rPr>
              <a:t> (5) </a:t>
            </a:r>
            <a:r>
              <a:rPr lang="en-US" dirty="0">
                <a:solidFill>
                  <a:schemeClr val="tx1"/>
                </a:solidFill>
              </a:rPr>
              <a:t>25</a:t>
            </a:r>
            <a:r>
              <a:rPr lang="en-US" dirty="0">
                <a:solidFill>
                  <a:srgbClr val="0000FF"/>
                </a:solidFill>
              </a:rPr>
              <a:t>) </a:t>
            </a:r>
            <a:r>
              <a:rPr lang="en-US" dirty="0" err="1">
                <a:solidFill>
                  <a:srgbClr val="0000FF"/>
                </a:solidFill>
              </a:rPr>
              <a:t>xmtick</a:t>
            </a:r>
            <a:r>
              <a:rPr lang="en-US" dirty="0">
                <a:solidFill>
                  <a:srgbClr val="0000FF"/>
                </a:solidFill>
              </a:rPr>
              <a:t>(</a:t>
            </a:r>
            <a:r>
              <a:rPr lang="en-US" dirty="0">
                <a:solidFill>
                  <a:schemeClr val="tx1"/>
                </a:solidFill>
              </a:rPr>
              <a:t>7</a:t>
            </a:r>
            <a:r>
              <a:rPr lang="en-US" dirty="0">
                <a:solidFill>
                  <a:srgbClr val="0000FF"/>
                </a:solidFill>
              </a:rPr>
              <a:t> (1) </a:t>
            </a:r>
            <a:r>
              <a:rPr lang="en-US" dirty="0">
                <a:solidFill>
                  <a:schemeClr val="tx1"/>
                </a:solidFill>
              </a:rPr>
              <a:t>27</a:t>
            </a:r>
            <a:r>
              <a:rPr lang="en-US" dirty="0">
                <a:solidFill>
                  <a:srgbClr val="0000FF"/>
                </a:solidFill>
              </a:rPr>
              <a:t>) </a:t>
            </a:r>
            <a:r>
              <a:rPr lang="en-US" dirty="0" err="1">
                <a:solidFill>
                  <a:srgbClr val="0000FF"/>
                </a:solidFill>
              </a:rPr>
              <a:t>ytitle</a:t>
            </a:r>
            <a:r>
              <a:rPr lang="en-US" dirty="0">
                <a:solidFill>
                  <a:srgbClr val="0000FF"/>
                </a:solidFill>
              </a:rPr>
              <a:t>(</a:t>
            </a:r>
            <a:r>
              <a:rPr lang="en-US" dirty="0">
                <a:solidFill>
                  <a:schemeClr val="tx1"/>
                </a:solidFill>
              </a:rPr>
              <a:t>"Birth Weight (g/100)"</a:t>
            </a:r>
            <a:r>
              <a:rPr lang="en-US" dirty="0">
                <a:solidFill>
                  <a:srgbClr val="0000FF"/>
                </a:solidFill>
              </a:rPr>
              <a:t>)</a:t>
            </a:r>
          </a:p>
        </p:txBody>
      </p:sp>
      <p:sp>
        <p:nvSpPr>
          <p:cNvPr id="314381" name="Text Box 13"/>
          <p:cNvSpPr txBox="1">
            <a:spLocks noChangeArrowheads="1"/>
          </p:cNvSpPr>
          <p:nvPr/>
        </p:nvSpPr>
        <p:spPr bwMode="auto">
          <a:xfrm>
            <a:off x="755650" y="2778125"/>
            <a:ext cx="7032625" cy="395288"/>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{3}	</a:t>
            </a:r>
            <a:r>
              <a:rPr lang="en-US" sz="1800" b="1" i="1">
                <a:latin typeface="Century Schoolbook" pitchFamily="18" charset="0"/>
              </a:rPr>
              <a:t>twoway rarea</a:t>
            </a:r>
            <a:r>
              <a:rPr lang="en-US" sz="1800" b="1">
                <a:latin typeface="Century Schoolbook" pitchFamily="18" charset="0"/>
              </a:rPr>
              <a:t> </a:t>
            </a:r>
            <a:r>
              <a:rPr lang="en-US" sz="1800">
                <a:latin typeface="Century Schoolbook" pitchFamily="18" charset="0"/>
              </a:rPr>
              <a:t>shades the region between </a:t>
            </a:r>
            <a:r>
              <a:rPr lang="en-US" sz="1800" i="1">
                <a:latin typeface="Century Schoolbook" pitchFamily="18" charset="0"/>
              </a:rPr>
              <a:t>ci_u</a:t>
            </a:r>
            <a:r>
              <a:rPr lang="en-US" sz="1800">
                <a:latin typeface="Century Schoolbook" pitchFamily="18" charset="0"/>
              </a:rPr>
              <a:t> and </a:t>
            </a:r>
            <a:r>
              <a:rPr lang="en-US" sz="1800" i="1">
                <a:latin typeface="Century Schoolbook" pitchFamily="18" charset="0"/>
              </a:rPr>
              <a:t>ci_l</a:t>
            </a:r>
            <a:r>
              <a:rPr lang="en-US" sz="1800">
                <a:latin typeface="Century Schoolbook" pitchFamily="18" charset="0"/>
              </a:rPr>
              <a:t> </a:t>
            </a:r>
            <a:endParaRPr lang="en-US" sz="1800" i="1">
              <a:latin typeface="Century Schoolbook" pitchFamily="18" charset="0"/>
            </a:endParaRPr>
          </a:p>
        </p:txBody>
      </p:sp>
      <p:sp>
        <p:nvSpPr>
          <p:cNvPr id="314382" name="Text Box 14"/>
          <p:cNvSpPr txBox="1">
            <a:spLocks noChangeArrowheads="1"/>
          </p:cNvSpPr>
          <p:nvPr/>
        </p:nvSpPr>
        <p:spPr bwMode="auto">
          <a:xfrm>
            <a:off x="673100" y="3751263"/>
            <a:ext cx="7032625" cy="944562"/>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{4}	</a:t>
            </a:r>
            <a:r>
              <a:rPr lang="en-US" sz="1800" b="1" i="1">
                <a:latin typeface="Century Schoolbook" pitchFamily="18" charset="0"/>
              </a:rPr>
              <a:t>color</a:t>
            </a:r>
            <a:r>
              <a:rPr lang="en-US" sz="1800" b="1">
                <a:latin typeface="Century Schoolbook" pitchFamily="18" charset="0"/>
              </a:rPr>
              <a:t> </a:t>
            </a:r>
            <a:r>
              <a:rPr lang="en-US" sz="1800">
                <a:latin typeface="Century Schoolbook" pitchFamily="18" charset="0"/>
              </a:rPr>
              <a:t>selects the color of the shaded region.  </a:t>
            </a:r>
            <a:r>
              <a:rPr lang="en-US" sz="1800" i="1">
                <a:latin typeface="Century Schoolbook" pitchFamily="18" charset="0"/>
              </a:rPr>
              <a:t>gs14</a:t>
            </a:r>
            <a:r>
              <a:rPr lang="en-US" sz="1800">
                <a:latin typeface="Century Schoolbook" pitchFamily="18" charset="0"/>
              </a:rPr>
              <a:t> is a gray scale.  Gray scales vary from </a:t>
            </a:r>
            <a:r>
              <a:rPr lang="en-US" sz="1800" i="1">
                <a:latin typeface="Century Schoolbook" pitchFamily="18" charset="0"/>
              </a:rPr>
              <a:t>gs0</a:t>
            </a:r>
            <a:r>
              <a:rPr lang="en-US" sz="1800">
                <a:latin typeface="Century Schoolbook" pitchFamily="18" charset="0"/>
              </a:rPr>
              <a:t> which is black through </a:t>
            </a:r>
            <a:r>
              <a:rPr lang="en-US" sz="1800" i="1">
                <a:latin typeface="Century Schoolbook" pitchFamily="18" charset="0"/>
              </a:rPr>
              <a:t>gs16</a:t>
            </a:r>
            <a:r>
              <a:rPr lang="en-US" sz="1800">
                <a:latin typeface="Century Schoolbook" pitchFamily="18" charset="0"/>
              </a:rPr>
              <a:t> which is white. </a:t>
            </a:r>
            <a:endParaRPr lang="en-US" sz="1800" i="1">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4381"/>
                                        </p:tgtEl>
                                        <p:attrNameLst>
                                          <p:attrName>style.visibility</p:attrName>
                                        </p:attrNameLst>
                                      </p:cBhvr>
                                      <p:to>
                                        <p:strVal val="visible"/>
                                      </p:to>
                                    </p:set>
                                  </p:childTnLst>
                                  <p:subTnLst>
                                    <p:set>
                                      <p:cBhvr override="childStyle">
                                        <p:cTn dur="1" fill="hold" display="0" masterRel="nextClick" afterEffect="1"/>
                                        <p:tgtEl>
                                          <p:spTgt spid="31438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4382"/>
                                        </p:tgtEl>
                                        <p:attrNameLst>
                                          <p:attrName>style.visibility</p:attrName>
                                        </p:attrNameLst>
                                      </p:cBhvr>
                                      <p:to>
                                        <p:strVal val="visible"/>
                                      </p:to>
                                    </p:set>
                                  </p:childTnLst>
                                  <p:subTnLst>
                                    <p:set>
                                      <p:cBhvr override="childStyle">
                                        <p:cTn dur="1" fill="hold" display="0" masterRel="nextClick" afterEffect="1"/>
                                        <p:tgtEl>
                                          <p:spTgt spid="3143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1" grpId="0" animBg="1" autoUpdateAnimBg="0"/>
      <p:bldP spid="31438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619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7381" name="Oval 5"/>
          <p:cNvSpPr>
            <a:spLocks noChangeArrowheads="1"/>
          </p:cNvSpPr>
          <p:nvPr/>
        </p:nvSpPr>
        <p:spPr bwMode="auto">
          <a:xfrm>
            <a:off x="1800225" y="1057275"/>
            <a:ext cx="1157288"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pic>
        <p:nvPicPr>
          <p:cNvPr id="3573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73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3910013"/>
            <a:ext cx="3248025"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7384" name="Oval 8"/>
          <p:cNvSpPr>
            <a:spLocks noChangeArrowheads="1"/>
          </p:cNvSpPr>
          <p:nvPr/>
        </p:nvSpPr>
        <p:spPr bwMode="auto">
          <a:xfrm>
            <a:off x="3124200" y="3019425"/>
            <a:ext cx="1457325" cy="4095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57385" name="Line 9"/>
          <p:cNvSpPr>
            <a:spLocks noChangeShapeType="1"/>
          </p:cNvSpPr>
          <p:nvPr/>
        </p:nvSpPr>
        <p:spPr bwMode="auto">
          <a:xfrm>
            <a:off x="3024188" y="24114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57386" name="Line 10"/>
          <p:cNvSpPr>
            <a:spLocks noChangeShapeType="1"/>
          </p:cNvSpPr>
          <p:nvPr/>
        </p:nvSpPr>
        <p:spPr bwMode="auto">
          <a:xfrm>
            <a:off x="3024188" y="28876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57387" name="Line 11"/>
          <p:cNvSpPr>
            <a:spLocks noChangeShapeType="1"/>
          </p:cNvSpPr>
          <p:nvPr/>
        </p:nvSpPr>
        <p:spPr bwMode="auto">
          <a:xfrm>
            <a:off x="4462463" y="24114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57388" name="Oval 12"/>
          <p:cNvSpPr>
            <a:spLocks noChangeArrowheads="1"/>
          </p:cNvSpPr>
          <p:nvPr/>
        </p:nvSpPr>
        <p:spPr bwMode="auto">
          <a:xfrm>
            <a:off x="4638675" y="4857750"/>
            <a:ext cx="2476500" cy="4191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925513"/>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9429" name="Oval 5"/>
          <p:cNvSpPr>
            <a:spLocks noChangeArrowheads="1"/>
          </p:cNvSpPr>
          <p:nvPr/>
        </p:nvSpPr>
        <p:spPr bwMode="auto">
          <a:xfrm>
            <a:off x="2157413" y="2554288"/>
            <a:ext cx="1143000" cy="46513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pic>
        <p:nvPicPr>
          <p:cNvPr id="3594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255428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9431" name="Line 7"/>
          <p:cNvSpPr>
            <a:spLocks noChangeShapeType="1"/>
          </p:cNvSpPr>
          <p:nvPr/>
        </p:nvSpPr>
        <p:spPr bwMode="auto">
          <a:xfrm flipV="1">
            <a:off x="600075" y="2047875"/>
            <a:ext cx="247650" cy="15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59432" name="Line 8"/>
          <p:cNvSpPr>
            <a:spLocks noChangeShapeType="1"/>
          </p:cNvSpPr>
          <p:nvPr/>
        </p:nvSpPr>
        <p:spPr bwMode="auto">
          <a:xfrm flipV="1">
            <a:off x="3790950" y="3419475"/>
            <a:ext cx="247650" cy="15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290513"/>
            <a:ext cx="8259763" cy="604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48128" y="6108597"/>
            <a:ext cx="7849591" cy="646331"/>
          </a:xfrm>
          <a:prstGeom prst="rect">
            <a:avLst/>
          </a:prstGeom>
          <a:solidFill>
            <a:srgbClr val="FFFF00"/>
          </a:solidFill>
        </p:spPr>
        <p:txBody>
          <a:bodyPr wrap="square" rtlCol="0">
            <a:spAutoFit/>
          </a:bodyPr>
          <a:lstStyle/>
          <a:p>
            <a:pPr marL="569913" indent="-569913"/>
            <a:r>
              <a:rPr lang="en-US" sz="1800" b="1" dirty="0" smtClean="0">
                <a:solidFill>
                  <a:schemeClr val="tx1"/>
                </a:solidFill>
                <a:latin typeface="Century Schoolbook" pitchFamily="18" charset="0"/>
              </a:rPr>
              <a:t>N.B. </a:t>
            </a:r>
            <a:r>
              <a:rPr lang="en-US" sz="1800" dirty="0" smtClean="0">
                <a:solidFill>
                  <a:schemeClr val="tx1"/>
                </a:solidFill>
                <a:latin typeface="Century Schoolbook" pitchFamily="18" charset="0"/>
              </a:rPr>
              <a:t>More than 5% of the observations lie outside of the 95% CI band.                     Band is for the regression line not the observations.</a:t>
            </a:r>
            <a:endParaRPr lang="en-US" sz="1800" dirty="0">
              <a:solidFill>
                <a:schemeClr val="tx1"/>
              </a:solidFill>
              <a:latin typeface="Century Schoolbook"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524" name="Group 4"/>
          <p:cNvGrpSpPr>
            <a:grpSpLocks/>
          </p:cNvGrpSpPr>
          <p:nvPr/>
        </p:nvGrpSpPr>
        <p:grpSpPr bwMode="auto">
          <a:xfrm>
            <a:off x="727075" y="119063"/>
            <a:ext cx="3154363" cy="862012"/>
            <a:chOff x="117" y="129"/>
            <a:chExt cx="1987" cy="543"/>
          </a:xfrm>
        </p:grpSpPr>
        <p:sp>
          <p:nvSpPr>
            <p:cNvPr id="363525" name="Rectangle 5"/>
            <p:cNvSpPr>
              <a:spLocks noChangeArrowheads="1"/>
            </p:cNvSpPr>
            <p:nvPr/>
          </p:nvSpPr>
          <p:spPr bwMode="auto">
            <a:xfrm>
              <a:off x="117" y="129"/>
              <a:ext cx="1987" cy="54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aphicFrame>
          <p:nvGraphicFramePr>
            <p:cNvPr id="363526" name="Object 6"/>
            <p:cNvGraphicFramePr>
              <a:graphicFrameLocks noChangeAspect="1"/>
            </p:cNvGraphicFramePr>
            <p:nvPr/>
          </p:nvGraphicFramePr>
          <p:xfrm>
            <a:off x="138" y="295"/>
            <a:ext cx="1912" cy="296"/>
          </p:xfrm>
          <a:graphic>
            <a:graphicData uri="http://schemas.openxmlformats.org/presentationml/2006/ole">
              <mc:AlternateContent xmlns:mc="http://schemas.openxmlformats.org/markup-compatibility/2006">
                <mc:Choice xmlns:v="urn:schemas-microsoft-com:vml" Requires="v">
                  <p:oleObj spid="_x0000_s363570" name="Equation" r:id="rId4" imgW="3035160" imgH="469800" progId="Equation.DSMT4">
                    <p:embed/>
                  </p:oleObj>
                </mc:Choice>
                <mc:Fallback>
                  <p:oleObj name="Equation" r:id="rId4" imgW="3035160" imgH="469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 y="295"/>
                          <a:ext cx="1912"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63527" name="Text Box 7"/>
          <p:cNvSpPr txBox="1">
            <a:spLocks noChangeArrowheads="1"/>
          </p:cNvSpPr>
          <p:nvPr/>
        </p:nvSpPr>
        <p:spPr bwMode="auto">
          <a:xfrm>
            <a:off x="581025" y="1014413"/>
            <a:ext cx="844550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chemeClr val="tx1"/>
                </a:solidFill>
              </a:rPr>
              <a:t>. </a:t>
            </a:r>
            <a:r>
              <a:rPr lang="en-US">
                <a:solidFill>
                  <a:srgbClr val="0000FF"/>
                </a:solidFill>
              </a:rPr>
              <a:t>predict</a:t>
            </a:r>
            <a:r>
              <a:rPr lang="en-US">
                <a:solidFill>
                  <a:schemeClr val="tx1"/>
                </a:solidFill>
              </a:rPr>
              <a:t> std_p </a:t>
            </a:r>
            <a:r>
              <a:rPr lang="en-US">
                <a:solidFill>
                  <a:srgbClr val="0000FF"/>
                </a:solidFill>
              </a:rPr>
              <a:t>, stdp						</a:t>
            </a:r>
          </a:p>
          <a:p>
            <a:pPr>
              <a:spcBef>
                <a:spcPct val="0"/>
              </a:spcBef>
            </a:pPr>
            <a:r>
              <a:rPr lang="en-US">
                <a:solidFill>
                  <a:schemeClr val="tx1"/>
                </a:solidFill>
              </a:rPr>
              <a:t>. </a:t>
            </a:r>
            <a:r>
              <a:rPr lang="en-US">
                <a:solidFill>
                  <a:srgbClr val="0000FF"/>
                </a:solidFill>
              </a:rPr>
              <a:t>generate</a:t>
            </a:r>
            <a:r>
              <a:rPr lang="en-US">
                <a:solidFill>
                  <a:schemeClr val="tx1"/>
                </a:solidFill>
              </a:rPr>
              <a:t> ci_u = y_hat + </a:t>
            </a:r>
            <a:r>
              <a:rPr lang="en-US">
                <a:solidFill>
                  <a:srgbClr val="0000FF"/>
                </a:solidFill>
              </a:rPr>
              <a:t>invttail(</a:t>
            </a:r>
            <a:r>
              <a:rPr lang="en-US">
                <a:solidFill>
                  <a:schemeClr val="tx1"/>
                </a:solidFill>
              </a:rPr>
              <a:t>_N-2,0.25</a:t>
            </a:r>
            <a:r>
              <a:rPr lang="en-US">
                <a:solidFill>
                  <a:srgbClr val="0000FF"/>
                </a:solidFill>
              </a:rPr>
              <a:t>)</a:t>
            </a:r>
            <a:r>
              <a:rPr lang="en-US">
                <a:solidFill>
                  <a:schemeClr val="tx1"/>
                </a:solidFill>
              </a:rPr>
              <a:t>*std_p		</a:t>
            </a:r>
          </a:p>
          <a:p>
            <a:pPr>
              <a:spcBef>
                <a:spcPct val="0"/>
              </a:spcBef>
            </a:pPr>
            <a:r>
              <a:rPr lang="en-US">
                <a:solidFill>
                  <a:schemeClr val="tx1"/>
                </a:solidFill>
              </a:rPr>
              <a:t>. </a:t>
            </a:r>
            <a:r>
              <a:rPr lang="en-US">
                <a:solidFill>
                  <a:srgbClr val="0000FF"/>
                </a:solidFill>
              </a:rPr>
              <a:t>generate</a:t>
            </a:r>
            <a:r>
              <a:rPr lang="en-US">
                <a:solidFill>
                  <a:schemeClr val="tx1"/>
                </a:solidFill>
              </a:rPr>
              <a:t> ci_l = y_hat - </a:t>
            </a:r>
            <a:r>
              <a:rPr lang="en-US">
                <a:solidFill>
                  <a:srgbClr val="0000FF"/>
                </a:solidFill>
              </a:rPr>
              <a:t>invttail(</a:t>
            </a:r>
            <a:r>
              <a:rPr lang="en-US">
                <a:solidFill>
                  <a:schemeClr val="tx1"/>
                </a:solidFill>
              </a:rPr>
              <a:t>_N-2,0.25</a:t>
            </a:r>
            <a:r>
              <a:rPr lang="en-US">
                <a:solidFill>
                  <a:srgbClr val="0000FF"/>
                </a:solidFill>
              </a:rPr>
              <a:t>)</a:t>
            </a:r>
            <a:r>
              <a:rPr lang="en-US">
                <a:solidFill>
                  <a:schemeClr val="tx1"/>
                </a:solidFill>
              </a:rPr>
              <a:t>*std_p</a:t>
            </a:r>
          </a:p>
          <a:p>
            <a:pPr>
              <a:spcBef>
                <a:spcPct val="0"/>
              </a:spcBef>
            </a:pPr>
            <a:r>
              <a:rPr lang="en-US">
                <a:solidFill>
                  <a:schemeClr val="tx1"/>
                </a:solidFill>
              </a:rPr>
              <a:t>. </a:t>
            </a:r>
            <a:r>
              <a:rPr lang="en-US">
                <a:solidFill>
                  <a:srgbClr val="0000FF"/>
                </a:solidFill>
              </a:rPr>
              <a:t>twoway rarea </a:t>
            </a:r>
            <a:r>
              <a:rPr lang="en-US">
                <a:solidFill>
                  <a:schemeClr val="tx1"/>
                </a:solidFill>
              </a:rPr>
              <a:t>ci_u ci_l estriol</a:t>
            </a:r>
            <a:r>
              <a:rPr lang="en-US">
                <a:solidFill>
                  <a:srgbClr val="0000FF"/>
                </a:solidFill>
              </a:rPr>
              <a:t>, bcolor(gs14)			</a:t>
            </a:r>
          </a:p>
          <a:p>
            <a:pPr>
              <a:spcBef>
                <a:spcPct val="0"/>
              </a:spcBef>
            </a:pPr>
            <a:r>
              <a:rPr lang="en-US">
                <a:solidFill>
                  <a:srgbClr val="0000FF"/>
                </a:solidFill>
              </a:rPr>
              <a:t>&gt;     </a:t>
            </a:r>
            <a:r>
              <a:rPr lang="en-US">
                <a:solidFill>
                  <a:schemeClr val="tx1"/>
                </a:solidFill>
              </a:rPr>
              <a:t>||</a:t>
            </a:r>
            <a:r>
              <a:rPr lang="en-US">
                <a:solidFill>
                  <a:srgbClr val="0000FF"/>
                </a:solidFill>
              </a:rPr>
              <a:t> scatter </a:t>
            </a:r>
            <a:r>
              <a:rPr lang="en-US">
                <a:solidFill>
                  <a:schemeClr val="tx1"/>
                </a:solidFill>
              </a:rPr>
              <a:t>bweight estriol</a:t>
            </a:r>
            <a:r>
              <a:rPr lang="en-US">
                <a:solidFill>
                  <a:srgbClr val="0000FF"/>
                </a:solidFill>
              </a:rPr>
              <a:t>                                          </a:t>
            </a:r>
            <a:r>
              <a:rPr lang="en-US">
                <a:solidFill>
                  <a:schemeClr val="tx1"/>
                </a:solidFill>
              </a:rPr>
              <a:t>///</a:t>
            </a:r>
          </a:p>
          <a:p>
            <a:pPr>
              <a:spcBef>
                <a:spcPct val="0"/>
              </a:spcBef>
            </a:pPr>
            <a:r>
              <a:rPr lang="en-US">
                <a:solidFill>
                  <a:srgbClr val="0000FF"/>
                </a:solidFill>
              </a:rPr>
              <a:t>&gt;     </a:t>
            </a:r>
            <a:r>
              <a:rPr lang="en-US">
                <a:solidFill>
                  <a:schemeClr val="tx1"/>
                </a:solidFill>
              </a:rPr>
              <a:t>||</a:t>
            </a:r>
            <a:r>
              <a:rPr lang="en-US">
                <a:solidFill>
                  <a:srgbClr val="0000FF"/>
                </a:solidFill>
              </a:rPr>
              <a:t> line </a:t>
            </a:r>
            <a:r>
              <a:rPr lang="en-US">
                <a:solidFill>
                  <a:schemeClr val="tx1"/>
                </a:solidFill>
              </a:rPr>
              <a:t>y_hat  estriol</a:t>
            </a:r>
            <a:r>
              <a:rPr lang="en-US">
                <a:solidFill>
                  <a:srgbClr val="0000FF"/>
                </a:solidFill>
              </a:rPr>
              <a:t>                                              </a:t>
            </a:r>
            <a:r>
              <a:rPr lang="en-US">
                <a:solidFill>
                  <a:schemeClr val="tx1"/>
                </a:solidFill>
              </a:rPr>
              <a:t>///</a:t>
            </a:r>
          </a:p>
          <a:p>
            <a:pPr>
              <a:spcBef>
                <a:spcPct val="0"/>
              </a:spcBef>
            </a:pPr>
            <a:r>
              <a:rPr lang="en-US">
                <a:solidFill>
                  <a:srgbClr val="0000FF"/>
                </a:solidFill>
              </a:rPr>
              <a:t>&gt;     ,  xlabel(</a:t>
            </a:r>
            <a:r>
              <a:rPr lang="en-US">
                <a:solidFill>
                  <a:schemeClr val="tx1"/>
                </a:solidFill>
              </a:rPr>
              <a:t>10</a:t>
            </a:r>
            <a:r>
              <a:rPr lang="en-US">
                <a:solidFill>
                  <a:srgbClr val="0000FF"/>
                </a:solidFill>
              </a:rPr>
              <a:t> (5) </a:t>
            </a:r>
            <a:r>
              <a:rPr lang="en-US">
                <a:solidFill>
                  <a:schemeClr val="tx1"/>
                </a:solidFill>
              </a:rPr>
              <a:t>25</a:t>
            </a:r>
            <a:r>
              <a:rPr lang="en-US">
                <a:solidFill>
                  <a:srgbClr val="0000FF"/>
                </a:solidFill>
              </a:rPr>
              <a:t>) xmtick(</a:t>
            </a:r>
            <a:r>
              <a:rPr lang="en-US">
                <a:solidFill>
                  <a:schemeClr val="tx1"/>
                </a:solidFill>
              </a:rPr>
              <a:t>7</a:t>
            </a:r>
            <a:r>
              <a:rPr lang="en-US">
                <a:solidFill>
                  <a:srgbClr val="0000FF"/>
                </a:solidFill>
              </a:rPr>
              <a:t> (1) </a:t>
            </a:r>
            <a:r>
              <a:rPr lang="en-US">
                <a:solidFill>
                  <a:schemeClr val="tx1"/>
                </a:solidFill>
              </a:rPr>
              <a:t>27</a:t>
            </a:r>
            <a:r>
              <a:rPr lang="en-US">
                <a:solidFill>
                  <a:srgbClr val="0000FF"/>
                </a:solidFill>
              </a:rPr>
              <a:t>) ytitle(</a:t>
            </a:r>
            <a:r>
              <a:rPr lang="en-US">
                <a:solidFill>
                  <a:schemeClr val="tx1"/>
                </a:solidFill>
              </a:rPr>
              <a:t>"Birth Weight</a:t>
            </a:r>
            <a:r>
              <a:rPr lang="en-US">
                <a:solidFill>
                  <a:srgbClr val="0000FF"/>
                </a:solidFill>
              </a:rPr>
              <a:t> </a:t>
            </a:r>
            <a:r>
              <a:rPr lang="en-US">
                <a:solidFill>
                  <a:schemeClr val="tx1"/>
                </a:solidFill>
              </a:rPr>
              <a:t>(g/100)"</a:t>
            </a:r>
            <a:r>
              <a:rPr lang="en-US">
                <a:solidFill>
                  <a:srgbClr val="0000FF"/>
                </a:solidFill>
              </a:rPr>
              <a:t>)</a:t>
            </a:r>
          </a:p>
        </p:txBody>
      </p:sp>
      <p:sp>
        <p:nvSpPr>
          <p:cNvPr id="363529" name="Text Box 9"/>
          <p:cNvSpPr txBox="1">
            <a:spLocks noChangeArrowheads="1"/>
          </p:cNvSpPr>
          <p:nvPr/>
        </p:nvSpPr>
        <p:spPr bwMode="auto">
          <a:xfrm>
            <a:off x="4148138" y="417513"/>
            <a:ext cx="34750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Is the 95% confidence band for </a:t>
            </a:r>
          </a:p>
        </p:txBody>
      </p:sp>
      <p:graphicFrame>
        <p:nvGraphicFramePr>
          <p:cNvPr id="363530" name="Object 10"/>
          <p:cNvGraphicFramePr>
            <a:graphicFrameLocks noChangeAspect="1"/>
          </p:cNvGraphicFramePr>
          <p:nvPr/>
        </p:nvGraphicFramePr>
        <p:xfrm>
          <a:off x="7554913" y="463550"/>
          <a:ext cx="495300" cy="330200"/>
        </p:xfrm>
        <a:graphic>
          <a:graphicData uri="http://schemas.openxmlformats.org/presentationml/2006/ole">
            <mc:AlternateContent xmlns:mc="http://schemas.openxmlformats.org/markup-compatibility/2006">
              <mc:Choice xmlns:v="urn:schemas-microsoft-com:vml" Requires="v">
                <p:oleObj spid="_x0000_s363571" name="Equation" r:id="rId6" imgW="495000" imgH="330120" progId="Equation.DSMT4">
                  <p:embed/>
                </p:oleObj>
              </mc:Choice>
              <mc:Fallback>
                <p:oleObj name="Equation" r:id="rId6" imgW="495000" imgH="33012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4913" y="463550"/>
                        <a:ext cx="4953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353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7788" y="2625725"/>
            <a:ext cx="5497512" cy="402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63" name="Group 171"/>
          <p:cNvGrpSpPr>
            <a:grpSpLocks/>
          </p:cNvGrpSpPr>
          <p:nvPr/>
        </p:nvGrpSpPr>
        <p:grpSpPr bwMode="auto">
          <a:xfrm>
            <a:off x="762000" y="292100"/>
            <a:ext cx="7620000" cy="900113"/>
            <a:chOff x="480" y="184"/>
            <a:chExt cx="4800" cy="567"/>
          </a:xfrm>
        </p:grpSpPr>
        <p:sp>
          <p:nvSpPr>
            <p:cNvPr id="8205" name="Text Box 13"/>
            <p:cNvSpPr txBox="1">
              <a:spLocks noChangeArrowheads="1"/>
            </p:cNvSpPr>
            <p:nvPr/>
          </p:nvSpPr>
          <p:spPr bwMode="auto">
            <a:xfrm>
              <a:off x="480" y="18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g)</a:t>
              </a:r>
              <a:endParaRPr lang="en-US" sz="2400">
                <a:solidFill>
                  <a:schemeClr val="tx1"/>
                </a:solidFill>
                <a:latin typeface="Century Schoolbook" pitchFamily="18" charset="0"/>
              </a:endParaRPr>
            </a:p>
          </p:txBody>
        </p:sp>
        <p:sp>
          <p:nvSpPr>
            <p:cNvPr id="8206" name="Text Box 14"/>
            <p:cNvSpPr txBox="1">
              <a:spLocks noChangeArrowheads="1"/>
            </p:cNvSpPr>
            <p:nvPr/>
          </p:nvSpPr>
          <p:spPr bwMode="auto">
            <a:xfrm>
              <a:off x="888" y="213"/>
              <a:ext cx="1248"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en-US" sz="1800" b="1">
                  <a:solidFill>
                    <a:schemeClr val="tx1"/>
                  </a:solidFill>
                  <a:latin typeface="Century Schoolbook" pitchFamily="18" charset="0"/>
                </a:rPr>
                <a:t>Sample variance</a:t>
              </a:r>
            </a:p>
          </p:txBody>
        </p:sp>
        <p:sp>
          <p:nvSpPr>
            <p:cNvPr id="8207" name="Text Box 15"/>
            <p:cNvSpPr txBox="1">
              <a:spLocks noChangeArrowheads="1"/>
            </p:cNvSpPr>
            <p:nvPr/>
          </p:nvSpPr>
          <p:spPr bwMode="auto">
            <a:xfrm>
              <a:off x="864" y="520"/>
              <a:ext cx="1728"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b="1">
                <a:solidFill>
                  <a:schemeClr val="tx1"/>
                </a:solidFill>
                <a:latin typeface="Century Schoolbook" pitchFamily="18" charset="0"/>
              </a:endParaRPr>
            </a:p>
          </p:txBody>
        </p:sp>
        <p:graphicFrame>
          <p:nvGraphicFramePr>
            <p:cNvPr id="8208" name="Object 16"/>
            <p:cNvGraphicFramePr>
              <a:graphicFrameLocks noChangeAspect="1"/>
            </p:cNvGraphicFramePr>
            <p:nvPr/>
          </p:nvGraphicFramePr>
          <p:xfrm>
            <a:off x="1200" y="492"/>
            <a:ext cx="1480" cy="208"/>
          </p:xfrm>
          <a:graphic>
            <a:graphicData uri="http://schemas.openxmlformats.org/presentationml/2006/ole">
              <mc:AlternateContent xmlns:mc="http://schemas.openxmlformats.org/markup-compatibility/2006">
                <mc:Choice xmlns:v="urn:schemas-microsoft-com:vml" Requires="v">
                  <p:oleObj spid="_x0000_s8405" name="MathType Equation" r:id="rId4" imgW="2349360" imgH="330120" progId="Equation">
                    <p:embed/>
                  </p:oleObj>
                </mc:Choice>
                <mc:Fallback>
                  <p:oleObj name="MathType Equation" r:id="rId4" imgW="2349360" imgH="330120" progId="Equation">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492"/>
                          <a:ext cx="1480" cy="20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9" name="Text Box 17"/>
            <p:cNvSpPr txBox="1">
              <a:spLocks noChangeArrowheads="1"/>
            </p:cNvSpPr>
            <p:nvPr/>
          </p:nvSpPr>
          <p:spPr bwMode="auto">
            <a:xfrm>
              <a:off x="4272" y="376"/>
              <a:ext cx="1008"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tx1"/>
                  </a:solidFill>
                  <a:latin typeface="Century Schoolbook" pitchFamily="18" charset="0"/>
                </a:rPr>
                <a:t>{1.1}</a:t>
              </a:r>
            </a:p>
          </p:txBody>
        </p:sp>
      </p:grpSp>
      <p:grpSp>
        <p:nvGrpSpPr>
          <p:cNvPr id="8218" name="Group 26"/>
          <p:cNvGrpSpPr>
            <a:grpSpLocks/>
          </p:cNvGrpSpPr>
          <p:nvPr/>
        </p:nvGrpSpPr>
        <p:grpSpPr bwMode="auto">
          <a:xfrm>
            <a:off x="762000" y="1511300"/>
            <a:ext cx="6692900" cy="1122363"/>
            <a:chOff x="480" y="952"/>
            <a:chExt cx="4216" cy="707"/>
          </a:xfrm>
        </p:grpSpPr>
        <p:sp>
          <p:nvSpPr>
            <p:cNvPr id="8210" name="Text Box 18"/>
            <p:cNvSpPr txBox="1">
              <a:spLocks noChangeArrowheads="1"/>
            </p:cNvSpPr>
            <p:nvPr/>
          </p:nvSpPr>
          <p:spPr bwMode="auto">
            <a:xfrm>
              <a:off x="480" y="952"/>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h)</a:t>
              </a:r>
              <a:endParaRPr lang="en-US" sz="2400">
                <a:solidFill>
                  <a:schemeClr val="tx1"/>
                </a:solidFill>
                <a:latin typeface="Century Schoolbook" pitchFamily="18" charset="0"/>
              </a:endParaRPr>
            </a:p>
          </p:txBody>
        </p:sp>
        <p:sp>
          <p:nvSpPr>
            <p:cNvPr id="8211" name="Text Box 19"/>
            <p:cNvSpPr txBox="1">
              <a:spLocks noChangeArrowheads="1"/>
            </p:cNvSpPr>
            <p:nvPr/>
          </p:nvSpPr>
          <p:spPr bwMode="auto">
            <a:xfrm>
              <a:off x="861" y="1000"/>
              <a:ext cx="2019"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p>
              <a:r>
                <a:rPr lang="en-US" sz="1800" b="1">
                  <a:solidFill>
                    <a:schemeClr val="tx1"/>
                  </a:solidFill>
                  <a:latin typeface="Century Schoolbook" pitchFamily="18" charset="0"/>
                </a:rPr>
                <a:t>Sample standard deviation</a:t>
              </a:r>
            </a:p>
          </p:txBody>
        </p:sp>
        <p:sp>
          <p:nvSpPr>
            <p:cNvPr id="8212" name="Text Box 20"/>
            <p:cNvSpPr txBox="1">
              <a:spLocks noChangeArrowheads="1"/>
            </p:cNvSpPr>
            <p:nvPr/>
          </p:nvSpPr>
          <p:spPr bwMode="auto">
            <a:xfrm>
              <a:off x="1240" y="1428"/>
              <a:ext cx="576"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b="1">
                <a:solidFill>
                  <a:schemeClr val="tx1"/>
                </a:solidFill>
                <a:latin typeface="Century Schoolbook" pitchFamily="18" charset="0"/>
              </a:endParaRPr>
            </a:p>
          </p:txBody>
        </p:sp>
        <p:graphicFrame>
          <p:nvGraphicFramePr>
            <p:cNvPr id="8213" name="Object 21"/>
            <p:cNvGraphicFramePr>
              <a:graphicFrameLocks noChangeAspect="1"/>
            </p:cNvGraphicFramePr>
            <p:nvPr/>
          </p:nvGraphicFramePr>
          <p:xfrm>
            <a:off x="1192" y="1284"/>
            <a:ext cx="464" cy="183"/>
          </p:xfrm>
          <a:graphic>
            <a:graphicData uri="http://schemas.openxmlformats.org/presentationml/2006/ole">
              <mc:AlternateContent xmlns:mc="http://schemas.openxmlformats.org/markup-compatibility/2006">
                <mc:Choice xmlns:v="urn:schemas-microsoft-com:vml" Requires="v">
                  <p:oleObj spid="_x0000_s8406" name="MathType Equation" r:id="rId6" imgW="736560" imgH="291960" progId="Equation">
                    <p:embed/>
                  </p:oleObj>
                </mc:Choice>
                <mc:Fallback>
                  <p:oleObj name="MathType Equation" r:id="rId6" imgW="736560" imgH="291960" progId="Equation">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 y="1284"/>
                          <a:ext cx="464" cy="18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4" name="Text Box 22"/>
            <p:cNvSpPr txBox="1">
              <a:spLocks noChangeArrowheads="1"/>
            </p:cNvSpPr>
            <p:nvPr/>
          </p:nvSpPr>
          <p:spPr bwMode="auto">
            <a:xfrm>
              <a:off x="1624" y="1284"/>
              <a:ext cx="3072"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chemeClr val="tx1"/>
                  </a:solidFill>
                  <a:latin typeface="Century Schoolbook" pitchFamily="18" charset="0"/>
                </a:rPr>
                <a:t>is the most common measure of dispersion.</a:t>
              </a:r>
            </a:p>
          </p:txBody>
        </p:sp>
      </p:grpSp>
      <p:grpSp>
        <p:nvGrpSpPr>
          <p:cNvPr id="8366" name="Group 174"/>
          <p:cNvGrpSpPr>
            <a:grpSpLocks/>
          </p:cNvGrpSpPr>
          <p:nvPr/>
        </p:nvGrpSpPr>
        <p:grpSpPr bwMode="auto">
          <a:xfrm>
            <a:off x="738188" y="2544763"/>
            <a:ext cx="8140700" cy="4051300"/>
            <a:chOff x="615" y="1603"/>
            <a:chExt cx="5128" cy="2552"/>
          </a:xfrm>
        </p:grpSpPr>
        <p:grpSp>
          <p:nvGrpSpPr>
            <p:cNvPr id="8219" name="Group 27"/>
            <p:cNvGrpSpPr>
              <a:grpSpLocks/>
            </p:cNvGrpSpPr>
            <p:nvPr/>
          </p:nvGrpSpPr>
          <p:grpSpPr bwMode="auto">
            <a:xfrm>
              <a:off x="1051" y="1603"/>
              <a:ext cx="2382" cy="368"/>
              <a:chOff x="1051" y="1603"/>
              <a:chExt cx="2382" cy="368"/>
            </a:xfrm>
          </p:grpSpPr>
          <p:sp>
            <p:nvSpPr>
              <p:cNvPr id="8220" name="Freeform 28"/>
              <p:cNvSpPr>
                <a:spLocks/>
              </p:cNvSpPr>
              <p:nvPr/>
            </p:nvSpPr>
            <p:spPr bwMode="auto">
              <a:xfrm>
                <a:off x="1076" y="1970"/>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1" name="Freeform 29"/>
              <p:cNvSpPr>
                <a:spLocks/>
              </p:cNvSpPr>
              <p:nvPr/>
            </p:nvSpPr>
            <p:spPr bwMode="auto">
              <a:xfrm>
                <a:off x="1076" y="190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2" name="Freeform 30"/>
              <p:cNvSpPr>
                <a:spLocks/>
              </p:cNvSpPr>
              <p:nvPr/>
            </p:nvSpPr>
            <p:spPr bwMode="auto">
              <a:xfrm>
                <a:off x="1051" y="1904"/>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3" name="Rectangle 31"/>
              <p:cNvSpPr>
                <a:spLocks noChangeArrowheads="1"/>
              </p:cNvSpPr>
              <p:nvPr/>
            </p:nvSpPr>
            <p:spPr bwMode="auto">
              <a:xfrm>
                <a:off x="2458" y="1603"/>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Arial" charset="0"/>
                  </a:rPr>
                  <a:t>s</a:t>
                </a:r>
                <a:endParaRPr lang="en-US" sz="1800">
                  <a:solidFill>
                    <a:schemeClr val="tx1"/>
                  </a:solidFill>
                  <a:latin typeface="Century Schoolbook" pitchFamily="18" charset="0"/>
                </a:endParaRPr>
              </a:p>
            </p:txBody>
          </p:sp>
          <p:sp>
            <p:nvSpPr>
              <p:cNvPr id="8224" name="Rectangle 32"/>
              <p:cNvSpPr>
                <a:spLocks noChangeArrowheads="1"/>
              </p:cNvSpPr>
              <p:nvPr/>
            </p:nvSpPr>
            <p:spPr bwMode="auto">
              <a:xfrm>
                <a:off x="2533" y="1688"/>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Arial" charset="0"/>
                  </a:rPr>
                  <a:t>x</a:t>
                </a:r>
                <a:endParaRPr lang="en-US" sz="1800">
                  <a:solidFill>
                    <a:schemeClr val="tx1"/>
                  </a:solidFill>
                  <a:latin typeface="Century Schoolbook" pitchFamily="18" charset="0"/>
                </a:endParaRPr>
              </a:p>
            </p:txBody>
          </p:sp>
          <p:sp>
            <p:nvSpPr>
              <p:cNvPr id="8225" name="Rectangle 33"/>
              <p:cNvSpPr>
                <a:spLocks noChangeArrowheads="1"/>
              </p:cNvSpPr>
              <p:nvPr/>
            </p:nvSpPr>
            <p:spPr bwMode="auto">
              <a:xfrm>
                <a:off x="2583" y="1603"/>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Arial" charset="0"/>
                  </a:rPr>
                  <a:t> = </a:t>
                </a:r>
                <a:endParaRPr lang="en-US" sz="1800">
                  <a:solidFill>
                    <a:schemeClr val="tx1"/>
                  </a:solidFill>
                  <a:latin typeface="Century Schoolbook" pitchFamily="18" charset="0"/>
                </a:endParaRPr>
              </a:p>
            </p:txBody>
          </p:sp>
          <p:sp>
            <p:nvSpPr>
              <p:cNvPr id="8226" name="Rectangle 34"/>
              <p:cNvSpPr>
                <a:spLocks noChangeArrowheads="1"/>
              </p:cNvSpPr>
              <p:nvPr/>
            </p:nvSpPr>
            <p:spPr bwMode="auto">
              <a:xfrm>
                <a:off x="2755" y="1612"/>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Arial" charset="0"/>
                  </a:rPr>
                  <a:t>4.75</a:t>
                </a:r>
                <a:endParaRPr lang="en-US" sz="1800">
                  <a:solidFill>
                    <a:schemeClr val="tx1"/>
                  </a:solidFill>
                  <a:latin typeface="Century Schoolbook" pitchFamily="18" charset="0"/>
                </a:endParaRPr>
              </a:p>
            </p:txBody>
          </p:sp>
          <p:sp>
            <p:nvSpPr>
              <p:cNvPr id="8227" name="Line 35"/>
              <p:cNvSpPr>
                <a:spLocks noChangeShapeType="1"/>
              </p:cNvSpPr>
              <p:nvPr/>
            </p:nvSpPr>
            <p:spPr bwMode="auto">
              <a:xfrm>
                <a:off x="2776" y="1799"/>
                <a:ext cx="657"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365" name="Group 173"/>
            <p:cNvGrpSpPr>
              <a:grpSpLocks/>
            </p:cNvGrpSpPr>
            <p:nvPr/>
          </p:nvGrpSpPr>
          <p:grpSpPr bwMode="auto">
            <a:xfrm>
              <a:off x="615" y="1833"/>
              <a:ext cx="3986" cy="2166"/>
              <a:chOff x="615" y="1833"/>
              <a:chExt cx="3986" cy="2166"/>
            </a:xfrm>
          </p:grpSpPr>
          <p:sp>
            <p:nvSpPr>
              <p:cNvPr id="8229" name="Rectangle 37"/>
              <p:cNvSpPr>
                <a:spLocks noChangeArrowheads="1"/>
              </p:cNvSpPr>
              <p:nvPr/>
            </p:nvSpPr>
            <p:spPr bwMode="auto">
              <a:xfrm>
                <a:off x="1105" y="1908"/>
                <a:ext cx="3422" cy="16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30" name="Line 38"/>
              <p:cNvSpPr>
                <a:spLocks noChangeShapeType="1"/>
              </p:cNvSpPr>
              <p:nvPr/>
            </p:nvSpPr>
            <p:spPr bwMode="auto">
              <a:xfrm>
                <a:off x="1101" y="3576"/>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p:cNvSpPr>
                <a:spLocks noChangeShapeType="1"/>
              </p:cNvSpPr>
              <p:nvPr/>
            </p:nvSpPr>
            <p:spPr bwMode="auto">
              <a:xfrm>
                <a:off x="1101" y="190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Freeform 40"/>
              <p:cNvSpPr>
                <a:spLocks/>
              </p:cNvSpPr>
              <p:nvPr/>
            </p:nvSpPr>
            <p:spPr bwMode="auto">
              <a:xfrm>
                <a:off x="1101"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3" name="Freeform 41"/>
              <p:cNvSpPr>
                <a:spLocks/>
              </p:cNvSpPr>
              <p:nvPr/>
            </p:nvSpPr>
            <p:spPr bwMode="auto">
              <a:xfrm>
                <a:off x="4521"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4" name="Line 42"/>
              <p:cNvSpPr>
                <a:spLocks noChangeShapeType="1"/>
              </p:cNvSpPr>
              <p:nvPr/>
            </p:nvSpPr>
            <p:spPr bwMode="auto">
              <a:xfrm>
                <a:off x="1101" y="3576"/>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Line 43"/>
              <p:cNvSpPr>
                <a:spLocks noChangeShapeType="1"/>
              </p:cNvSpPr>
              <p:nvPr/>
            </p:nvSpPr>
            <p:spPr bwMode="auto">
              <a:xfrm>
                <a:off x="1101" y="3241"/>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44"/>
              <p:cNvSpPr>
                <a:spLocks noChangeShapeType="1"/>
              </p:cNvSpPr>
              <p:nvPr/>
            </p:nvSpPr>
            <p:spPr bwMode="auto">
              <a:xfrm>
                <a:off x="1101" y="2906"/>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45"/>
              <p:cNvSpPr>
                <a:spLocks noChangeShapeType="1"/>
              </p:cNvSpPr>
              <p:nvPr/>
            </p:nvSpPr>
            <p:spPr bwMode="auto">
              <a:xfrm>
                <a:off x="1101" y="2573"/>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46"/>
              <p:cNvSpPr>
                <a:spLocks noChangeShapeType="1"/>
              </p:cNvSpPr>
              <p:nvPr/>
            </p:nvSpPr>
            <p:spPr bwMode="auto">
              <a:xfrm>
                <a:off x="1101" y="2238"/>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47"/>
              <p:cNvSpPr>
                <a:spLocks noChangeShapeType="1"/>
              </p:cNvSpPr>
              <p:nvPr/>
            </p:nvSpPr>
            <p:spPr bwMode="auto">
              <a:xfrm>
                <a:off x="1101" y="1904"/>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Freeform 48"/>
              <p:cNvSpPr>
                <a:spLocks/>
              </p:cNvSpPr>
              <p:nvPr/>
            </p:nvSpPr>
            <p:spPr bwMode="auto">
              <a:xfrm>
                <a:off x="1101"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1" name="Freeform 49"/>
              <p:cNvSpPr>
                <a:spLocks/>
              </p:cNvSpPr>
              <p:nvPr/>
            </p:nvSpPr>
            <p:spPr bwMode="auto">
              <a:xfrm>
                <a:off x="1786"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2" name="Freeform 50"/>
              <p:cNvSpPr>
                <a:spLocks/>
              </p:cNvSpPr>
              <p:nvPr/>
            </p:nvSpPr>
            <p:spPr bwMode="auto">
              <a:xfrm>
                <a:off x="2469"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3" name="Freeform 51"/>
              <p:cNvSpPr>
                <a:spLocks/>
              </p:cNvSpPr>
              <p:nvPr/>
            </p:nvSpPr>
            <p:spPr bwMode="auto">
              <a:xfrm>
                <a:off x="3153"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4" name="Freeform 52"/>
              <p:cNvSpPr>
                <a:spLocks/>
              </p:cNvSpPr>
              <p:nvPr/>
            </p:nvSpPr>
            <p:spPr bwMode="auto">
              <a:xfrm>
                <a:off x="3837"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5" name="Freeform 53"/>
              <p:cNvSpPr>
                <a:spLocks/>
              </p:cNvSpPr>
              <p:nvPr/>
            </p:nvSpPr>
            <p:spPr bwMode="auto">
              <a:xfrm>
                <a:off x="4521"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6" name="Freeform 54"/>
              <p:cNvSpPr>
                <a:spLocks/>
              </p:cNvSpPr>
              <p:nvPr/>
            </p:nvSpPr>
            <p:spPr bwMode="auto">
              <a:xfrm>
                <a:off x="1076" y="357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7" name="Freeform 55"/>
              <p:cNvSpPr>
                <a:spLocks/>
              </p:cNvSpPr>
              <p:nvPr/>
            </p:nvSpPr>
            <p:spPr bwMode="auto">
              <a:xfrm>
                <a:off x="1076" y="3509"/>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8" name="Freeform 56"/>
              <p:cNvSpPr>
                <a:spLocks/>
              </p:cNvSpPr>
              <p:nvPr/>
            </p:nvSpPr>
            <p:spPr bwMode="auto">
              <a:xfrm>
                <a:off x="1076" y="3442"/>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9" name="Freeform 57"/>
              <p:cNvSpPr>
                <a:spLocks/>
              </p:cNvSpPr>
              <p:nvPr/>
            </p:nvSpPr>
            <p:spPr bwMode="auto">
              <a:xfrm>
                <a:off x="1076" y="3375"/>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0" name="Freeform 58"/>
              <p:cNvSpPr>
                <a:spLocks/>
              </p:cNvSpPr>
              <p:nvPr/>
            </p:nvSpPr>
            <p:spPr bwMode="auto">
              <a:xfrm>
                <a:off x="1076" y="3308"/>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1" name="Freeform 59"/>
              <p:cNvSpPr>
                <a:spLocks/>
              </p:cNvSpPr>
              <p:nvPr/>
            </p:nvSpPr>
            <p:spPr bwMode="auto">
              <a:xfrm>
                <a:off x="1076" y="3241"/>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2" name="Freeform 60"/>
              <p:cNvSpPr>
                <a:spLocks/>
              </p:cNvSpPr>
              <p:nvPr/>
            </p:nvSpPr>
            <p:spPr bwMode="auto">
              <a:xfrm>
                <a:off x="1076" y="317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3" name="Freeform 61"/>
              <p:cNvSpPr>
                <a:spLocks/>
              </p:cNvSpPr>
              <p:nvPr/>
            </p:nvSpPr>
            <p:spPr bwMode="auto">
              <a:xfrm>
                <a:off x="1076" y="3107"/>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4" name="Freeform 62"/>
              <p:cNvSpPr>
                <a:spLocks/>
              </p:cNvSpPr>
              <p:nvPr/>
            </p:nvSpPr>
            <p:spPr bwMode="auto">
              <a:xfrm>
                <a:off x="1076" y="3040"/>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5" name="Freeform 63"/>
              <p:cNvSpPr>
                <a:spLocks/>
              </p:cNvSpPr>
              <p:nvPr/>
            </p:nvSpPr>
            <p:spPr bwMode="auto">
              <a:xfrm>
                <a:off x="1076" y="2973"/>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6" name="Freeform 64"/>
              <p:cNvSpPr>
                <a:spLocks/>
              </p:cNvSpPr>
              <p:nvPr/>
            </p:nvSpPr>
            <p:spPr bwMode="auto">
              <a:xfrm>
                <a:off x="1076" y="290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7" name="Freeform 65"/>
              <p:cNvSpPr>
                <a:spLocks/>
              </p:cNvSpPr>
              <p:nvPr/>
            </p:nvSpPr>
            <p:spPr bwMode="auto">
              <a:xfrm>
                <a:off x="1076" y="2840"/>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8" name="Freeform 66"/>
              <p:cNvSpPr>
                <a:spLocks/>
              </p:cNvSpPr>
              <p:nvPr/>
            </p:nvSpPr>
            <p:spPr bwMode="auto">
              <a:xfrm>
                <a:off x="1076" y="2773"/>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9" name="Freeform 67"/>
              <p:cNvSpPr>
                <a:spLocks/>
              </p:cNvSpPr>
              <p:nvPr/>
            </p:nvSpPr>
            <p:spPr bwMode="auto">
              <a:xfrm>
                <a:off x="1076" y="270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0" name="Freeform 68"/>
              <p:cNvSpPr>
                <a:spLocks/>
              </p:cNvSpPr>
              <p:nvPr/>
            </p:nvSpPr>
            <p:spPr bwMode="auto">
              <a:xfrm>
                <a:off x="1076" y="2639"/>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1" name="Freeform 69"/>
              <p:cNvSpPr>
                <a:spLocks/>
              </p:cNvSpPr>
              <p:nvPr/>
            </p:nvSpPr>
            <p:spPr bwMode="auto">
              <a:xfrm>
                <a:off x="1076" y="2573"/>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2" name="Freeform 70"/>
              <p:cNvSpPr>
                <a:spLocks/>
              </p:cNvSpPr>
              <p:nvPr/>
            </p:nvSpPr>
            <p:spPr bwMode="auto">
              <a:xfrm>
                <a:off x="1076" y="2506"/>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3" name="Freeform 71"/>
              <p:cNvSpPr>
                <a:spLocks/>
              </p:cNvSpPr>
              <p:nvPr/>
            </p:nvSpPr>
            <p:spPr bwMode="auto">
              <a:xfrm>
                <a:off x="1076" y="2439"/>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4" name="Freeform 72"/>
              <p:cNvSpPr>
                <a:spLocks/>
              </p:cNvSpPr>
              <p:nvPr/>
            </p:nvSpPr>
            <p:spPr bwMode="auto">
              <a:xfrm>
                <a:off x="1076" y="2372"/>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5" name="Freeform 73"/>
              <p:cNvSpPr>
                <a:spLocks/>
              </p:cNvSpPr>
              <p:nvPr/>
            </p:nvSpPr>
            <p:spPr bwMode="auto">
              <a:xfrm>
                <a:off x="1076" y="2305"/>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6" name="Freeform 74"/>
              <p:cNvSpPr>
                <a:spLocks/>
              </p:cNvSpPr>
              <p:nvPr/>
            </p:nvSpPr>
            <p:spPr bwMode="auto">
              <a:xfrm>
                <a:off x="1076" y="2238"/>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7" name="Freeform 75"/>
              <p:cNvSpPr>
                <a:spLocks/>
              </p:cNvSpPr>
              <p:nvPr/>
            </p:nvSpPr>
            <p:spPr bwMode="auto">
              <a:xfrm>
                <a:off x="1076" y="2171"/>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8" name="Freeform 76"/>
              <p:cNvSpPr>
                <a:spLocks/>
              </p:cNvSpPr>
              <p:nvPr/>
            </p:nvSpPr>
            <p:spPr bwMode="auto">
              <a:xfrm>
                <a:off x="1076" y="2104"/>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9" name="Freeform 77"/>
              <p:cNvSpPr>
                <a:spLocks/>
              </p:cNvSpPr>
              <p:nvPr/>
            </p:nvSpPr>
            <p:spPr bwMode="auto">
              <a:xfrm>
                <a:off x="1076" y="2037"/>
                <a:ext cx="26" cy="1"/>
              </a:xfrm>
              <a:custGeom>
                <a:avLst/>
                <a:gdLst>
                  <a:gd name="T0" fmla="*/ 0 w 26"/>
                  <a:gd name="T1" fmla="*/ 25 w 26"/>
                  <a:gd name="T2" fmla="*/ 26 w 26"/>
                </a:gdLst>
                <a:ahLst/>
                <a:cxnLst>
                  <a:cxn ang="0">
                    <a:pos x="T0" y="0"/>
                  </a:cxn>
                  <a:cxn ang="0">
                    <a:pos x="T1" y="0"/>
                  </a:cxn>
                  <a:cxn ang="0">
                    <a:pos x="T2" y="0"/>
                  </a:cxn>
                </a:cxnLst>
                <a:rect l="0" t="0" r="r" b="b"/>
                <a:pathLst>
                  <a:path w="26">
                    <a:moveTo>
                      <a:pt x="0" y="0"/>
                    </a:moveTo>
                    <a:lnTo>
                      <a:pt x="25" y="0"/>
                    </a:lnTo>
                    <a:lnTo>
                      <a:pt x="2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0" name="Freeform 78"/>
              <p:cNvSpPr>
                <a:spLocks/>
              </p:cNvSpPr>
              <p:nvPr/>
            </p:nvSpPr>
            <p:spPr bwMode="auto">
              <a:xfrm>
                <a:off x="1051" y="3576"/>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1" name="Freeform 79"/>
              <p:cNvSpPr>
                <a:spLocks/>
              </p:cNvSpPr>
              <p:nvPr/>
            </p:nvSpPr>
            <p:spPr bwMode="auto">
              <a:xfrm>
                <a:off x="1051" y="3241"/>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2" name="Freeform 80"/>
              <p:cNvSpPr>
                <a:spLocks/>
              </p:cNvSpPr>
              <p:nvPr/>
            </p:nvSpPr>
            <p:spPr bwMode="auto">
              <a:xfrm>
                <a:off x="1051" y="2906"/>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3" name="Freeform 81"/>
              <p:cNvSpPr>
                <a:spLocks/>
              </p:cNvSpPr>
              <p:nvPr/>
            </p:nvSpPr>
            <p:spPr bwMode="auto">
              <a:xfrm>
                <a:off x="1051" y="2573"/>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4" name="Freeform 82"/>
              <p:cNvSpPr>
                <a:spLocks/>
              </p:cNvSpPr>
              <p:nvPr/>
            </p:nvSpPr>
            <p:spPr bwMode="auto">
              <a:xfrm>
                <a:off x="1051" y="2238"/>
                <a:ext cx="51" cy="1"/>
              </a:xfrm>
              <a:custGeom>
                <a:avLst/>
                <a:gdLst>
                  <a:gd name="T0" fmla="*/ 0 w 51"/>
                  <a:gd name="T1" fmla="*/ 50 w 51"/>
                  <a:gd name="T2" fmla="*/ 51 w 51"/>
                </a:gdLst>
                <a:ahLst/>
                <a:cxnLst>
                  <a:cxn ang="0">
                    <a:pos x="T0" y="0"/>
                  </a:cxn>
                  <a:cxn ang="0">
                    <a:pos x="T1" y="0"/>
                  </a:cxn>
                  <a:cxn ang="0">
                    <a:pos x="T2" y="0"/>
                  </a:cxn>
                </a:cxnLst>
                <a:rect l="0" t="0" r="r" b="b"/>
                <a:pathLst>
                  <a:path w="51">
                    <a:moveTo>
                      <a:pt x="0" y="0"/>
                    </a:moveTo>
                    <a:lnTo>
                      <a:pt x="50" y="0"/>
                    </a:lnTo>
                    <a:lnTo>
                      <a:pt x="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5" name="Freeform 83"/>
              <p:cNvSpPr>
                <a:spLocks/>
              </p:cNvSpPr>
              <p:nvPr/>
            </p:nvSpPr>
            <p:spPr bwMode="auto">
              <a:xfrm>
                <a:off x="1101"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6" name="Freeform 84"/>
              <p:cNvSpPr>
                <a:spLocks/>
              </p:cNvSpPr>
              <p:nvPr/>
            </p:nvSpPr>
            <p:spPr bwMode="auto">
              <a:xfrm>
                <a:off x="1238"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7" name="Freeform 85"/>
              <p:cNvSpPr>
                <a:spLocks/>
              </p:cNvSpPr>
              <p:nvPr/>
            </p:nvSpPr>
            <p:spPr bwMode="auto">
              <a:xfrm>
                <a:off x="1375"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8" name="Freeform 86"/>
              <p:cNvSpPr>
                <a:spLocks/>
              </p:cNvSpPr>
              <p:nvPr/>
            </p:nvSpPr>
            <p:spPr bwMode="auto">
              <a:xfrm>
                <a:off x="1512"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9" name="Freeform 87"/>
              <p:cNvSpPr>
                <a:spLocks/>
              </p:cNvSpPr>
              <p:nvPr/>
            </p:nvSpPr>
            <p:spPr bwMode="auto">
              <a:xfrm>
                <a:off x="1648"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0" name="Freeform 88"/>
              <p:cNvSpPr>
                <a:spLocks/>
              </p:cNvSpPr>
              <p:nvPr/>
            </p:nvSpPr>
            <p:spPr bwMode="auto">
              <a:xfrm>
                <a:off x="1786"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1" name="Freeform 89"/>
              <p:cNvSpPr>
                <a:spLocks/>
              </p:cNvSpPr>
              <p:nvPr/>
            </p:nvSpPr>
            <p:spPr bwMode="auto">
              <a:xfrm>
                <a:off x="1922"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2" name="Freeform 90"/>
              <p:cNvSpPr>
                <a:spLocks/>
              </p:cNvSpPr>
              <p:nvPr/>
            </p:nvSpPr>
            <p:spPr bwMode="auto">
              <a:xfrm>
                <a:off x="2058"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3" name="Freeform 91"/>
              <p:cNvSpPr>
                <a:spLocks/>
              </p:cNvSpPr>
              <p:nvPr/>
            </p:nvSpPr>
            <p:spPr bwMode="auto">
              <a:xfrm>
                <a:off x="2196"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4" name="Freeform 92"/>
              <p:cNvSpPr>
                <a:spLocks/>
              </p:cNvSpPr>
              <p:nvPr/>
            </p:nvSpPr>
            <p:spPr bwMode="auto">
              <a:xfrm>
                <a:off x="2333"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5" name="Freeform 93"/>
              <p:cNvSpPr>
                <a:spLocks/>
              </p:cNvSpPr>
              <p:nvPr/>
            </p:nvSpPr>
            <p:spPr bwMode="auto">
              <a:xfrm>
                <a:off x="2469"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6" name="Freeform 94"/>
              <p:cNvSpPr>
                <a:spLocks/>
              </p:cNvSpPr>
              <p:nvPr/>
            </p:nvSpPr>
            <p:spPr bwMode="auto">
              <a:xfrm>
                <a:off x="2605"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7" name="Freeform 95"/>
              <p:cNvSpPr>
                <a:spLocks/>
              </p:cNvSpPr>
              <p:nvPr/>
            </p:nvSpPr>
            <p:spPr bwMode="auto">
              <a:xfrm>
                <a:off x="2743"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8" name="Freeform 96"/>
              <p:cNvSpPr>
                <a:spLocks/>
              </p:cNvSpPr>
              <p:nvPr/>
            </p:nvSpPr>
            <p:spPr bwMode="auto">
              <a:xfrm>
                <a:off x="2879"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9" name="Freeform 97"/>
              <p:cNvSpPr>
                <a:spLocks/>
              </p:cNvSpPr>
              <p:nvPr/>
            </p:nvSpPr>
            <p:spPr bwMode="auto">
              <a:xfrm>
                <a:off x="3016"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0" name="Freeform 98"/>
              <p:cNvSpPr>
                <a:spLocks/>
              </p:cNvSpPr>
              <p:nvPr/>
            </p:nvSpPr>
            <p:spPr bwMode="auto">
              <a:xfrm>
                <a:off x="3153"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1" name="Freeform 99"/>
              <p:cNvSpPr>
                <a:spLocks/>
              </p:cNvSpPr>
              <p:nvPr/>
            </p:nvSpPr>
            <p:spPr bwMode="auto">
              <a:xfrm>
                <a:off x="3290"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2" name="Freeform 100"/>
              <p:cNvSpPr>
                <a:spLocks/>
              </p:cNvSpPr>
              <p:nvPr/>
            </p:nvSpPr>
            <p:spPr bwMode="auto">
              <a:xfrm>
                <a:off x="3426"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3" name="Freeform 101"/>
              <p:cNvSpPr>
                <a:spLocks/>
              </p:cNvSpPr>
              <p:nvPr/>
            </p:nvSpPr>
            <p:spPr bwMode="auto">
              <a:xfrm>
                <a:off x="3564"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 name="Freeform 102"/>
              <p:cNvSpPr>
                <a:spLocks/>
              </p:cNvSpPr>
              <p:nvPr/>
            </p:nvSpPr>
            <p:spPr bwMode="auto">
              <a:xfrm>
                <a:off x="3700"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 name="Freeform 103"/>
              <p:cNvSpPr>
                <a:spLocks/>
              </p:cNvSpPr>
              <p:nvPr/>
            </p:nvSpPr>
            <p:spPr bwMode="auto">
              <a:xfrm>
                <a:off x="3837"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6" name="Freeform 104"/>
              <p:cNvSpPr>
                <a:spLocks/>
              </p:cNvSpPr>
              <p:nvPr/>
            </p:nvSpPr>
            <p:spPr bwMode="auto">
              <a:xfrm>
                <a:off x="3973"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 name="Freeform 105"/>
              <p:cNvSpPr>
                <a:spLocks/>
              </p:cNvSpPr>
              <p:nvPr/>
            </p:nvSpPr>
            <p:spPr bwMode="auto">
              <a:xfrm>
                <a:off x="4110"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 name="Freeform 106"/>
              <p:cNvSpPr>
                <a:spLocks/>
              </p:cNvSpPr>
              <p:nvPr/>
            </p:nvSpPr>
            <p:spPr bwMode="auto">
              <a:xfrm>
                <a:off x="4247"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9" name="Freeform 107"/>
              <p:cNvSpPr>
                <a:spLocks/>
              </p:cNvSpPr>
              <p:nvPr/>
            </p:nvSpPr>
            <p:spPr bwMode="auto">
              <a:xfrm>
                <a:off x="4384"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0" name="Freeform 108"/>
              <p:cNvSpPr>
                <a:spLocks/>
              </p:cNvSpPr>
              <p:nvPr/>
            </p:nvSpPr>
            <p:spPr bwMode="auto">
              <a:xfrm>
                <a:off x="4521" y="3575"/>
                <a:ext cx="1" cy="24"/>
              </a:xfrm>
              <a:custGeom>
                <a:avLst/>
                <a:gdLst>
                  <a:gd name="T0" fmla="*/ 49 h 49"/>
                  <a:gd name="T1" fmla="*/ 2 h 49"/>
                  <a:gd name="T2" fmla="*/ 0 h 49"/>
                </a:gdLst>
                <a:ahLst/>
                <a:cxnLst>
                  <a:cxn ang="0">
                    <a:pos x="0" y="T0"/>
                  </a:cxn>
                  <a:cxn ang="0">
                    <a:pos x="0" y="T1"/>
                  </a:cxn>
                  <a:cxn ang="0">
                    <a:pos x="0" y="T2"/>
                  </a:cxn>
                </a:cxnLst>
                <a:rect l="0" t="0" r="r" b="b"/>
                <a:pathLst>
                  <a:path h="49">
                    <a:moveTo>
                      <a:pt x="0" y="49"/>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1" name="Freeform 109"/>
              <p:cNvSpPr>
                <a:spLocks/>
              </p:cNvSpPr>
              <p:nvPr/>
            </p:nvSpPr>
            <p:spPr bwMode="auto">
              <a:xfrm>
                <a:off x="1101"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2" name="Freeform 110"/>
              <p:cNvSpPr>
                <a:spLocks/>
              </p:cNvSpPr>
              <p:nvPr/>
            </p:nvSpPr>
            <p:spPr bwMode="auto">
              <a:xfrm>
                <a:off x="1786"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3" name="Freeform 111"/>
              <p:cNvSpPr>
                <a:spLocks/>
              </p:cNvSpPr>
              <p:nvPr/>
            </p:nvSpPr>
            <p:spPr bwMode="auto">
              <a:xfrm>
                <a:off x="2469"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4" name="Freeform 112"/>
              <p:cNvSpPr>
                <a:spLocks/>
              </p:cNvSpPr>
              <p:nvPr/>
            </p:nvSpPr>
            <p:spPr bwMode="auto">
              <a:xfrm>
                <a:off x="3153"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5" name="Freeform 113"/>
              <p:cNvSpPr>
                <a:spLocks/>
              </p:cNvSpPr>
              <p:nvPr/>
            </p:nvSpPr>
            <p:spPr bwMode="auto">
              <a:xfrm>
                <a:off x="3837"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6" name="Freeform 114"/>
              <p:cNvSpPr>
                <a:spLocks/>
              </p:cNvSpPr>
              <p:nvPr/>
            </p:nvSpPr>
            <p:spPr bwMode="auto">
              <a:xfrm>
                <a:off x="4521" y="3575"/>
                <a:ext cx="1" cy="47"/>
              </a:xfrm>
              <a:custGeom>
                <a:avLst/>
                <a:gdLst>
                  <a:gd name="T0" fmla="*/ 95 h 95"/>
                  <a:gd name="T1" fmla="*/ 2 h 95"/>
                  <a:gd name="T2" fmla="*/ 0 h 95"/>
                </a:gdLst>
                <a:ahLst/>
                <a:cxnLst>
                  <a:cxn ang="0">
                    <a:pos x="0" y="T0"/>
                  </a:cxn>
                  <a:cxn ang="0">
                    <a:pos x="0" y="T1"/>
                  </a:cxn>
                  <a:cxn ang="0">
                    <a:pos x="0" y="T2"/>
                  </a:cxn>
                </a:cxnLst>
                <a:rect l="0" t="0" r="r" b="b"/>
                <a:pathLst>
                  <a:path h="95">
                    <a:moveTo>
                      <a:pt x="0" y="9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7" name="Freeform 115"/>
              <p:cNvSpPr>
                <a:spLocks/>
              </p:cNvSpPr>
              <p:nvPr/>
            </p:nvSpPr>
            <p:spPr bwMode="auto">
              <a:xfrm>
                <a:off x="1101" y="1903"/>
                <a:ext cx="1" cy="1673"/>
              </a:xfrm>
              <a:custGeom>
                <a:avLst/>
                <a:gdLst>
                  <a:gd name="T0" fmla="*/ 3345 h 3345"/>
                  <a:gd name="T1" fmla="*/ 2 h 3345"/>
                  <a:gd name="T2" fmla="*/ 0 h 3345"/>
                </a:gdLst>
                <a:ahLst/>
                <a:cxnLst>
                  <a:cxn ang="0">
                    <a:pos x="0" y="T0"/>
                  </a:cxn>
                  <a:cxn ang="0">
                    <a:pos x="0" y="T1"/>
                  </a:cxn>
                  <a:cxn ang="0">
                    <a:pos x="0" y="T2"/>
                  </a:cxn>
                </a:cxnLst>
                <a:rect l="0" t="0" r="r" b="b"/>
                <a:pathLst>
                  <a:path h="3345">
                    <a:moveTo>
                      <a:pt x="0" y="3345"/>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8" name="Line 116"/>
              <p:cNvSpPr>
                <a:spLocks noChangeShapeType="1"/>
              </p:cNvSpPr>
              <p:nvPr/>
            </p:nvSpPr>
            <p:spPr bwMode="auto">
              <a:xfrm>
                <a:off x="1101" y="3576"/>
                <a:ext cx="34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9" name="Rectangle 117"/>
              <p:cNvSpPr>
                <a:spLocks noChangeArrowheads="1"/>
              </p:cNvSpPr>
              <p:nvPr/>
            </p:nvSpPr>
            <p:spPr bwMode="auto">
              <a:xfrm>
                <a:off x="1333" y="3120"/>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0" name="Rectangle 118"/>
              <p:cNvSpPr>
                <a:spLocks noChangeArrowheads="1"/>
              </p:cNvSpPr>
              <p:nvPr/>
            </p:nvSpPr>
            <p:spPr bwMode="auto">
              <a:xfrm>
                <a:off x="1606" y="3120"/>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1" name="Rectangle 119"/>
              <p:cNvSpPr>
                <a:spLocks noChangeArrowheads="1"/>
              </p:cNvSpPr>
              <p:nvPr/>
            </p:nvSpPr>
            <p:spPr bwMode="auto">
              <a:xfrm>
                <a:off x="2016" y="298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2" name="Rectangle 120"/>
              <p:cNvSpPr>
                <a:spLocks noChangeArrowheads="1"/>
              </p:cNvSpPr>
              <p:nvPr/>
            </p:nvSpPr>
            <p:spPr bwMode="auto">
              <a:xfrm>
                <a:off x="2291" y="298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3" name="Rectangle 121"/>
              <p:cNvSpPr>
                <a:spLocks noChangeArrowheads="1"/>
              </p:cNvSpPr>
              <p:nvPr/>
            </p:nvSpPr>
            <p:spPr bwMode="auto">
              <a:xfrm>
                <a:off x="2563" y="298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4" name="Rectangle 122"/>
              <p:cNvSpPr>
                <a:spLocks noChangeArrowheads="1"/>
              </p:cNvSpPr>
              <p:nvPr/>
            </p:nvSpPr>
            <p:spPr bwMode="auto">
              <a:xfrm>
                <a:off x="2563" y="318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5" name="Rectangle 123"/>
              <p:cNvSpPr>
                <a:spLocks noChangeArrowheads="1"/>
              </p:cNvSpPr>
              <p:nvPr/>
            </p:nvSpPr>
            <p:spPr bwMode="auto">
              <a:xfrm>
                <a:off x="2563" y="278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6" name="Rectangle 124"/>
              <p:cNvSpPr>
                <a:spLocks noChangeArrowheads="1"/>
              </p:cNvSpPr>
              <p:nvPr/>
            </p:nvSpPr>
            <p:spPr bwMode="auto">
              <a:xfrm>
                <a:off x="2563" y="271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7" name="Rectangle 125"/>
              <p:cNvSpPr>
                <a:spLocks noChangeArrowheads="1"/>
              </p:cNvSpPr>
              <p:nvPr/>
            </p:nvSpPr>
            <p:spPr bwMode="auto">
              <a:xfrm>
                <a:off x="2701" y="278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8" name="Rectangle 126"/>
              <p:cNvSpPr>
                <a:spLocks noChangeArrowheads="1"/>
              </p:cNvSpPr>
              <p:nvPr/>
            </p:nvSpPr>
            <p:spPr bwMode="auto">
              <a:xfrm>
                <a:off x="2974" y="271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19" name="Rectangle 127"/>
              <p:cNvSpPr>
                <a:spLocks noChangeArrowheads="1"/>
              </p:cNvSpPr>
              <p:nvPr/>
            </p:nvSpPr>
            <p:spPr bwMode="auto">
              <a:xfrm>
                <a:off x="3248" y="278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0" name="Rectangle 128"/>
              <p:cNvSpPr>
                <a:spLocks noChangeArrowheads="1"/>
              </p:cNvSpPr>
              <p:nvPr/>
            </p:nvSpPr>
            <p:spPr bwMode="auto">
              <a:xfrm>
                <a:off x="3658" y="2919"/>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1" name="Rectangle 129"/>
              <p:cNvSpPr>
                <a:spLocks noChangeArrowheads="1"/>
              </p:cNvSpPr>
              <p:nvPr/>
            </p:nvSpPr>
            <p:spPr bwMode="auto">
              <a:xfrm>
                <a:off x="2427" y="26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2" name="Rectangle 130"/>
              <p:cNvSpPr>
                <a:spLocks noChangeArrowheads="1"/>
              </p:cNvSpPr>
              <p:nvPr/>
            </p:nvSpPr>
            <p:spPr bwMode="auto">
              <a:xfrm>
                <a:off x="2563" y="26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3" name="Rectangle 131"/>
              <p:cNvSpPr>
                <a:spLocks noChangeArrowheads="1"/>
              </p:cNvSpPr>
              <p:nvPr/>
            </p:nvSpPr>
            <p:spPr bwMode="auto">
              <a:xfrm>
                <a:off x="2701" y="26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4" name="Rectangle 132"/>
              <p:cNvSpPr>
                <a:spLocks noChangeArrowheads="1"/>
              </p:cNvSpPr>
              <p:nvPr/>
            </p:nvSpPr>
            <p:spPr bwMode="auto">
              <a:xfrm>
                <a:off x="3795" y="26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5" name="Rectangle 133"/>
              <p:cNvSpPr>
                <a:spLocks noChangeArrowheads="1"/>
              </p:cNvSpPr>
              <p:nvPr/>
            </p:nvSpPr>
            <p:spPr bwMode="auto">
              <a:xfrm>
                <a:off x="4068" y="251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6" name="Rectangle 134"/>
              <p:cNvSpPr>
                <a:spLocks noChangeArrowheads="1"/>
              </p:cNvSpPr>
              <p:nvPr/>
            </p:nvSpPr>
            <p:spPr bwMode="auto">
              <a:xfrm>
                <a:off x="2427" y="251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7" name="Rectangle 135"/>
              <p:cNvSpPr>
                <a:spLocks noChangeArrowheads="1"/>
              </p:cNvSpPr>
              <p:nvPr/>
            </p:nvSpPr>
            <p:spPr bwMode="auto">
              <a:xfrm>
                <a:off x="2427" y="251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8" name="Rectangle 136"/>
              <p:cNvSpPr>
                <a:spLocks noChangeArrowheads="1"/>
              </p:cNvSpPr>
              <p:nvPr/>
            </p:nvSpPr>
            <p:spPr bwMode="auto">
              <a:xfrm>
                <a:off x="2427" y="24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29" name="Rectangle 137"/>
              <p:cNvSpPr>
                <a:spLocks noChangeArrowheads="1"/>
              </p:cNvSpPr>
              <p:nvPr/>
            </p:nvSpPr>
            <p:spPr bwMode="auto">
              <a:xfrm>
                <a:off x="2563" y="24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0" name="Rectangle 138"/>
              <p:cNvSpPr>
                <a:spLocks noChangeArrowheads="1"/>
              </p:cNvSpPr>
              <p:nvPr/>
            </p:nvSpPr>
            <p:spPr bwMode="auto">
              <a:xfrm>
                <a:off x="2974" y="251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1" name="Rectangle 139"/>
              <p:cNvSpPr>
                <a:spLocks noChangeArrowheads="1"/>
              </p:cNvSpPr>
              <p:nvPr/>
            </p:nvSpPr>
            <p:spPr bwMode="auto">
              <a:xfrm>
                <a:off x="2837" y="24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2" name="Rectangle 140"/>
              <p:cNvSpPr>
                <a:spLocks noChangeArrowheads="1"/>
              </p:cNvSpPr>
              <p:nvPr/>
            </p:nvSpPr>
            <p:spPr bwMode="auto">
              <a:xfrm>
                <a:off x="2701" y="238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3" name="Rectangle 141"/>
              <p:cNvSpPr>
                <a:spLocks noChangeArrowheads="1"/>
              </p:cNvSpPr>
              <p:nvPr/>
            </p:nvSpPr>
            <p:spPr bwMode="auto">
              <a:xfrm>
                <a:off x="2837" y="2318"/>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4" name="Rectangle 142"/>
              <p:cNvSpPr>
                <a:spLocks noChangeArrowheads="1"/>
              </p:cNvSpPr>
              <p:nvPr/>
            </p:nvSpPr>
            <p:spPr bwMode="auto">
              <a:xfrm>
                <a:off x="3384" y="2117"/>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5" name="Rectangle 143"/>
              <p:cNvSpPr>
                <a:spLocks noChangeArrowheads="1"/>
              </p:cNvSpPr>
              <p:nvPr/>
            </p:nvSpPr>
            <p:spPr bwMode="auto">
              <a:xfrm>
                <a:off x="3795" y="2184"/>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36" name="Rectangle 144"/>
              <p:cNvSpPr>
                <a:spLocks noChangeArrowheads="1"/>
              </p:cNvSpPr>
              <p:nvPr/>
            </p:nvSpPr>
            <p:spPr bwMode="auto">
              <a:xfrm>
                <a:off x="872" y="350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20</a:t>
                </a:r>
                <a:endParaRPr lang="en-US" sz="1800">
                  <a:solidFill>
                    <a:schemeClr val="tx1"/>
                  </a:solidFill>
                  <a:latin typeface="Century Schoolbook" pitchFamily="18" charset="0"/>
                </a:endParaRPr>
              </a:p>
            </p:txBody>
          </p:sp>
          <p:sp>
            <p:nvSpPr>
              <p:cNvPr id="8337" name="Rectangle 145"/>
              <p:cNvSpPr>
                <a:spLocks noChangeArrowheads="1"/>
              </p:cNvSpPr>
              <p:nvPr/>
            </p:nvSpPr>
            <p:spPr bwMode="auto">
              <a:xfrm>
                <a:off x="872" y="3170"/>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25</a:t>
                </a:r>
                <a:endParaRPr lang="en-US" sz="1800">
                  <a:solidFill>
                    <a:schemeClr val="tx1"/>
                  </a:solidFill>
                  <a:latin typeface="Century Schoolbook" pitchFamily="18" charset="0"/>
                </a:endParaRPr>
              </a:p>
            </p:txBody>
          </p:sp>
          <p:sp>
            <p:nvSpPr>
              <p:cNvPr id="8338" name="Rectangle 146"/>
              <p:cNvSpPr>
                <a:spLocks noChangeArrowheads="1"/>
              </p:cNvSpPr>
              <p:nvPr/>
            </p:nvSpPr>
            <p:spPr bwMode="auto">
              <a:xfrm>
                <a:off x="872" y="283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30</a:t>
                </a:r>
                <a:endParaRPr lang="en-US" sz="1800">
                  <a:solidFill>
                    <a:schemeClr val="tx1"/>
                  </a:solidFill>
                  <a:latin typeface="Century Schoolbook" pitchFamily="18" charset="0"/>
                </a:endParaRPr>
              </a:p>
            </p:txBody>
          </p:sp>
          <p:sp>
            <p:nvSpPr>
              <p:cNvPr id="8339" name="Rectangle 147"/>
              <p:cNvSpPr>
                <a:spLocks noChangeArrowheads="1"/>
              </p:cNvSpPr>
              <p:nvPr/>
            </p:nvSpPr>
            <p:spPr bwMode="auto">
              <a:xfrm>
                <a:off x="872" y="250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35</a:t>
                </a:r>
                <a:endParaRPr lang="en-US" sz="1800">
                  <a:solidFill>
                    <a:schemeClr val="tx1"/>
                  </a:solidFill>
                  <a:latin typeface="Century Schoolbook" pitchFamily="18" charset="0"/>
                </a:endParaRPr>
              </a:p>
            </p:txBody>
          </p:sp>
          <p:sp>
            <p:nvSpPr>
              <p:cNvPr id="8340" name="Rectangle 148"/>
              <p:cNvSpPr>
                <a:spLocks noChangeArrowheads="1"/>
              </p:cNvSpPr>
              <p:nvPr/>
            </p:nvSpPr>
            <p:spPr bwMode="auto">
              <a:xfrm>
                <a:off x="872" y="216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40</a:t>
                </a:r>
                <a:endParaRPr lang="en-US" sz="1800">
                  <a:solidFill>
                    <a:schemeClr val="tx1"/>
                  </a:solidFill>
                  <a:latin typeface="Century Schoolbook" pitchFamily="18" charset="0"/>
                </a:endParaRPr>
              </a:p>
            </p:txBody>
          </p:sp>
          <p:sp>
            <p:nvSpPr>
              <p:cNvPr id="8341" name="Rectangle 149"/>
              <p:cNvSpPr>
                <a:spLocks noChangeArrowheads="1"/>
              </p:cNvSpPr>
              <p:nvPr/>
            </p:nvSpPr>
            <p:spPr bwMode="auto">
              <a:xfrm>
                <a:off x="872" y="183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45</a:t>
                </a:r>
                <a:endParaRPr lang="en-US" sz="1800">
                  <a:solidFill>
                    <a:schemeClr val="tx1"/>
                  </a:solidFill>
                  <a:latin typeface="Century Schoolbook" pitchFamily="18" charset="0"/>
                </a:endParaRPr>
              </a:p>
            </p:txBody>
          </p:sp>
          <p:sp>
            <p:nvSpPr>
              <p:cNvPr id="8342" name="Rectangle 150"/>
              <p:cNvSpPr>
                <a:spLocks noChangeArrowheads="1"/>
              </p:cNvSpPr>
              <p:nvPr/>
            </p:nvSpPr>
            <p:spPr bwMode="auto">
              <a:xfrm>
                <a:off x="1063" y="364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5</a:t>
                </a:r>
                <a:endParaRPr lang="en-US" sz="1800">
                  <a:solidFill>
                    <a:schemeClr val="tx1"/>
                  </a:solidFill>
                  <a:latin typeface="Century Schoolbook" pitchFamily="18" charset="0"/>
                </a:endParaRPr>
              </a:p>
            </p:txBody>
          </p:sp>
          <p:sp>
            <p:nvSpPr>
              <p:cNvPr id="8343" name="Rectangle 151"/>
              <p:cNvSpPr>
                <a:spLocks noChangeArrowheads="1"/>
              </p:cNvSpPr>
              <p:nvPr/>
            </p:nvSpPr>
            <p:spPr bwMode="auto">
              <a:xfrm>
                <a:off x="1706" y="364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10</a:t>
                </a:r>
                <a:endParaRPr lang="en-US" sz="1800">
                  <a:solidFill>
                    <a:schemeClr val="tx1"/>
                  </a:solidFill>
                  <a:latin typeface="Century Schoolbook" pitchFamily="18" charset="0"/>
                </a:endParaRPr>
              </a:p>
            </p:txBody>
          </p:sp>
          <p:sp>
            <p:nvSpPr>
              <p:cNvPr id="8344" name="Rectangle 152"/>
              <p:cNvSpPr>
                <a:spLocks noChangeArrowheads="1"/>
              </p:cNvSpPr>
              <p:nvPr/>
            </p:nvSpPr>
            <p:spPr bwMode="auto">
              <a:xfrm>
                <a:off x="2389" y="364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15</a:t>
                </a:r>
                <a:endParaRPr lang="en-US" sz="1800">
                  <a:solidFill>
                    <a:schemeClr val="tx1"/>
                  </a:solidFill>
                  <a:latin typeface="Century Schoolbook" pitchFamily="18" charset="0"/>
                </a:endParaRPr>
              </a:p>
            </p:txBody>
          </p:sp>
          <p:sp>
            <p:nvSpPr>
              <p:cNvPr id="8345" name="Rectangle 153"/>
              <p:cNvSpPr>
                <a:spLocks noChangeArrowheads="1"/>
              </p:cNvSpPr>
              <p:nvPr/>
            </p:nvSpPr>
            <p:spPr bwMode="auto">
              <a:xfrm>
                <a:off x="3073" y="364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20</a:t>
                </a:r>
                <a:endParaRPr lang="en-US" sz="1800">
                  <a:solidFill>
                    <a:schemeClr val="tx1"/>
                  </a:solidFill>
                  <a:latin typeface="Century Schoolbook" pitchFamily="18" charset="0"/>
                </a:endParaRPr>
              </a:p>
            </p:txBody>
          </p:sp>
          <p:sp>
            <p:nvSpPr>
              <p:cNvPr id="8346" name="Rectangle 154"/>
              <p:cNvSpPr>
                <a:spLocks noChangeArrowheads="1"/>
              </p:cNvSpPr>
              <p:nvPr/>
            </p:nvSpPr>
            <p:spPr bwMode="auto">
              <a:xfrm>
                <a:off x="3758" y="364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25</a:t>
                </a:r>
                <a:endParaRPr lang="en-US" sz="1800">
                  <a:solidFill>
                    <a:schemeClr val="tx1"/>
                  </a:solidFill>
                  <a:latin typeface="Century Schoolbook" pitchFamily="18" charset="0"/>
                </a:endParaRPr>
              </a:p>
            </p:txBody>
          </p:sp>
          <p:sp>
            <p:nvSpPr>
              <p:cNvPr id="8347" name="Rectangle 155"/>
              <p:cNvSpPr>
                <a:spLocks noChangeArrowheads="1"/>
              </p:cNvSpPr>
              <p:nvPr/>
            </p:nvSpPr>
            <p:spPr bwMode="auto">
              <a:xfrm>
                <a:off x="4441" y="364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Helvetica" pitchFamily="34" charset="0"/>
                  </a:rPr>
                  <a:t>30</a:t>
                </a:r>
                <a:endParaRPr lang="en-US" sz="1800">
                  <a:solidFill>
                    <a:schemeClr val="tx1"/>
                  </a:solidFill>
                  <a:latin typeface="Century Schoolbook" pitchFamily="18" charset="0"/>
                </a:endParaRPr>
              </a:p>
            </p:txBody>
          </p:sp>
          <p:sp>
            <p:nvSpPr>
              <p:cNvPr id="8348" name="Rectangle 156"/>
              <p:cNvSpPr>
                <a:spLocks noChangeArrowheads="1"/>
              </p:cNvSpPr>
              <p:nvPr/>
            </p:nvSpPr>
            <p:spPr bwMode="auto">
              <a:xfrm>
                <a:off x="2258" y="3826"/>
                <a:ext cx="1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Arial" charset="0"/>
                  </a:rPr>
                  <a:t>Estriol (mg/24 hr)</a:t>
                </a:r>
                <a:endParaRPr lang="en-US" sz="1800">
                  <a:solidFill>
                    <a:schemeClr val="tx1"/>
                  </a:solidFill>
                  <a:latin typeface="Century Schoolbook" pitchFamily="18" charset="0"/>
                </a:endParaRPr>
              </a:p>
            </p:txBody>
          </p:sp>
          <p:sp>
            <p:nvSpPr>
              <p:cNvPr id="8349" name="Rectangle 157"/>
              <p:cNvSpPr>
                <a:spLocks noChangeArrowheads="1"/>
              </p:cNvSpPr>
              <p:nvPr/>
            </p:nvSpPr>
            <p:spPr bwMode="auto">
              <a:xfrm rot="16200000">
                <a:off x="98" y="2704"/>
                <a:ext cx="1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Arial" charset="0"/>
                  </a:rPr>
                  <a:t>Birthweight (g/100)</a:t>
                </a:r>
                <a:endParaRPr lang="en-US" sz="1800">
                  <a:solidFill>
                    <a:schemeClr val="tx1"/>
                  </a:solidFill>
                  <a:latin typeface="Century Schoolbook" pitchFamily="18" charset="0"/>
                </a:endParaRPr>
              </a:p>
            </p:txBody>
          </p:sp>
          <p:sp>
            <p:nvSpPr>
              <p:cNvPr id="8350" name="Line 158"/>
              <p:cNvSpPr>
                <a:spLocks noChangeShapeType="1"/>
              </p:cNvSpPr>
              <p:nvPr/>
            </p:nvSpPr>
            <p:spPr bwMode="auto">
              <a:xfrm flipH="1">
                <a:off x="2776" y="2045"/>
                <a:ext cx="908"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1" name="Line 159"/>
              <p:cNvSpPr>
                <a:spLocks noChangeShapeType="1"/>
              </p:cNvSpPr>
              <p:nvPr/>
            </p:nvSpPr>
            <p:spPr bwMode="auto">
              <a:xfrm flipH="1">
                <a:off x="2776" y="2386"/>
                <a:ext cx="40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2" name="Line 160"/>
              <p:cNvSpPr>
                <a:spLocks noChangeShapeType="1"/>
              </p:cNvSpPr>
              <p:nvPr/>
            </p:nvSpPr>
            <p:spPr bwMode="auto">
              <a:xfrm>
                <a:off x="2323" y="2918"/>
                <a:ext cx="45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3" name="Line 161"/>
              <p:cNvSpPr>
                <a:spLocks noChangeShapeType="1"/>
              </p:cNvSpPr>
              <p:nvPr/>
            </p:nvSpPr>
            <p:spPr bwMode="auto">
              <a:xfrm>
                <a:off x="1669" y="3252"/>
                <a:ext cx="1109"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4" name="Line 162"/>
              <p:cNvSpPr>
                <a:spLocks noChangeShapeType="1"/>
              </p:cNvSpPr>
              <p:nvPr/>
            </p:nvSpPr>
            <p:spPr bwMode="auto">
              <a:xfrm flipV="1">
                <a:off x="2776" y="1901"/>
                <a:ext cx="1" cy="1679"/>
              </a:xfrm>
              <a:prstGeom prst="line">
                <a:avLst/>
              </a:prstGeom>
              <a:noFill/>
              <a:ln w="269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5" name="Rectangle 163"/>
              <p:cNvSpPr>
                <a:spLocks noChangeArrowheads="1"/>
              </p:cNvSpPr>
              <p:nvPr/>
            </p:nvSpPr>
            <p:spPr bwMode="auto">
              <a:xfrm>
                <a:off x="1606" y="3120"/>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56" name="Rectangle 164"/>
              <p:cNvSpPr>
                <a:spLocks noChangeArrowheads="1"/>
              </p:cNvSpPr>
              <p:nvPr/>
            </p:nvSpPr>
            <p:spPr bwMode="auto">
              <a:xfrm>
                <a:off x="2291" y="2785"/>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57" name="Rectangle 165"/>
              <p:cNvSpPr>
                <a:spLocks noChangeArrowheads="1"/>
              </p:cNvSpPr>
              <p:nvPr/>
            </p:nvSpPr>
            <p:spPr bwMode="auto">
              <a:xfrm>
                <a:off x="3111" y="2251"/>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58" name="Rectangle 166"/>
              <p:cNvSpPr>
                <a:spLocks noChangeArrowheads="1"/>
              </p:cNvSpPr>
              <p:nvPr/>
            </p:nvSpPr>
            <p:spPr bwMode="auto">
              <a:xfrm>
                <a:off x="3658" y="1916"/>
                <a:ext cx="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C0CFF"/>
                    </a:solidFill>
                    <a:latin typeface="Symbol" pitchFamily="18" charset="2"/>
                  </a:rPr>
                  <a:t>·</a:t>
                </a:r>
                <a:endParaRPr lang="en-US" sz="1800">
                  <a:solidFill>
                    <a:schemeClr val="tx1"/>
                  </a:solidFill>
                  <a:latin typeface="Century Schoolbook" pitchFamily="18" charset="0"/>
                </a:endParaRPr>
              </a:p>
            </p:txBody>
          </p:sp>
          <p:sp>
            <p:nvSpPr>
              <p:cNvPr id="8361" name="Oval 169"/>
              <p:cNvSpPr>
                <a:spLocks noChangeArrowheads="1"/>
              </p:cNvSpPr>
              <p:nvPr/>
            </p:nvSpPr>
            <p:spPr bwMode="auto">
              <a:xfrm>
                <a:off x="2410" y="2593"/>
                <a:ext cx="118" cy="116"/>
              </a:xfrm>
              <a:prstGeom prst="ellipse">
                <a:avLst/>
              </a:prstGeom>
              <a:noFill/>
              <a:ln w="269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62" name="Oval 170"/>
              <p:cNvSpPr>
                <a:spLocks noChangeArrowheads="1"/>
              </p:cNvSpPr>
              <p:nvPr/>
            </p:nvSpPr>
            <p:spPr bwMode="auto">
              <a:xfrm>
                <a:off x="1590" y="3182"/>
                <a:ext cx="118" cy="116"/>
              </a:xfrm>
              <a:prstGeom prst="ellipse">
                <a:avLst/>
              </a:prstGeom>
              <a:noFill/>
              <a:ln w="269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64" name="Rectangle 172"/>
            <p:cNvSpPr>
              <a:spLocks noChangeArrowheads="1"/>
            </p:cNvSpPr>
            <p:nvPr/>
          </p:nvSpPr>
          <p:spPr bwMode="auto">
            <a:xfrm>
              <a:off x="3500" y="3867"/>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9" name="Text Box 15"/>
          <p:cNvSpPr txBox="1">
            <a:spLocks noChangeArrowheads="1"/>
          </p:cNvSpPr>
          <p:nvPr/>
        </p:nvSpPr>
        <p:spPr bwMode="auto">
          <a:xfrm>
            <a:off x="458788" y="193675"/>
            <a:ext cx="8267700" cy="179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solidFill>
                  <a:schemeClr val="tx1"/>
                </a:solidFill>
              </a:rPr>
              <a:t>. </a:t>
            </a:r>
            <a:r>
              <a:rPr lang="en-US"/>
              <a:t>*</a:t>
            </a:r>
          </a:p>
          <a:p>
            <a:pPr>
              <a:spcBef>
                <a:spcPct val="0"/>
              </a:spcBef>
            </a:pPr>
            <a:r>
              <a:rPr lang="en-US">
                <a:solidFill>
                  <a:schemeClr val="tx1"/>
                </a:solidFill>
              </a:rPr>
              <a:t>. </a:t>
            </a:r>
            <a:r>
              <a:rPr lang="en-US"/>
              <a:t>*  The preceding graph could also have been generated without explicitly</a:t>
            </a:r>
            <a:r>
              <a:rPr lang="en-US">
                <a:solidFill>
                  <a:schemeClr val="tx1"/>
                </a:solidFill>
              </a:rPr>
              <a:t> </a:t>
            </a:r>
          </a:p>
          <a:p>
            <a:pPr>
              <a:spcBef>
                <a:spcPct val="0"/>
              </a:spcBef>
            </a:pPr>
            <a:r>
              <a:rPr lang="en-US">
                <a:solidFill>
                  <a:schemeClr val="tx1"/>
                </a:solidFill>
              </a:rPr>
              <a:t>. </a:t>
            </a:r>
            <a:r>
              <a:rPr lang="en-US"/>
              <a:t>*  calculating yhat, ci_u or ci_l as follows</a:t>
            </a:r>
          </a:p>
          <a:p>
            <a:pPr>
              <a:spcBef>
                <a:spcPct val="0"/>
              </a:spcBef>
            </a:pPr>
            <a:r>
              <a:rPr lang="en-US">
                <a:solidFill>
                  <a:schemeClr val="tx1"/>
                </a:solidFill>
              </a:rPr>
              <a:t>. </a:t>
            </a:r>
            <a:r>
              <a:rPr lang="en-US"/>
              <a:t>*</a:t>
            </a:r>
          </a:p>
          <a:p>
            <a:pPr>
              <a:spcBef>
                <a:spcPct val="0"/>
              </a:spcBef>
            </a:pPr>
            <a:r>
              <a:rPr lang="en-US">
                <a:solidFill>
                  <a:schemeClr val="tx1"/>
                </a:solidFill>
              </a:rPr>
              <a:t>. </a:t>
            </a:r>
            <a:r>
              <a:rPr lang="en-US">
                <a:solidFill>
                  <a:srgbClr val="0000FF"/>
                </a:solidFill>
              </a:rPr>
              <a:t>twoway lfitci</a:t>
            </a:r>
            <a:r>
              <a:rPr lang="en-US">
                <a:solidFill>
                  <a:schemeClr val="tx1"/>
                </a:solidFill>
              </a:rPr>
              <a:t>  bweight estriol                                     /// </a:t>
            </a:r>
            <a:r>
              <a:rPr lang="en-US"/>
              <a:t>{1}</a:t>
            </a:r>
          </a:p>
          <a:p>
            <a:pPr>
              <a:spcBef>
                <a:spcPct val="0"/>
              </a:spcBef>
            </a:pPr>
            <a:r>
              <a:rPr lang="en-US">
                <a:solidFill>
                  <a:schemeClr val="tx1"/>
                </a:solidFill>
              </a:rPr>
              <a:t>&gt;     </a:t>
            </a:r>
            <a:r>
              <a:rPr lang="en-US">
                <a:solidFill>
                  <a:srgbClr val="0000FF"/>
                </a:solidFill>
              </a:rPr>
              <a:t>|| scatter</a:t>
            </a:r>
            <a:r>
              <a:rPr lang="en-US">
                <a:solidFill>
                  <a:schemeClr val="tx1"/>
                </a:solidFill>
              </a:rPr>
              <a:t> bweight estriol                                     ///</a:t>
            </a:r>
          </a:p>
          <a:p>
            <a:pPr>
              <a:spcBef>
                <a:spcPct val="0"/>
              </a:spcBef>
            </a:pPr>
            <a:r>
              <a:rPr lang="en-US">
                <a:solidFill>
                  <a:schemeClr val="tx1"/>
                </a:solidFill>
              </a:rPr>
              <a:t>&gt;     </a:t>
            </a:r>
            <a:r>
              <a:rPr lang="en-US">
                <a:solidFill>
                  <a:srgbClr val="0000FF"/>
                </a:solidFill>
              </a:rPr>
              <a:t>,  xlabel(</a:t>
            </a:r>
            <a:r>
              <a:rPr lang="en-US">
                <a:solidFill>
                  <a:schemeClr val="tx1"/>
                </a:solidFill>
              </a:rPr>
              <a:t>10 </a:t>
            </a:r>
            <a:r>
              <a:rPr lang="en-US">
                <a:solidFill>
                  <a:srgbClr val="0000FF"/>
                </a:solidFill>
              </a:rPr>
              <a:t>(</a:t>
            </a:r>
            <a:r>
              <a:rPr lang="en-US">
                <a:solidFill>
                  <a:schemeClr val="tx1"/>
                </a:solidFill>
              </a:rPr>
              <a:t>5</a:t>
            </a:r>
            <a:r>
              <a:rPr lang="en-US">
                <a:solidFill>
                  <a:srgbClr val="0000FF"/>
                </a:solidFill>
              </a:rPr>
              <a:t>)</a:t>
            </a:r>
            <a:r>
              <a:rPr lang="en-US">
                <a:solidFill>
                  <a:schemeClr val="tx1"/>
                </a:solidFill>
              </a:rPr>
              <a:t> 25</a:t>
            </a:r>
            <a:r>
              <a:rPr lang="en-US">
                <a:solidFill>
                  <a:srgbClr val="0000FF"/>
                </a:solidFill>
              </a:rPr>
              <a:t>) xmtick(</a:t>
            </a:r>
            <a:r>
              <a:rPr lang="en-US">
                <a:solidFill>
                  <a:schemeClr val="tx1"/>
                </a:solidFill>
              </a:rPr>
              <a:t>7 </a:t>
            </a:r>
            <a:r>
              <a:rPr lang="en-US">
                <a:solidFill>
                  <a:srgbClr val="0000FF"/>
                </a:solidFill>
              </a:rPr>
              <a:t>(</a:t>
            </a:r>
            <a:r>
              <a:rPr lang="en-US">
                <a:solidFill>
                  <a:schemeClr val="tx1"/>
                </a:solidFill>
              </a:rPr>
              <a:t>1</a:t>
            </a:r>
            <a:r>
              <a:rPr lang="en-US">
                <a:solidFill>
                  <a:srgbClr val="0000FF"/>
                </a:solidFill>
              </a:rPr>
              <a:t>)</a:t>
            </a:r>
            <a:r>
              <a:rPr lang="en-US">
                <a:solidFill>
                  <a:schemeClr val="tx1"/>
                </a:solidFill>
              </a:rPr>
              <a:t> 27</a:t>
            </a:r>
            <a:r>
              <a:rPr lang="en-US">
                <a:solidFill>
                  <a:srgbClr val="0000FF"/>
                </a:solidFill>
              </a:rPr>
              <a:t>) ytitle(</a:t>
            </a:r>
            <a:r>
              <a:rPr lang="en-US">
                <a:solidFill>
                  <a:schemeClr val="tx1"/>
                </a:solidFill>
              </a:rPr>
              <a:t>"Birth Weight (g/100)"</a:t>
            </a:r>
            <a:r>
              <a:rPr lang="en-US">
                <a:solidFill>
                  <a:srgbClr val="0000FF"/>
                </a:solidFill>
              </a:rPr>
              <a:t>)</a:t>
            </a:r>
          </a:p>
          <a:p>
            <a:pPr>
              <a:spcBef>
                <a:spcPct val="0"/>
              </a:spcBef>
            </a:pPr>
            <a:endParaRPr lang="en-US">
              <a:solidFill>
                <a:schemeClr val="tx1"/>
              </a:solidFill>
            </a:endParaRPr>
          </a:p>
        </p:txBody>
      </p:sp>
      <p:sp>
        <p:nvSpPr>
          <p:cNvPr id="164880" name="Text Box 16"/>
          <p:cNvSpPr txBox="1">
            <a:spLocks noChangeArrowheads="1"/>
          </p:cNvSpPr>
          <p:nvPr/>
        </p:nvSpPr>
        <p:spPr bwMode="auto">
          <a:xfrm>
            <a:off x="207963" y="1871663"/>
            <a:ext cx="6275387"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7953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{1}	</a:t>
            </a:r>
            <a:r>
              <a:rPr lang="en-US" sz="1800" b="1">
                <a:latin typeface="Century Schoolbook" pitchFamily="18" charset="0"/>
              </a:rPr>
              <a:t>lfitci </a:t>
            </a:r>
            <a:r>
              <a:rPr lang="en-US" sz="1800">
                <a:latin typeface="Century Schoolbook" pitchFamily="18" charset="0"/>
              </a:rPr>
              <a:t>plots both the regression line and the 95% confidence interval for</a:t>
            </a:r>
            <a:r>
              <a:rPr lang="en-US" sz="1800" i="1">
                <a:latin typeface="Century Schoolbook" pitchFamily="18" charset="0"/>
              </a:rPr>
              <a:t> bweight</a:t>
            </a:r>
            <a:r>
              <a:rPr lang="en-US" sz="1800">
                <a:latin typeface="Century Schoolbook" pitchFamily="18" charset="0"/>
              </a:rPr>
              <a:t> against </a:t>
            </a:r>
            <a:r>
              <a:rPr lang="en-US" sz="1800" i="1">
                <a:latin typeface="Century Schoolbook" pitchFamily="18" charset="0"/>
              </a:rPr>
              <a:t>estriol.</a:t>
            </a:r>
            <a:r>
              <a:rPr lang="en-US" sz="1800">
                <a:latin typeface="Century Schoolbook" pitchFamily="18" charset="0"/>
              </a:rPr>
              <a:t> </a:t>
            </a:r>
            <a:endParaRPr lang="en-US" sz="1800" b="1"/>
          </a:p>
        </p:txBody>
      </p:sp>
      <p:pic>
        <p:nvPicPr>
          <p:cNvPr id="16488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2667000"/>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83" name="Oval 19"/>
          <p:cNvSpPr>
            <a:spLocks noChangeArrowheads="1"/>
          </p:cNvSpPr>
          <p:nvPr/>
        </p:nvSpPr>
        <p:spPr bwMode="auto">
          <a:xfrm>
            <a:off x="1438275" y="3457575"/>
            <a:ext cx="1152525"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4884" name="Oval 20"/>
          <p:cNvSpPr>
            <a:spLocks noChangeArrowheads="1"/>
          </p:cNvSpPr>
          <p:nvPr/>
        </p:nvSpPr>
        <p:spPr bwMode="auto">
          <a:xfrm>
            <a:off x="3028950" y="3829050"/>
            <a:ext cx="733425" cy="2190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4885" name="Oval 21"/>
          <p:cNvSpPr>
            <a:spLocks noChangeArrowheads="1"/>
          </p:cNvSpPr>
          <p:nvPr/>
        </p:nvSpPr>
        <p:spPr bwMode="auto">
          <a:xfrm>
            <a:off x="5105400" y="3971925"/>
            <a:ext cx="1524000" cy="2381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4886" name="Line 22"/>
          <p:cNvSpPr>
            <a:spLocks noChangeShapeType="1"/>
          </p:cNvSpPr>
          <p:nvPr/>
        </p:nvSpPr>
        <p:spPr bwMode="auto">
          <a:xfrm>
            <a:off x="2900363" y="50974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64887" name="Line 23"/>
          <p:cNvSpPr>
            <a:spLocks noChangeShapeType="1"/>
          </p:cNvSpPr>
          <p:nvPr/>
        </p:nvSpPr>
        <p:spPr bwMode="auto">
          <a:xfrm>
            <a:off x="4295775" y="5097463"/>
            <a:ext cx="2238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80"/>
                                        </p:tgtEl>
                                        <p:attrNameLst>
                                          <p:attrName>style.visibility</p:attrName>
                                        </p:attrNameLst>
                                      </p:cBhvr>
                                      <p:to>
                                        <p:strVal val="visible"/>
                                      </p:to>
                                    </p:set>
                                  </p:childTnLst>
                                  <p:subTnLst>
                                    <p:set>
                                      <p:cBhvr override="childStyle">
                                        <p:cTn dur="1" fill="hold" display="0" masterRel="nextClick" afterEffect="1"/>
                                        <p:tgtEl>
                                          <p:spTgt spid="1648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377825"/>
            <a:ext cx="7837488"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7" name="Group 3"/>
          <p:cNvGrpSpPr>
            <a:grpSpLocks/>
          </p:cNvGrpSpPr>
          <p:nvPr/>
        </p:nvGrpSpPr>
        <p:grpSpPr bwMode="auto">
          <a:xfrm>
            <a:off x="882650" y="361950"/>
            <a:ext cx="5556250" cy="2173288"/>
            <a:chOff x="1179" y="515"/>
            <a:chExt cx="3500" cy="1369"/>
          </a:xfrm>
        </p:grpSpPr>
        <p:sp>
          <p:nvSpPr>
            <p:cNvPr id="118788" name="Text Box 4"/>
            <p:cNvSpPr txBox="1">
              <a:spLocks noChangeArrowheads="1"/>
            </p:cNvSpPr>
            <p:nvPr/>
          </p:nvSpPr>
          <p:spPr bwMode="auto">
            <a:xfrm>
              <a:off x="1179" y="515"/>
              <a:ext cx="3500" cy="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sz="1800">
                <a:solidFill>
                  <a:schemeClr val="tx1"/>
                </a:solidFill>
                <a:latin typeface="Century Schoolbook" pitchFamily="18" charset="0"/>
              </a:endParaRPr>
            </a:p>
            <a:p>
              <a:r>
                <a:rPr lang="en-US" sz="1800">
                  <a:solidFill>
                    <a:schemeClr val="tx1"/>
                  </a:solidFill>
                  <a:latin typeface="Century Schoolbook" pitchFamily="18" charset="0"/>
                </a:rPr>
                <a:t>The variance of           is</a:t>
              </a:r>
            </a:p>
          </p:txBody>
        </p:sp>
        <p:grpSp>
          <p:nvGrpSpPr>
            <p:cNvPr id="118789" name="Group 5"/>
            <p:cNvGrpSpPr>
              <a:grpSpLocks/>
            </p:cNvGrpSpPr>
            <p:nvPr/>
          </p:nvGrpSpPr>
          <p:grpSpPr bwMode="auto">
            <a:xfrm>
              <a:off x="1189" y="766"/>
              <a:ext cx="3190" cy="1118"/>
              <a:chOff x="1189" y="766"/>
              <a:chExt cx="3190" cy="1118"/>
            </a:xfrm>
          </p:grpSpPr>
          <p:graphicFrame>
            <p:nvGraphicFramePr>
              <p:cNvPr id="118790" name="Object 6"/>
              <p:cNvGraphicFramePr>
                <a:graphicFrameLocks noChangeAspect="1"/>
              </p:cNvGraphicFramePr>
              <p:nvPr/>
            </p:nvGraphicFramePr>
            <p:xfrm>
              <a:off x="1503" y="1000"/>
              <a:ext cx="2192" cy="208"/>
            </p:xfrm>
            <a:graphic>
              <a:graphicData uri="http://schemas.openxmlformats.org/presentationml/2006/ole">
                <mc:AlternateContent xmlns:mc="http://schemas.openxmlformats.org/markup-compatibility/2006">
                  <mc:Choice xmlns:v="urn:schemas-microsoft-com:vml" Requires="v">
                    <p:oleObj spid="_x0000_s118873" name="Equation" r:id="rId4" imgW="3479760" imgH="330120" progId="Equation.DSMT4">
                      <p:embed/>
                    </p:oleObj>
                  </mc:Choice>
                  <mc:Fallback>
                    <p:oleObj name="Equation" r:id="rId4" imgW="3479760" imgH="33012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 y="1000"/>
                            <a:ext cx="219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91" name="Object 7"/>
              <p:cNvGraphicFramePr>
                <a:graphicFrameLocks noChangeAspect="1"/>
              </p:cNvGraphicFramePr>
              <p:nvPr/>
            </p:nvGraphicFramePr>
            <p:xfrm>
              <a:off x="2291" y="766"/>
              <a:ext cx="296" cy="176"/>
            </p:xfrm>
            <a:graphic>
              <a:graphicData uri="http://schemas.openxmlformats.org/presentationml/2006/ole">
                <mc:AlternateContent xmlns:mc="http://schemas.openxmlformats.org/markup-compatibility/2006">
                  <mc:Choice xmlns:v="urn:schemas-microsoft-com:vml" Requires="v">
                    <p:oleObj spid="_x0000_s118874" name="Equation" r:id="rId6" imgW="469800" imgH="279360" progId="Equation.DSMT4">
                      <p:embed/>
                    </p:oleObj>
                  </mc:Choice>
                  <mc:Fallback>
                    <p:oleObj name="Equation" r:id="rId6" imgW="469800" imgH="27936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1" y="766"/>
                            <a:ext cx="29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2" name="Text Box 8"/>
              <p:cNvSpPr txBox="1">
                <a:spLocks noChangeArrowheads="1"/>
              </p:cNvSpPr>
              <p:nvPr/>
            </p:nvSpPr>
            <p:spPr bwMode="auto">
              <a:xfrm>
                <a:off x="1189" y="1354"/>
                <a:ext cx="319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The 95% confidence interval for          is</a:t>
                </a:r>
              </a:p>
            </p:txBody>
          </p:sp>
          <p:graphicFrame>
            <p:nvGraphicFramePr>
              <p:cNvPr id="118793" name="Object 9"/>
              <p:cNvGraphicFramePr>
                <a:graphicFrameLocks noChangeAspect="1"/>
              </p:cNvGraphicFramePr>
              <p:nvPr/>
            </p:nvGraphicFramePr>
            <p:xfrm>
              <a:off x="3330" y="1356"/>
              <a:ext cx="296" cy="176"/>
            </p:xfrm>
            <a:graphic>
              <a:graphicData uri="http://schemas.openxmlformats.org/presentationml/2006/ole">
                <mc:AlternateContent xmlns:mc="http://schemas.openxmlformats.org/markup-compatibility/2006">
                  <mc:Choice xmlns:v="urn:schemas-microsoft-com:vml" Requires="v">
                    <p:oleObj spid="_x0000_s118875" name="Equation" r:id="rId8" imgW="469800" imgH="279360" progId="Equation.DSMT4">
                      <p:embed/>
                    </p:oleObj>
                  </mc:Choice>
                  <mc:Fallback>
                    <p:oleObj name="Equation" r:id="rId8" imgW="469800" imgH="27936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0" y="1356"/>
                            <a:ext cx="29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94" name="Object 10"/>
              <p:cNvGraphicFramePr>
                <a:graphicFrameLocks noChangeAspect="1"/>
              </p:cNvGraphicFramePr>
              <p:nvPr/>
            </p:nvGraphicFramePr>
            <p:xfrm>
              <a:off x="1540" y="1621"/>
              <a:ext cx="1365" cy="263"/>
            </p:xfrm>
            <a:graphic>
              <a:graphicData uri="http://schemas.openxmlformats.org/presentationml/2006/ole">
                <mc:AlternateContent xmlns:mc="http://schemas.openxmlformats.org/markup-compatibility/2006">
                  <mc:Choice xmlns:v="urn:schemas-microsoft-com:vml" Requires="v">
                    <p:oleObj spid="_x0000_s118876" name="Equation" r:id="rId10" imgW="1384200" imgH="266400" progId="Equation.DSMT4">
                      <p:embed/>
                    </p:oleObj>
                  </mc:Choice>
                  <mc:Fallback>
                    <p:oleObj name="Equation" r:id="rId10" imgW="1384200" imgH="2664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0" y="1621"/>
                            <a:ext cx="1365"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pic>
        <p:nvPicPr>
          <p:cNvPr id="11879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47788" y="2603500"/>
            <a:ext cx="5546725"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1" name="Object 3"/>
          <p:cNvGraphicFramePr>
            <a:graphicFrameLocks noChangeAspect="1"/>
          </p:cNvGraphicFramePr>
          <p:nvPr/>
        </p:nvGraphicFramePr>
        <p:xfrm>
          <a:off x="2386013" y="344488"/>
          <a:ext cx="3479800" cy="330200"/>
        </p:xfrm>
        <a:graphic>
          <a:graphicData uri="http://schemas.openxmlformats.org/presentationml/2006/ole">
            <mc:AlternateContent xmlns:mc="http://schemas.openxmlformats.org/markup-compatibility/2006">
              <mc:Choice xmlns:v="urn:schemas-microsoft-com:vml" Requires="v">
                <p:oleObj spid="_x0000_s119858" name="Equation" r:id="rId4" imgW="3479760" imgH="330120" progId="Equation.DSMT4">
                  <p:embed/>
                </p:oleObj>
              </mc:Choice>
              <mc:Fallback>
                <p:oleObj name="Equation" r:id="rId4" imgW="3479760" imgH="3301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013" y="344488"/>
                        <a:ext cx="3479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12" name="Text Box 4"/>
          <p:cNvSpPr txBox="1">
            <a:spLocks noChangeArrowheads="1"/>
          </p:cNvSpPr>
          <p:nvPr/>
        </p:nvSpPr>
        <p:spPr bwMode="auto">
          <a:xfrm>
            <a:off x="2366963" y="966788"/>
            <a:ext cx="28987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pitchFamily="2" charset="2"/>
              <a:buChar char="§"/>
            </a:pPr>
            <a:r>
              <a:rPr lang="en-US" sz="1800">
                <a:solidFill>
                  <a:schemeClr val="tx1"/>
                </a:solidFill>
                <a:latin typeface="Century Schoolbook" pitchFamily="18" charset="0"/>
              </a:rPr>
              <a:t>Decreases as </a:t>
            </a:r>
            <a:r>
              <a:rPr lang="en-US" sz="1800" i="1">
                <a:solidFill>
                  <a:schemeClr val="tx1"/>
                </a:solidFill>
                <a:latin typeface="Century Schoolbook" pitchFamily="18" charset="0"/>
              </a:rPr>
              <a:t>n</a:t>
            </a:r>
            <a:r>
              <a:rPr lang="en-US" sz="1800">
                <a:solidFill>
                  <a:schemeClr val="tx1"/>
                </a:solidFill>
                <a:latin typeface="Century Schoolbook" pitchFamily="18" charset="0"/>
              </a:rPr>
              <a:t> increases</a:t>
            </a:r>
          </a:p>
        </p:txBody>
      </p:sp>
      <p:sp>
        <p:nvSpPr>
          <p:cNvPr id="119813" name="Text Box 5"/>
          <p:cNvSpPr txBox="1">
            <a:spLocks noChangeArrowheads="1"/>
          </p:cNvSpPr>
          <p:nvPr/>
        </p:nvSpPr>
        <p:spPr bwMode="auto">
          <a:xfrm>
            <a:off x="2366963" y="1371600"/>
            <a:ext cx="28019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pitchFamily="2" charset="2"/>
              <a:buChar char="§"/>
            </a:pPr>
            <a:r>
              <a:rPr lang="en-US" sz="1800">
                <a:solidFill>
                  <a:schemeClr val="tx1"/>
                </a:solidFill>
                <a:latin typeface="Century Schoolbook" pitchFamily="18" charset="0"/>
              </a:rPr>
              <a:t>Increases as </a:t>
            </a:r>
            <a:r>
              <a:rPr lang="en-US" sz="1800" i="1">
                <a:solidFill>
                  <a:schemeClr val="tx1"/>
                </a:solidFill>
                <a:latin typeface="Century Schoolbook" pitchFamily="18" charset="0"/>
              </a:rPr>
              <a:t>s</a:t>
            </a:r>
            <a:r>
              <a:rPr lang="en-US" sz="1800">
                <a:solidFill>
                  <a:schemeClr val="tx1"/>
                </a:solidFill>
                <a:latin typeface="Century Schoolbook" pitchFamily="18" charset="0"/>
              </a:rPr>
              <a:t> increases</a:t>
            </a:r>
          </a:p>
        </p:txBody>
      </p:sp>
      <p:grpSp>
        <p:nvGrpSpPr>
          <p:cNvPr id="119814" name="Group 6"/>
          <p:cNvGrpSpPr>
            <a:grpSpLocks/>
          </p:cNvGrpSpPr>
          <p:nvPr/>
        </p:nvGrpSpPr>
        <p:grpSpPr bwMode="auto">
          <a:xfrm>
            <a:off x="2366963" y="1776413"/>
            <a:ext cx="3454400" cy="366712"/>
            <a:chOff x="1491" y="1362"/>
            <a:chExt cx="2176" cy="231"/>
          </a:xfrm>
        </p:grpSpPr>
        <p:sp>
          <p:nvSpPr>
            <p:cNvPr id="119815" name="Text Box 7"/>
            <p:cNvSpPr txBox="1">
              <a:spLocks noChangeArrowheads="1"/>
            </p:cNvSpPr>
            <p:nvPr/>
          </p:nvSpPr>
          <p:spPr bwMode="auto">
            <a:xfrm>
              <a:off x="1491" y="1362"/>
              <a:ext cx="214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pitchFamily="2" charset="2"/>
                <a:buChar char="§"/>
              </a:pPr>
              <a:r>
                <a:rPr lang="en-US" sz="1800">
                  <a:solidFill>
                    <a:schemeClr val="tx1"/>
                  </a:solidFill>
                  <a:latin typeface="Century Schoolbook" pitchFamily="18" charset="0"/>
                </a:rPr>
                <a:t>Increases as </a:t>
              </a:r>
              <a:r>
                <a:rPr lang="en-US" sz="1800" i="1">
                  <a:solidFill>
                    <a:schemeClr val="tx1"/>
                  </a:solidFill>
                  <a:latin typeface="Century Schoolbook" pitchFamily="18" charset="0"/>
                </a:rPr>
                <a:t>x</a:t>
              </a:r>
              <a:r>
                <a:rPr lang="en-US" sz="1800">
                  <a:solidFill>
                    <a:schemeClr val="tx1"/>
                  </a:solidFill>
                  <a:latin typeface="Century Schoolbook" pitchFamily="18" charset="0"/>
                </a:rPr>
                <a:t> diverges from  </a:t>
              </a:r>
            </a:p>
          </p:txBody>
        </p:sp>
        <p:graphicFrame>
          <p:nvGraphicFramePr>
            <p:cNvPr id="119816" name="Object 8"/>
            <p:cNvGraphicFramePr>
              <a:graphicFrameLocks noChangeAspect="1"/>
            </p:cNvGraphicFramePr>
            <p:nvPr/>
          </p:nvGraphicFramePr>
          <p:xfrm>
            <a:off x="3547" y="1425"/>
            <a:ext cx="120" cy="128"/>
          </p:xfrm>
          <a:graphic>
            <a:graphicData uri="http://schemas.openxmlformats.org/presentationml/2006/ole">
              <mc:AlternateContent xmlns:mc="http://schemas.openxmlformats.org/markup-compatibility/2006">
                <mc:Choice xmlns:v="urn:schemas-microsoft-com:vml" Requires="v">
                  <p:oleObj spid="_x0000_s119859" name="Equation" r:id="rId6" imgW="190440" imgH="203040" progId="Equation.DSMT4">
                    <p:embed/>
                  </p:oleObj>
                </mc:Choice>
                <mc:Fallback>
                  <p:oleObj name="Equation" r:id="rId6" imgW="190440" imgH="20304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7" y="1425"/>
                          <a:ext cx="120"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9817" name="Text Box 9"/>
          <p:cNvSpPr txBox="1">
            <a:spLocks noChangeArrowheads="1"/>
          </p:cNvSpPr>
          <p:nvPr/>
        </p:nvSpPr>
        <p:spPr bwMode="auto">
          <a:xfrm>
            <a:off x="2366963" y="2181225"/>
            <a:ext cx="33940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 typeface="Wingdings" pitchFamily="2" charset="2"/>
              <a:buChar char="§"/>
            </a:pPr>
            <a:r>
              <a:rPr lang="en-US" sz="1800">
                <a:solidFill>
                  <a:schemeClr val="tx1"/>
                </a:solidFill>
                <a:latin typeface="Century Schoolbook" pitchFamily="18" charset="0"/>
              </a:rPr>
              <a:t>Increases as var(</a:t>
            </a:r>
            <a:r>
              <a:rPr lang="en-US" sz="1800" i="1">
                <a:solidFill>
                  <a:schemeClr val="tx1"/>
                </a:solidFill>
                <a:latin typeface="Century Schoolbook" pitchFamily="18" charset="0"/>
              </a:rPr>
              <a:t>b</a:t>
            </a:r>
            <a:r>
              <a:rPr lang="en-US" sz="1800">
                <a:solidFill>
                  <a:schemeClr val="tx1"/>
                </a:solidFill>
                <a:latin typeface="Century Schoolbook" pitchFamily="18" charset="0"/>
              </a:rPr>
              <a:t>)  increases</a:t>
            </a:r>
          </a:p>
        </p:txBody>
      </p:sp>
      <p:pic>
        <p:nvPicPr>
          <p:cNvPr id="1198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7788" y="2603500"/>
            <a:ext cx="5546725"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98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98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98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autoUpdateAnimBg="0"/>
      <p:bldP spid="119813" grpId="0" build="p" autoUpdateAnimBg="0"/>
      <p:bldP spid="11981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2"/>
          <p:cNvGrpSpPr>
            <a:grpSpLocks/>
          </p:cNvGrpSpPr>
          <p:nvPr/>
        </p:nvGrpSpPr>
        <p:grpSpPr bwMode="auto">
          <a:xfrm>
            <a:off x="271463" y="503238"/>
            <a:ext cx="6843712" cy="2160587"/>
            <a:chOff x="358" y="317"/>
            <a:chExt cx="4311" cy="1361"/>
          </a:xfrm>
        </p:grpSpPr>
        <p:sp>
          <p:nvSpPr>
            <p:cNvPr id="120835" name="Rectangle 3"/>
            <p:cNvSpPr>
              <a:spLocks noChangeArrowheads="1"/>
            </p:cNvSpPr>
            <p:nvPr/>
          </p:nvSpPr>
          <p:spPr bwMode="auto">
            <a:xfrm>
              <a:off x="358" y="317"/>
              <a:ext cx="427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rgbClr val="0000FF"/>
                  </a:solidFill>
                  <a:latin typeface="Century Schoolbook" pitchFamily="18" charset="0"/>
                </a:rPr>
                <a:t>12.     Distribution of the Sum of Independent Variables.</a:t>
              </a:r>
            </a:p>
          </p:txBody>
        </p:sp>
        <p:sp>
          <p:nvSpPr>
            <p:cNvPr id="120836" name="Rectangle 4"/>
            <p:cNvSpPr>
              <a:spLocks noChangeArrowheads="1"/>
            </p:cNvSpPr>
            <p:nvPr/>
          </p:nvSpPr>
          <p:spPr bwMode="auto">
            <a:xfrm>
              <a:off x="637" y="589"/>
              <a:ext cx="4032" cy="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Aft>
                  <a:spcPct val="15000"/>
                </a:spcAft>
              </a:pPr>
              <a:r>
                <a:rPr lang="en-US" sz="1800">
                  <a:solidFill>
                    <a:schemeClr val="tx1"/>
                  </a:solidFill>
                  <a:latin typeface="Century Schoolbook" pitchFamily="18" charset="0"/>
                </a:rPr>
                <a:t>Suppose that </a:t>
              </a:r>
              <a:r>
                <a:rPr lang="en-US" sz="1800" i="1">
                  <a:solidFill>
                    <a:schemeClr val="tx1"/>
                  </a:solidFill>
                  <a:latin typeface="Century Schoolbook" pitchFamily="18" charset="0"/>
                </a:rPr>
                <a:t>x</a:t>
              </a:r>
              <a:r>
                <a:rPr lang="en-US" sz="1800">
                  <a:solidFill>
                    <a:schemeClr val="tx1"/>
                  </a:solidFill>
                  <a:latin typeface="Century Schoolbook" pitchFamily="18" charset="0"/>
                </a:rPr>
                <a:t> has mean </a:t>
              </a:r>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sym typeface="Symbol" pitchFamily="18" charset="2"/>
                </a:rPr>
                <a:t>x</a:t>
              </a:r>
              <a:r>
                <a:rPr lang="en-US" sz="1800">
                  <a:solidFill>
                    <a:schemeClr val="tx1"/>
                  </a:solidFill>
                  <a:latin typeface="Century Schoolbook" pitchFamily="18" charset="0"/>
                  <a:sym typeface="Symbol" pitchFamily="18" charset="2"/>
                </a:rPr>
                <a:t> and variance </a:t>
              </a:r>
              <a:r>
                <a:rPr lang="en-US" sz="1800" i="1" baseline="-25000">
                  <a:solidFill>
                    <a:schemeClr val="tx1"/>
                  </a:solidFill>
                  <a:latin typeface="Century Schoolbook" pitchFamily="18" charset="0"/>
                  <a:sym typeface="Symbol" pitchFamily="18" charset="2"/>
                </a:rPr>
                <a:t>x</a:t>
              </a:r>
              <a:r>
                <a:rPr lang="en-US" sz="1800" i="1" baseline="30000">
                  <a:solidFill>
                    <a:schemeClr val="tx1"/>
                  </a:solidFill>
                  <a:latin typeface="Century Schoolbook" pitchFamily="18" charset="0"/>
                  <a:sym typeface="Symbol" pitchFamily="18" charset="2"/>
                </a:rPr>
                <a:t>2</a:t>
              </a:r>
              <a:r>
                <a:rPr lang="en-US" sz="1800" baseline="30000">
                  <a:solidFill>
                    <a:schemeClr val="tx1"/>
                  </a:solidFill>
                  <a:latin typeface="Century Schoolbook" pitchFamily="18" charset="0"/>
                  <a:sym typeface="Symbol" pitchFamily="18" charset="2"/>
                </a:rPr>
                <a:t> </a:t>
              </a:r>
            </a:p>
            <a:p>
              <a:pPr>
                <a:spcAft>
                  <a:spcPct val="15000"/>
                </a:spcAft>
              </a:pPr>
              <a:r>
                <a:rPr lang="en-US" sz="1800">
                  <a:solidFill>
                    <a:schemeClr val="tx1"/>
                  </a:solidFill>
                  <a:latin typeface="Century Schoolbook" pitchFamily="18" charset="0"/>
                  <a:sym typeface="Symbol" pitchFamily="18" charset="2"/>
                </a:rPr>
                <a:t>        </a:t>
              </a:r>
              <a:r>
                <a:rPr lang="en-US" sz="1800" i="1">
                  <a:solidFill>
                    <a:schemeClr val="tx1"/>
                  </a:solidFill>
                  <a:latin typeface="Century Schoolbook" pitchFamily="18" charset="0"/>
                  <a:sym typeface="Symbol" pitchFamily="18" charset="2"/>
                </a:rPr>
                <a:t>y </a:t>
              </a:r>
              <a:r>
                <a:rPr lang="en-US" sz="1800">
                  <a:solidFill>
                    <a:schemeClr val="tx1"/>
                  </a:solidFill>
                  <a:latin typeface="Century Schoolbook" pitchFamily="18" charset="0"/>
                  <a:sym typeface="Symbol" pitchFamily="18" charset="2"/>
                </a:rPr>
                <a:t>has mean </a:t>
              </a:r>
              <a:r>
                <a:rPr lang="en-US" sz="1800" i="1" baseline="-25000">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and variance </a:t>
              </a:r>
              <a:r>
                <a:rPr lang="en-US" sz="1800" i="1" baseline="-25000">
                  <a:solidFill>
                    <a:schemeClr val="tx1"/>
                  </a:solidFill>
                  <a:latin typeface="Century Schoolbook" pitchFamily="18" charset="0"/>
                  <a:sym typeface="Symbol" pitchFamily="18" charset="2"/>
                </a:rPr>
                <a:t>y</a:t>
              </a:r>
              <a:r>
                <a:rPr lang="en-US" sz="1800" i="1" baseline="30000">
                  <a:solidFill>
                    <a:schemeClr val="tx1"/>
                  </a:solidFill>
                  <a:latin typeface="Century Schoolbook" pitchFamily="18" charset="0"/>
                  <a:sym typeface="Symbol" pitchFamily="18" charset="2"/>
                </a:rPr>
                <a:t>2 </a:t>
              </a:r>
              <a:r>
                <a:rPr lang="en-US" sz="1800">
                  <a:solidFill>
                    <a:schemeClr val="tx1"/>
                  </a:solidFill>
                  <a:latin typeface="Century Schoolbook" pitchFamily="18" charset="0"/>
                  <a:sym typeface="Symbol" pitchFamily="18" charset="2"/>
                </a:rPr>
                <a:t>and</a:t>
              </a:r>
            </a:p>
            <a:p>
              <a:pPr>
                <a:spcAft>
                  <a:spcPct val="15000"/>
                </a:spcAft>
              </a:pPr>
              <a:r>
                <a:rPr lang="en-US" sz="1800">
                  <a:solidFill>
                    <a:schemeClr val="tx1"/>
                  </a:solidFill>
                  <a:latin typeface="Century Schoolbook" pitchFamily="18" charset="0"/>
                  <a:sym typeface="Symbol" pitchFamily="18" charset="2"/>
                </a:rPr>
                <a:t>	 </a:t>
              </a:r>
              <a:r>
                <a:rPr lang="en-US" sz="1800" i="1">
                  <a:solidFill>
                    <a:schemeClr val="tx1"/>
                  </a:solidFill>
                  <a:latin typeface="Century Schoolbook" pitchFamily="18" charset="0"/>
                  <a:sym typeface="Symbol" pitchFamily="18" charset="2"/>
                </a:rPr>
                <a:t>x</a:t>
              </a:r>
              <a:r>
                <a:rPr lang="en-US" sz="1800">
                  <a:solidFill>
                    <a:schemeClr val="tx1"/>
                  </a:solidFill>
                  <a:latin typeface="Century Schoolbook" pitchFamily="18" charset="0"/>
                  <a:sym typeface="Symbol" pitchFamily="18" charset="2"/>
                </a:rPr>
                <a:t> and </a:t>
              </a:r>
              <a:r>
                <a:rPr lang="en-US" sz="1800" i="1">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are independent.</a:t>
              </a:r>
            </a:p>
            <a:p>
              <a:pPr>
                <a:spcAft>
                  <a:spcPct val="15000"/>
                </a:spcAft>
              </a:pPr>
              <a:r>
                <a:rPr lang="en-US" sz="1800">
                  <a:solidFill>
                    <a:schemeClr val="tx1"/>
                  </a:solidFill>
                  <a:latin typeface="Century Schoolbook" pitchFamily="18" charset="0"/>
                  <a:sym typeface="Symbol" pitchFamily="18" charset="2"/>
                </a:rPr>
                <a:t>Then </a:t>
              </a:r>
              <a:r>
                <a:rPr lang="en-US" sz="1800" i="1">
                  <a:solidFill>
                    <a:schemeClr val="tx1"/>
                  </a:solidFill>
                  <a:latin typeface="Century Schoolbook" pitchFamily="18" charset="0"/>
                  <a:sym typeface="Symbol" pitchFamily="18" charset="2"/>
                </a:rPr>
                <a:t>x</a:t>
              </a:r>
              <a:r>
                <a:rPr lang="en-US" sz="1800">
                  <a:solidFill>
                    <a:schemeClr val="tx1"/>
                  </a:solidFill>
                  <a:latin typeface="Century Schoolbook" pitchFamily="18" charset="0"/>
                  <a:sym typeface="Symbol" pitchFamily="18" charset="2"/>
                </a:rPr>
                <a:t> + </a:t>
              </a:r>
              <a:r>
                <a:rPr lang="en-US" sz="1800" i="1">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has mean </a:t>
              </a:r>
              <a:r>
                <a:rPr lang="en-US" sz="1800" i="1" baseline="-25000">
                  <a:solidFill>
                    <a:schemeClr val="tx1"/>
                  </a:solidFill>
                  <a:latin typeface="Century Schoolbook" pitchFamily="18" charset="0"/>
                  <a:sym typeface="Symbol" pitchFamily="18" charset="2"/>
                </a:rPr>
                <a:t>x</a:t>
              </a:r>
              <a:r>
                <a:rPr lang="en-US" sz="1800">
                  <a:solidFill>
                    <a:schemeClr val="tx1"/>
                  </a:solidFill>
                  <a:latin typeface="Century Schoolbook" pitchFamily="18" charset="0"/>
                  <a:sym typeface="Symbol" pitchFamily="18" charset="2"/>
                </a:rPr>
                <a:t>  + </a:t>
              </a:r>
              <a:r>
                <a:rPr lang="en-US" sz="1800" i="1" baseline="-25000">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and variance </a:t>
              </a:r>
              <a:r>
                <a:rPr lang="en-US" sz="1800" i="1" baseline="-25000">
                  <a:solidFill>
                    <a:schemeClr val="tx1"/>
                  </a:solidFill>
                  <a:latin typeface="Century Schoolbook" pitchFamily="18" charset="0"/>
                  <a:sym typeface="Symbol" pitchFamily="18" charset="2"/>
                </a:rPr>
                <a:t>x</a:t>
              </a:r>
              <a:r>
                <a:rPr lang="en-US" sz="1800" i="1" baseline="30000">
                  <a:solidFill>
                    <a:schemeClr val="tx1"/>
                  </a:solidFill>
                  <a:latin typeface="Century Schoolbook" pitchFamily="18" charset="0"/>
                  <a:sym typeface="Symbol" pitchFamily="18" charset="2"/>
                </a:rPr>
                <a:t>2</a:t>
              </a:r>
              <a:r>
                <a:rPr lang="en-US" sz="1800" baseline="30000">
                  <a:solidFill>
                    <a:schemeClr val="tx1"/>
                  </a:solidFill>
                  <a:latin typeface="Century Schoolbook" pitchFamily="18" charset="0"/>
                  <a:sym typeface="Symbol" pitchFamily="18" charset="2"/>
                </a:rPr>
                <a:t>  </a:t>
              </a:r>
              <a:r>
                <a:rPr lang="en-US" sz="1800">
                  <a:solidFill>
                    <a:schemeClr val="tx1"/>
                  </a:solidFill>
                  <a:latin typeface="Century Schoolbook" pitchFamily="18" charset="0"/>
                  <a:sym typeface="Symbol" pitchFamily="18" charset="2"/>
                </a:rPr>
                <a:t>+</a:t>
              </a:r>
              <a:r>
                <a:rPr lang="en-US" sz="1800" baseline="30000">
                  <a:solidFill>
                    <a:schemeClr val="tx1"/>
                  </a:solidFill>
                  <a:latin typeface="Century Schoolbook" pitchFamily="18" charset="0"/>
                  <a:sym typeface="Symbol" pitchFamily="18" charset="2"/>
                </a:rPr>
                <a:t> </a:t>
              </a:r>
              <a:r>
                <a:rPr lang="en-US" sz="1800">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sym typeface="Symbol" pitchFamily="18" charset="2"/>
                </a:rPr>
                <a:t>y</a:t>
              </a:r>
              <a:r>
                <a:rPr lang="en-US" sz="1800" i="1" baseline="30000">
                  <a:solidFill>
                    <a:schemeClr val="tx1"/>
                  </a:solidFill>
                  <a:latin typeface="Century Schoolbook" pitchFamily="18" charset="0"/>
                  <a:sym typeface="Symbol" pitchFamily="18" charset="2"/>
                </a:rPr>
                <a:t>2</a:t>
              </a:r>
            </a:p>
          </p:txBody>
        </p:sp>
      </p:grpSp>
      <p:grpSp>
        <p:nvGrpSpPr>
          <p:cNvPr id="120845" name="Group 13"/>
          <p:cNvGrpSpPr>
            <a:grpSpLocks/>
          </p:cNvGrpSpPr>
          <p:nvPr/>
        </p:nvGrpSpPr>
        <p:grpSpPr bwMode="auto">
          <a:xfrm>
            <a:off x="268288" y="3471863"/>
            <a:ext cx="7939087" cy="2597150"/>
            <a:chOff x="169" y="2187"/>
            <a:chExt cx="5001" cy="1636"/>
          </a:xfrm>
        </p:grpSpPr>
        <p:sp>
          <p:nvSpPr>
            <p:cNvPr id="120838" name="Rectangle 6"/>
            <p:cNvSpPr>
              <a:spLocks noChangeArrowheads="1"/>
            </p:cNvSpPr>
            <p:nvPr/>
          </p:nvSpPr>
          <p:spPr bwMode="auto">
            <a:xfrm>
              <a:off x="169" y="2187"/>
              <a:ext cx="430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741363" indent="-741363">
                <a:buFontTx/>
                <a:buAutoNum type="arabicPeriod" startAt="13"/>
              </a:pPr>
              <a:r>
                <a:rPr lang="en-US" sz="1800" b="1">
                  <a:solidFill>
                    <a:srgbClr val="0000FF"/>
                  </a:solidFill>
                  <a:latin typeface="Century Schoolbook" pitchFamily="18" charset="0"/>
                </a:rPr>
                <a:t>The 95% CI for the Forecasted Response of a New </a:t>
              </a:r>
            </a:p>
            <a:p>
              <a:pPr marL="741363" indent="-741363">
                <a:spcBef>
                  <a:spcPct val="0"/>
                </a:spcBef>
              </a:pPr>
              <a:r>
                <a:rPr lang="en-US" sz="1800" b="1">
                  <a:solidFill>
                    <a:srgbClr val="0000FF"/>
                  </a:solidFill>
                  <a:latin typeface="Century Schoolbook" pitchFamily="18" charset="0"/>
                </a:rPr>
                <a:t>	Patient</a:t>
              </a:r>
              <a:r>
                <a:rPr lang="en-US" sz="1800" b="1">
                  <a:solidFill>
                    <a:srgbClr val="0066FF"/>
                  </a:solidFill>
                  <a:latin typeface="Century Schoolbook" pitchFamily="18" charset="0"/>
                </a:rPr>
                <a:t>  </a:t>
              </a:r>
            </a:p>
          </p:txBody>
        </p:sp>
        <p:sp>
          <p:nvSpPr>
            <p:cNvPr id="120839" name="Rectangle 7"/>
            <p:cNvSpPr>
              <a:spLocks noChangeArrowheads="1"/>
            </p:cNvSpPr>
            <p:nvPr/>
          </p:nvSpPr>
          <p:spPr bwMode="auto">
            <a:xfrm>
              <a:off x="502" y="2678"/>
              <a:ext cx="3789" cy="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Aft>
                  <a:spcPct val="15000"/>
                </a:spcAft>
              </a:pPr>
              <a:r>
                <a:rPr lang="en-US" sz="1800">
                  <a:solidFill>
                    <a:schemeClr val="tx1"/>
                  </a:solidFill>
                  <a:latin typeface="Century Schoolbook" pitchFamily="18" charset="0"/>
                </a:rPr>
                <a:t>This response is </a:t>
              </a:r>
              <a:r>
                <a:rPr lang="en-US" sz="1800" i="1">
                  <a:solidFill>
                    <a:schemeClr val="tx1"/>
                  </a:solidFill>
                  <a:latin typeface="Century Schoolbook" pitchFamily="18" charset="0"/>
                </a:rPr>
                <a:t>y</a:t>
              </a:r>
              <a:r>
                <a:rPr lang="en-US" sz="1800">
                  <a:solidFill>
                    <a:schemeClr val="tx1"/>
                  </a:solidFill>
                  <a:latin typeface="Century Schoolbook" pitchFamily="18" charset="0"/>
                </a:rPr>
                <a:t> = </a:t>
              </a:r>
              <a:r>
                <a:rPr lang="en-US" sz="1800" i="1">
                  <a:solidFill>
                    <a:schemeClr val="tx1"/>
                  </a:solidFill>
                  <a:latin typeface="Century Schoolbook" pitchFamily="18" charset="0"/>
                </a:rPr>
                <a:t>a + </a:t>
              </a:r>
              <a:r>
                <a:rPr lang="en-US" sz="1800">
                  <a:solidFill>
                    <a:schemeClr val="tx1"/>
                  </a:solidFill>
                  <a:latin typeface="Century Schoolbook" pitchFamily="18" charset="0"/>
                  <a:sym typeface="Symbol" pitchFamily="18" charset="2"/>
                </a:rPr>
                <a:t></a:t>
              </a:r>
              <a:r>
                <a:rPr lang="en-US" sz="1800" i="1">
                  <a:solidFill>
                    <a:schemeClr val="tx1"/>
                  </a:solidFill>
                  <a:latin typeface="Century Schoolbook" pitchFamily="18" charset="0"/>
                  <a:sym typeface="Symbol" pitchFamily="18" charset="2"/>
                </a:rPr>
                <a:t>x</a:t>
              </a:r>
              <a:r>
                <a:rPr lang="en-US" sz="1800">
                  <a:solidFill>
                    <a:schemeClr val="tx1"/>
                  </a:solidFill>
                  <a:latin typeface="Century Schoolbook" pitchFamily="18" charset="0"/>
                  <a:sym typeface="Symbol" pitchFamily="18" charset="2"/>
                </a:rPr>
                <a:t> + </a:t>
              </a:r>
              <a:r>
                <a:rPr lang="en-US" sz="1800" i="1" baseline="-25000">
                  <a:solidFill>
                    <a:schemeClr val="tx1"/>
                  </a:solidFill>
                  <a:latin typeface="Century Schoolbook" pitchFamily="18" charset="0"/>
                  <a:sym typeface="Symbol" pitchFamily="18" charset="2"/>
                </a:rPr>
                <a:t>i </a:t>
              </a:r>
            </a:p>
            <a:p>
              <a:pPr>
                <a:spcAft>
                  <a:spcPct val="15000"/>
                </a:spcAft>
              </a:pPr>
              <a:r>
                <a:rPr lang="en-US" sz="1800">
                  <a:solidFill>
                    <a:schemeClr val="tx1"/>
                  </a:solidFill>
                  <a:latin typeface="Century Schoolbook" pitchFamily="18" charset="0"/>
                  <a:sym typeface="Symbol" pitchFamily="18" charset="2"/>
                </a:rPr>
                <a:t>      The variance of </a:t>
              </a:r>
              <a:r>
                <a:rPr lang="en-US" sz="1800" i="1">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a:t>
              </a:r>
            </a:p>
            <a:p>
              <a:pPr>
                <a:spcAft>
                  <a:spcPct val="15000"/>
                </a:spcAft>
              </a:pPr>
              <a:r>
                <a:rPr lang="en-US" sz="1800">
                  <a:solidFill>
                    <a:schemeClr val="tx1"/>
                  </a:solidFill>
                  <a:latin typeface="Century Schoolbook" pitchFamily="18" charset="0"/>
                  <a:sym typeface="Symbol" pitchFamily="18" charset="2"/>
                </a:rPr>
                <a:t>      Therefore, a 95% confidence interval for </a:t>
              </a:r>
              <a:r>
                <a:rPr lang="en-US" sz="1800" i="1">
                  <a:solidFill>
                    <a:schemeClr val="tx1"/>
                  </a:solidFill>
                  <a:latin typeface="Century Schoolbook" pitchFamily="18" charset="0"/>
                  <a:sym typeface="Symbol" pitchFamily="18" charset="2"/>
                </a:rPr>
                <a:t>y</a:t>
              </a:r>
              <a:r>
                <a:rPr lang="en-US" sz="1800">
                  <a:solidFill>
                    <a:schemeClr val="tx1"/>
                  </a:solidFill>
                  <a:latin typeface="Century Schoolbook" pitchFamily="18" charset="0"/>
                  <a:sym typeface="Symbol" pitchFamily="18" charset="2"/>
                </a:rPr>
                <a:t> is</a:t>
              </a:r>
            </a:p>
          </p:txBody>
        </p:sp>
        <p:graphicFrame>
          <p:nvGraphicFramePr>
            <p:cNvPr id="120840" name="Object 8"/>
            <p:cNvGraphicFramePr>
              <a:graphicFrameLocks noChangeAspect="1"/>
            </p:cNvGraphicFramePr>
            <p:nvPr/>
          </p:nvGraphicFramePr>
          <p:xfrm>
            <a:off x="2633" y="2721"/>
            <a:ext cx="648" cy="186"/>
          </p:xfrm>
          <a:graphic>
            <a:graphicData uri="http://schemas.openxmlformats.org/presentationml/2006/ole">
              <mc:AlternateContent xmlns:mc="http://schemas.openxmlformats.org/markup-compatibility/2006">
                <mc:Choice xmlns:v="urn:schemas-microsoft-com:vml" Requires="v">
                  <p:oleObj spid="_x0000_s120903" name="MathType Equation" r:id="rId4" imgW="1028880" imgH="279360" progId="Equation">
                    <p:embed/>
                  </p:oleObj>
                </mc:Choice>
                <mc:Fallback>
                  <p:oleObj name="MathType Equation" r:id="rId4" imgW="1028880" imgH="279360" progId="Equation">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 y="2721"/>
                          <a:ext cx="64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41" name="Object 9"/>
            <p:cNvGraphicFramePr>
              <a:graphicFrameLocks noChangeAspect="1"/>
            </p:cNvGraphicFramePr>
            <p:nvPr/>
          </p:nvGraphicFramePr>
          <p:xfrm>
            <a:off x="2115" y="2987"/>
            <a:ext cx="872" cy="183"/>
          </p:xfrm>
          <a:graphic>
            <a:graphicData uri="http://schemas.openxmlformats.org/presentationml/2006/ole">
              <mc:AlternateContent xmlns:mc="http://schemas.openxmlformats.org/markup-compatibility/2006">
                <mc:Choice xmlns:v="urn:schemas-microsoft-com:vml" Requires="v">
                  <p:oleObj spid="_x0000_s120904" name="MathType Equation" r:id="rId6" imgW="1384200" imgH="291960" progId="Equation">
                    <p:embed/>
                  </p:oleObj>
                </mc:Choice>
                <mc:Fallback>
                  <p:oleObj name="MathType Equation" r:id="rId6" imgW="1384200" imgH="291960" progId="Equation">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5" y="2987"/>
                          <a:ext cx="872"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42" name="Object 10"/>
            <p:cNvGraphicFramePr>
              <a:graphicFrameLocks noChangeAspect="1"/>
            </p:cNvGraphicFramePr>
            <p:nvPr/>
          </p:nvGraphicFramePr>
          <p:xfrm>
            <a:off x="1339" y="3540"/>
            <a:ext cx="1613" cy="283"/>
          </p:xfrm>
          <a:graphic>
            <a:graphicData uri="http://schemas.openxmlformats.org/presentationml/2006/ole">
              <mc:AlternateContent xmlns:mc="http://schemas.openxmlformats.org/markup-compatibility/2006">
                <mc:Choice xmlns:v="urn:schemas-microsoft-com:vml" Requires="v">
                  <p:oleObj spid="_x0000_s120905" name="Equation" r:id="rId8" imgW="1663560" imgH="291960" progId="Equation.DSMT4">
                    <p:embed/>
                  </p:oleObj>
                </mc:Choice>
                <mc:Fallback>
                  <p:oleObj name="Equation" r:id="rId8" imgW="1663560" imgH="29196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 y="3540"/>
                          <a:ext cx="1613"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3" name="Text Box 11"/>
            <p:cNvSpPr txBox="1">
              <a:spLocks noChangeArrowheads="1"/>
            </p:cNvSpPr>
            <p:nvPr/>
          </p:nvSpPr>
          <p:spPr bwMode="auto">
            <a:xfrm>
              <a:off x="4600" y="3315"/>
              <a:ext cx="57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600" b="1">
                  <a:solidFill>
                    <a:schemeClr val="tx1"/>
                  </a:solidFill>
                  <a:latin typeface="Century Schoolbook" pitchFamily="18" charset="0"/>
                </a:rPr>
                <a:t>{1,10}</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4"/>
          <p:cNvGrpSpPr>
            <a:grpSpLocks/>
          </p:cNvGrpSpPr>
          <p:nvPr/>
        </p:nvGrpSpPr>
        <p:grpSpPr bwMode="auto">
          <a:xfrm>
            <a:off x="4857750" y="1200150"/>
            <a:ext cx="2347913" cy="1116013"/>
            <a:chOff x="3060" y="756"/>
            <a:chExt cx="1479" cy="703"/>
          </a:xfrm>
        </p:grpSpPr>
        <p:sp>
          <p:nvSpPr>
            <p:cNvPr id="12" name="Rectangle 31"/>
            <p:cNvSpPr>
              <a:spLocks noChangeArrowheads="1"/>
            </p:cNvSpPr>
            <p:nvPr/>
          </p:nvSpPr>
          <p:spPr bwMode="auto">
            <a:xfrm>
              <a:off x="3060" y="1317"/>
              <a:ext cx="433" cy="142"/>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3" name="Rectangle 33"/>
            <p:cNvSpPr>
              <a:spLocks noChangeArrowheads="1"/>
            </p:cNvSpPr>
            <p:nvPr/>
          </p:nvSpPr>
          <p:spPr bwMode="auto">
            <a:xfrm>
              <a:off x="4010" y="756"/>
              <a:ext cx="529" cy="179"/>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14" name="Group 29"/>
          <p:cNvGrpSpPr>
            <a:grpSpLocks/>
          </p:cNvGrpSpPr>
          <p:nvPr/>
        </p:nvGrpSpPr>
        <p:grpSpPr bwMode="auto">
          <a:xfrm>
            <a:off x="2897188" y="1603375"/>
            <a:ext cx="1770062" cy="712788"/>
            <a:chOff x="1825" y="1010"/>
            <a:chExt cx="1115" cy="449"/>
          </a:xfrm>
        </p:grpSpPr>
        <p:sp>
          <p:nvSpPr>
            <p:cNvPr id="15" name="Rectangle 27"/>
            <p:cNvSpPr>
              <a:spLocks noChangeArrowheads="1"/>
            </p:cNvSpPr>
            <p:nvPr/>
          </p:nvSpPr>
          <p:spPr bwMode="auto">
            <a:xfrm>
              <a:off x="2431" y="1010"/>
              <a:ext cx="509" cy="179"/>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 name="Rectangle 28"/>
            <p:cNvSpPr>
              <a:spLocks noChangeArrowheads="1"/>
            </p:cNvSpPr>
            <p:nvPr/>
          </p:nvSpPr>
          <p:spPr bwMode="auto">
            <a:xfrm>
              <a:off x="1825" y="1287"/>
              <a:ext cx="472" cy="172"/>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17" name="Group 26"/>
          <p:cNvGrpSpPr>
            <a:grpSpLocks/>
          </p:cNvGrpSpPr>
          <p:nvPr/>
        </p:nvGrpSpPr>
        <p:grpSpPr bwMode="auto">
          <a:xfrm>
            <a:off x="1709738" y="1614488"/>
            <a:ext cx="1389062" cy="4157662"/>
            <a:chOff x="1077" y="1017"/>
            <a:chExt cx="875" cy="2619"/>
          </a:xfrm>
        </p:grpSpPr>
        <p:sp>
          <p:nvSpPr>
            <p:cNvPr id="18" name="Rectangle 24"/>
            <p:cNvSpPr>
              <a:spLocks noChangeArrowheads="1"/>
            </p:cNvSpPr>
            <p:nvPr/>
          </p:nvSpPr>
          <p:spPr bwMode="auto">
            <a:xfrm>
              <a:off x="1077" y="3478"/>
              <a:ext cx="561" cy="158"/>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 name="Rectangle 25"/>
            <p:cNvSpPr>
              <a:spLocks noChangeArrowheads="1"/>
            </p:cNvSpPr>
            <p:nvPr/>
          </p:nvSpPr>
          <p:spPr bwMode="auto">
            <a:xfrm>
              <a:off x="1474" y="1017"/>
              <a:ext cx="478" cy="180"/>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20" name="Group 23"/>
          <p:cNvGrpSpPr>
            <a:grpSpLocks/>
          </p:cNvGrpSpPr>
          <p:nvPr/>
        </p:nvGrpSpPr>
        <p:grpSpPr bwMode="auto">
          <a:xfrm>
            <a:off x="1377950" y="1614488"/>
            <a:ext cx="1235075" cy="4383087"/>
            <a:chOff x="868" y="1017"/>
            <a:chExt cx="778" cy="2761"/>
          </a:xfrm>
        </p:grpSpPr>
        <p:sp>
          <p:nvSpPr>
            <p:cNvPr id="21" name="Rectangle 21"/>
            <p:cNvSpPr>
              <a:spLocks noChangeArrowheads="1"/>
            </p:cNvSpPr>
            <p:nvPr/>
          </p:nvSpPr>
          <p:spPr bwMode="auto">
            <a:xfrm>
              <a:off x="1070" y="3628"/>
              <a:ext cx="576" cy="150"/>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 name="Rectangle 22"/>
            <p:cNvSpPr>
              <a:spLocks noChangeArrowheads="1"/>
            </p:cNvSpPr>
            <p:nvPr/>
          </p:nvSpPr>
          <p:spPr bwMode="auto">
            <a:xfrm>
              <a:off x="868" y="1017"/>
              <a:ext cx="478" cy="172"/>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23" name="Group 20"/>
          <p:cNvGrpSpPr>
            <a:grpSpLocks/>
          </p:cNvGrpSpPr>
          <p:nvPr/>
        </p:nvGrpSpPr>
        <p:grpSpPr bwMode="auto">
          <a:xfrm>
            <a:off x="3400425" y="1209675"/>
            <a:ext cx="2619375" cy="4551363"/>
            <a:chOff x="2142" y="762"/>
            <a:chExt cx="1650" cy="2867"/>
          </a:xfrm>
        </p:grpSpPr>
        <p:sp>
          <p:nvSpPr>
            <p:cNvPr id="24" name="Rectangle 18"/>
            <p:cNvSpPr>
              <a:spLocks noChangeArrowheads="1"/>
            </p:cNvSpPr>
            <p:nvPr/>
          </p:nvSpPr>
          <p:spPr bwMode="auto">
            <a:xfrm>
              <a:off x="3342" y="762"/>
              <a:ext cx="450" cy="174"/>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5" name="Rectangle 19"/>
            <p:cNvSpPr>
              <a:spLocks noChangeArrowheads="1"/>
            </p:cNvSpPr>
            <p:nvPr/>
          </p:nvSpPr>
          <p:spPr bwMode="auto">
            <a:xfrm>
              <a:off x="2142" y="3486"/>
              <a:ext cx="540" cy="143"/>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grpSp>
        <p:nvGrpSpPr>
          <p:cNvPr id="26" name="Group 17"/>
          <p:cNvGrpSpPr>
            <a:grpSpLocks/>
          </p:cNvGrpSpPr>
          <p:nvPr/>
        </p:nvGrpSpPr>
        <p:grpSpPr bwMode="auto">
          <a:xfrm>
            <a:off x="3171825" y="1219200"/>
            <a:ext cx="5581650" cy="2409825"/>
            <a:chOff x="1998" y="768"/>
            <a:chExt cx="3516" cy="1518"/>
          </a:xfrm>
        </p:grpSpPr>
        <p:sp>
          <p:nvSpPr>
            <p:cNvPr id="27" name="Rectangle 14"/>
            <p:cNvSpPr>
              <a:spLocks noChangeArrowheads="1"/>
            </p:cNvSpPr>
            <p:nvPr/>
          </p:nvSpPr>
          <p:spPr bwMode="auto">
            <a:xfrm>
              <a:off x="5364" y="2136"/>
              <a:ext cx="150" cy="150"/>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 name="Rectangle 16"/>
            <p:cNvSpPr>
              <a:spLocks noChangeArrowheads="1"/>
            </p:cNvSpPr>
            <p:nvPr/>
          </p:nvSpPr>
          <p:spPr bwMode="auto">
            <a:xfrm>
              <a:off x="1998" y="768"/>
              <a:ext cx="162" cy="156"/>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29" name="Group 13"/>
          <p:cNvGrpSpPr>
            <a:grpSpLocks/>
          </p:cNvGrpSpPr>
          <p:nvPr/>
        </p:nvGrpSpPr>
        <p:grpSpPr bwMode="auto">
          <a:xfrm>
            <a:off x="2286000" y="1208088"/>
            <a:ext cx="3200400" cy="3059112"/>
            <a:chOff x="1440" y="761"/>
            <a:chExt cx="2016" cy="1927"/>
          </a:xfrm>
        </p:grpSpPr>
        <p:sp>
          <p:nvSpPr>
            <p:cNvPr id="30" name="Rectangle 11"/>
            <p:cNvSpPr>
              <a:spLocks noChangeArrowheads="1"/>
            </p:cNvSpPr>
            <p:nvPr/>
          </p:nvSpPr>
          <p:spPr bwMode="auto">
            <a:xfrm>
              <a:off x="1440" y="761"/>
              <a:ext cx="509" cy="154"/>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1" name="Rectangle 12"/>
            <p:cNvSpPr>
              <a:spLocks noChangeArrowheads="1"/>
            </p:cNvSpPr>
            <p:nvPr/>
          </p:nvSpPr>
          <p:spPr bwMode="auto">
            <a:xfrm>
              <a:off x="2700" y="2556"/>
              <a:ext cx="756" cy="132"/>
            </a:xfrm>
            <a:prstGeom prst="rect">
              <a:avLst/>
            </a:prstGeom>
            <a:solidFill>
              <a:srgbClr val="FFFF00"/>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32" name="Rectangle 2"/>
          <p:cNvSpPr>
            <a:spLocks noChangeArrowheads="1"/>
          </p:cNvSpPr>
          <p:nvPr/>
        </p:nvSpPr>
        <p:spPr bwMode="auto">
          <a:xfrm>
            <a:off x="627063" y="0"/>
            <a:ext cx="4075112" cy="7445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33" name="Group 3"/>
          <p:cNvGrpSpPr>
            <a:grpSpLocks/>
          </p:cNvGrpSpPr>
          <p:nvPr/>
        </p:nvGrpSpPr>
        <p:grpSpPr bwMode="auto">
          <a:xfrm>
            <a:off x="793750" y="730250"/>
            <a:ext cx="7429500" cy="2430463"/>
            <a:chOff x="500" y="600"/>
            <a:chExt cx="4680" cy="1531"/>
          </a:xfrm>
        </p:grpSpPr>
        <p:sp>
          <p:nvSpPr>
            <p:cNvPr id="34" name="Text Box 4"/>
            <p:cNvSpPr txBox="1">
              <a:spLocks noChangeArrowheads="1"/>
            </p:cNvSpPr>
            <p:nvPr/>
          </p:nvSpPr>
          <p:spPr bwMode="auto">
            <a:xfrm>
              <a:off x="500" y="600"/>
              <a:ext cx="4680" cy="1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dirty="0">
                  <a:solidFill>
                    <a:schemeClr val="tx1"/>
                  </a:solidFill>
                  <a:latin typeface="Century Schoolbook" pitchFamily="18" charset="0"/>
                </a:rPr>
                <a:t>If </a:t>
              </a:r>
              <a:r>
                <a:rPr lang="en-US" sz="1800" i="1" dirty="0">
                  <a:solidFill>
                    <a:schemeClr val="tx1"/>
                  </a:solidFill>
                  <a:latin typeface="Century Schoolbook" pitchFamily="18" charset="0"/>
                </a:rPr>
                <a:t>x</a:t>
              </a:r>
              <a:r>
                <a:rPr lang="en-US" sz="1800" dirty="0">
                  <a:solidFill>
                    <a:schemeClr val="tx1"/>
                  </a:solidFill>
                  <a:latin typeface="Century Schoolbook" pitchFamily="18" charset="0"/>
                </a:rPr>
                <a:t> = 22 then</a:t>
              </a:r>
            </a:p>
            <a:p>
              <a:r>
                <a:rPr lang="en-US" sz="1800" dirty="0">
                  <a:solidFill>
                    <a:schemeClr val="tx1"/>
                  </a:solidFill>
                  <a:latin typeface="Century Schoolbook" pitchFamily="18" charset="0"/>
                </a:rPr>
                <a:t>                   = 14.6009/31 + (22 - 17.226)</a:t>
              </a:r>
              <a:r>
                <a:rPr lang="en-US" sz="1800" baseline="30000" dirty="0">
                  <a:solidFill>
                    <a:schemeClr val="tx1"/>
                  </a:solidFill>
                  <a:latin typeface="Century Schoolbook" pitchFamily="18" charset="0"/>
                </a:rPr>
                <a:t>2</a:t>
              </a:r>
              <a:r>
                <a:rPr lang="en-US" sz="1800" dirty="0">
                  <a:solidFill>
                    <a:schemeClr val="tx1"/>
                  </a:solidFill>
                  <a:latin typeface="Century Schoolbook" pitchFamily="18" charset="0"/>
                </a:rPr>
                <a:t> </a:t>
              </a:r>
              <a:r>
                <a:rPr lang="en-US" sz="1800" dirty="0">
                  <a:solidFill>
                    <a:schemeClr val="tx1"/>
                  </a:solidFill>
                  <a:latin typeface="Arial" charset="0"/>
                </a:rPr>
                <a:t>x</a:t>
              </a:r>
              <a:r>
                <a:rPr lang="en-US" sz="1800" dirty="0">
                  <a:solidFill>
                    <a:schemeClr val="tx1"/>
                  </a:solidFill>
                  <a:latin typeface="Century Schoolbook" pitchFamily="18" charset="0"/>
                </a:rPr>
                <a:t> 0.1468</a:t>
              </a:r>
              <a:r>
                <a:rPr lang="en-US" sz="1800" baseline="30000" dirty="0">
                  <a:solidFill>
                    <a:schemeClr val="tx1"/>
                  </a:solidFill>
                  <a:latin typeface="Century Schoolbook" pitchFamily="18" charset="0"/>
                </a:rPr>
                <a:t>2</a:t>
              </a:r>
              <a:r>
                <a:rPr lang="en-US" sz="1800" dirty="0">
                  <a:solidFill>
                    <a:schemeClr val="tx1"/>
                  </a:solidFill>
                  <a:latin typeface="Century Schoolbook" pitchFamily="18" charset="0"/>
                </a:rPr>
                <a:t> = 0.9621</a:t>
              </a:r>
            </a:p>
            <a:p>
              <a:r>
                <a:rPr lang="en-US" sz="1800" dirty="0">
                  <a:solidFill>
                    <a:schemeClr val="tx1"/>
                  </a:solidFill>
                  <a:latin typeface="Century Schoolbook" pitchFamily="18" charset="0"/>
                </a:rPr>
                <a:t>     = 21.523 + 0.6082 </a:t>
              </a:r>
              <a:r>
                <a:rPr lang="en-US" sz="1800" dirty="0">
                  <a:solidFill>
                    <a:schemeClr val="tx1"/>
                  </a:solidFill>
                  <a:latin typeface="Arial" charset="0"/>
                </a:rPr>
                <a:t>x</a:t>
              </a:r>
              <a:r>
                <a:rPr lang="en-US" sz="1800" dirty="0">
                  <a:solidFill>
                    <a:schemeClr val="tx1"/>
                  </a:solidFill>
                  <a:latin typeface="Century Schoolbook" pitchFamily="18" charset="0"/>
                </a:rPr>
                <a:t> 22 =  34.903</a:t>
              </a:r>
            </a:p>
            <a:p>
              <a:r>
                <a:rPr lang="en-US" sz="1800" dirty="0">
                  <a:solidFill>
                    <a:schemeClr val="tx1"/>
                  </a:solidFill>
                  <a:latin typeface="Century Schoolbook" pitchFamily="18" charset="0"/>
                </a:rPr>
                <a:t>95% C.I. for    (</a:t>
              </a:r>
              <a:r>
                <a:rPr lang="en-US" sz="1800" i="1" dirty="0">
                  <a:solidFill>
                    <a:schemeClr val="tx1"/>
                  </a:solidFill>
                  <a:latin typeface="Century Schoolbook" pitchFamily="18" charset="0"/>
                </a:rPr>
                <a:t>x</a:t>
              </a:r>
              <a:r>
                <a:rPr lang="en-US" sz="1800" dirty="0">
                  <a:solidFill>
                    <a:schemeClr val="tx1"/>
                  </a:solidFill>
                  <a:latin typeface="Century Schoolbook" pitchFamily="18" charset="0"/>
                </a:rPr>
                <a:t>) = 34.903 </a:t>
              </a:r>
              <a:r>
                <a:rPr lang="en-US" sz="1800" u="sng" dirty="0">
                  <a:solidFill>
                    <a:schemeClr val="tx1"/>
                  </a:solidFill>
                  <a:latin typeface="Century Schoolbook" pitchFamily="18" charset="0"/>
                </a:rPr>
                <a:t>+</a:t>
              </a:r>
              <a:r>
                <a:rPr lang="en-US" sz="1800" dirty="0">
                  <a:solidFill>
                    <a:schemeClr val="tx1"/>
                  </a:solidFill>
                  <a:latin typeface="Century Schoolbook" pitchFamily="18" charset="0"/>
                </a:rPr>
                <a:t> </a:t>
              </a:r>
              <a:r>
                <a:rPr lang="en-US" sz="1800" i="1" dirty="0">
                  <a:solidFill>
                    <a:schemeClr val="tx1"/>
                  </a:solidFill>
                  <a:latin typeface="Century Schoolbook" pitchFamily="18" charset="0"/>
                </a:rPr>
                <a:t>t</a:t>
              </a:r>
              <a:r>
                <a:rPr lang="en-US" sz="1800" baseline="-18000" dirty="0">
                  <a:solidFill>
                    <a:schemeClr val="tx1"/>
                  </a:solidFill>
                  <a:latin typeface="Century Schoolbook" pitchFamily="18" charset="0"/>
                </a:rPr>
                <a:t>29,.025</a:t>
              </a:r>
              <a:r>
                <a:rPr lang="en-US" sz="1800" dirty="0">
                  <a:solidFill>
                    <a:schemeClr val="tx1"/>
                  </a:solidFill>
                  <a:latin typeface="Century Schoolbook" pitchFamily="18" charset="0"/>
                </a:rPr>
                <a:t> </a:t>
              </a:r>
              <a:r>
                <a:rPr lang="en-US" sz="1800" dirty="0">
                  <a:solidFill>
                    <a:schemeClr val="tx1"/>
                  </a:solidFill>
                  <a:latin typeface="Arial" charset="0"/>
                </a:rPr>
                <a:t>x</a:t>
              </a:r>
              <a:r>
                <a:rPr lang="en-US" sz="1800" dirty="0">
                  <a:solidFill>
                    <a:schemeClr val="tx1"/>
                  </a:solidFill>
                  <a:latin typeface="Century Schoolbook" pitchFamily="18" charset="0"/>
                </a:rPr>
                <a:t> </a:t>
              </a:r>
            </a:p>
            <a:p>
              <a:r>
                <a:rPr lang="en-US" sz="1800" dirty="0">
                  <a:solidFill>
                    <a:schemeClr val="tx1"/>
                  </a:solidFill>
                  <a:latin typeface="Century Schoolbook" pitchFamily="18" charset="0"/>
                </a:rPr>
                <a:t>                             = 34.903 </a:t>
              </a:r>
              <a:r>
                <a:rPr lang="en-US" sz="1800" u="sng" dirty="0">
                  <a:solidFill>
                    <a:schemeClr val="tx1"/>
                  </a:solidFill>
                  <a:latin typeface="Century Schoolbook" pitchFamily="18" charset="0"/>
                </a:rPr>
                <a:t>+</a:t>
              </a:r>
              <a:r>
                <a:rPr lang="en-US" sz="1800" dirty="0">
                  <a:solidFill>
                    <a:schemeClr val="tx1"/>
                  </a:solidFill>
                  <a:latin typeface="Century Schoolbook" pitchFamily="18" charset="0"/>
                </a:rPr>
                <a:t> 2.045 </a:t>
              </a:r>
              <a:r>
                <a:rPr lang="en-US" sz="1800" dirty="0">
                  <a:solidFill>
                    <a:schemeClr val="tx1"/>
                  </a:solidFill>
                  <a:latin typeface="Arial" charset="0"/>
                </a:rPr>
                <a:t>x</a:t>
              </a:r>
              <a:r>
                <a:rPr lang="en-US" sz="1800" dirty="0">
                  <a:solidFill>
                    <a:schemeClr val="tx1"/>
                  </a:solidFill>
                  <a:latin typeface="Century Schoolbook" pitchFamily="18" charset="0"/>
                </a:rPr>
                <a:t> 0.981</a:t>
              </a:r>
            </a:p>
            <a:p>
              <a:r>
                <a:rPr lang="en-US" sz="1800" dirty="0">
                  <a:solidFill>
                    <a:schemeClr val="tx1"/>
                  </a:solidFill>
                  <a:latin typeface="Century Schoolbook" pitchFamily="18" charset="0"/>
                </a:rPr>
                <a:t>                             = (32.9, 36.9)</a:t>
              </a:r>
            </a:p>
          </p:txBody>
        </p:sp>
        <p:graphicFrame>
          <p:nvGraphicFramePr>
            <p:cNvPr id="35" name="Object 5"/>
            <p:cNvGraphicFramePr>
              <a:graphicFrameLocks noChangeAspect="1"/>
            </p:cNvGraphicFramePr>
            <p:nvPr/>
          </p:nvGraphicFramePr>
          <p:xfrm>
            <a:off x="576" y="907"/>
            <a:ext cx="687" cy="152"/>
          </p:xfrm>
          <a:graphic>
            <a:graphicData uri="http://schemas.openxmlformats.org/presentationml/2006/ole">
              <mc:AlternateContent xmlns:mc="http://schemas.openxmlformats.org/markup-compatibility/2006">
                <mc:Choice xmlns:v="urn:schemas-microsoft-com:vml" Requires="v">
                  <p:oleObj spid="_x0000_s121967" name="MathType Equation" r:id="rId4" imgW="1091520" imgH="241200" progId="Equation">
                    <p:embed/>
                  </p:oleObj>
                </mc:Choice>
                <mc:Fallback>
                  <p:oleObj name="MathType Equation" r:id="rId4" imgW="1091520" imgH="241200" progId="Equatio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907"/>
                          <a:ext cx="687"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6"/>
            <p:cNvGraphicFramePr>
              <a:graphicFrameLocks noChangeAspect="1"/>
            </p:cNvGraphicFramePr>
            <p:nvPr/>
          </p:nvGraphicFramePr>
          <p:xfrm>
            <a:off x="602" y="1189"/>
            <a:ext cx="95" cy="153"/>
          </p:xfrm>
          <a:graphic>
            <a:graphicData uri="http://schemas.openxmlformats.org/presentationml/2006/ole">
              <mc:AlternateContent xmlns:mc="http://schemas.openxmlformats.org/markup-compatibility/2006">
                <mc:Choice xmlns:v="urn:schemas-microsoft-com:vml" Requires="v">
                  <p:oleObj spid="_x0000_s121968" name="MathType Equation" r:id="rId6" imgW="152280" imgH="241200" progId="Equation">
                    <p:embed/>
                  </p:oleObj>
                </mc:Choice>
                <mc:Fallback>
                  <p:oleObj name="MathType Equation" r:id="rId6" imgW="152280" imgH="241200" progId="Equatio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 y="1189"/>
                          <a:ext cx="95"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7"/>
            <p:cNvGraphicFramePr>
              <a:graphicFrameLocks noChangeAspect="1"/>
            </p:cNvGraphicFramePr>
            <p:nvPr/>
          </p:nvGraphicFramePr>
          <p:xfrm>
            <a:off x="1412" y="1462"/>
            <a:ext cx="95" cy="152"/>
          </p:xfrm>
          <a:graphic>
            <a:graphicData uri="http://schemas.openxmlformats.org/presentationml/2006/ole">
              <mc:AlternateContent xmlns:mc="http://schemas.openxmlformats.org/markup-compatibility/2006">
                <mc:Choice xmlns:v="urn:schemas-microsoft-com:vml" Requires="v">
                  <p:oleObj spid="_x0000_s121969" name="MathType Equation" r:id="rId8" imgW="152280" imgH="241200" progId="Equation">
                    <p:embed/>
                  </p:oleObj>
                </mc:Choice>
                <mc:Fallback>
                  <p:oleObj name="MathType Equation" r:id="rId8" imgW="152280" imgH="241200" progId="Equatio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 y="1462"/>
                          <a:ext cx="95"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8"/>
            <p:cNvGraphicFramePr>
              <a:graphicFrameLocks noChangeAspect="1"/>
            </p:cNvGraphicFramePr>
            <p:nvPr/>
          </p:nvGraphicFramePr>
          <p:xfrm>
            <a:off x="2960" y="1427"/>
            <a:ext cx="528" cy="162"/>
          </p:xfrm>
          <a:graphic>
            <a:graphicData uri="http://schemas.openxmlformats.org/presentationml/2006/ole">
              <mc:AlternateContent xmlns:mc="http://schemas.openxmlformats.org/markup-compatibility/2006">
                <mc:Choice xmlns:v="urn:schemas-microsoft-com:vml" Requires="v">
                  <p:oleObj spid="_x0000_s121970" name="MathType Equation" r:id="rId9" imgW="838080" imgH="254160" progId="Equation">
                    <p:embed/>
                  </p:oleObj>
                </mc:Choice>
                <mc:Fallback>
                  <p:oleObj name="MathType Equation" r:id="rId9" imgW="838080" imgH="254160" progId="Equation">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0" y="1427"/>
                          <a:ext cx="528" cy="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 name="Rectangle 9"/>
          <p:cNvSpPr>
            <a:spLocks noChangeArrowheads="1"/>
          </p:cNvSpPr>
          <p:nvPr/>
        </p:nvSpPr>
        <p:spPr bwMode="auto">
          <a:xfrm>
            <a:off x="238125" y="3351213"/>
            <a:ext cx="8618538"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a:t>  </a:t>
            </a:r>
            <a:r>
              <a:rPr lang="en-US">
                <a:solidFill>
                  <a:srgbClr val="009900"/>
                </a:solidFill>
              </a:rPr>
              <a:t>Source |       SS          df          MS             Number of obs =      31</a:t>
            </a:r>
          </a:p>
          <a:p>
            <a:pPr>
              <a:spcBef>
                <a:spcPct val="0"/>
              </a:spcBef>
            </a:pPr>
            <a:r>
              <a:rPr lang="en-US">
                <a:solidFill>
                  <a:srgbClr val="009900"/>
                </a:solidFill>
              </a:rPr>
              <a:t>---------+------------------------------------          F(  1,    29) =   17.16</a:t>
            </a:r>
          </a:p>
          <a:p>
            <a:pPr>
              <a:spcBef>
                <a:spcPct val="0"/>
              </a:spcBef>
            </a:pPr>
            <a:r>
              <a:rPr lang="en-US">
                <a:solidFill>
                  <a:srgbClr val="009900"/>
                </a:solidFill>
              </a:rPr>
              <a:t>   Model |  250.574476        1     250.574476          Prob &gt; F      =  0.0003</a:t>
            </a:r>
          </a:p>
          <a:p>
            <a:pPr>
              <a:spcBef>
                <a:spcPct val="0"/>
              </a:spcBef>
            </a:pPr>
            <a:r>
              <a:rPr lang="en-US">
                <a:solidFill>
                  <a:srgbClr val="009900"/>
                </a:solidFill>
              </a:rPr>
              <a:t>Residual |  423.425524 </a:t>
            </a:r>
            <a:r>
              <a:rPr lang="en-US">
                <a:solidFill>
                  <a:srgbClr val="FF0000"/>
                </a:solidFill>
              </a:rPr>
              <a:t>n-2 =</a:t>
            </a:r>
            <a:r>
              <a:rPr lang="en-US">
                <a:solidFill>
                  <a:srgbClr val="009900"/>
                </a:solidFill>
              </a:rPr>
              <a:t> 29 </a:t>
            </a:r>
            <a:r>
              <a:rPr lang="en-US">
                <a:solidFill>
                  <a:srgbClr val="FF0000"/>
                </a:solidFill>
              </a:rPr>
              <a:t>s</a:t>
            </a:r>
            <a:r>
              <a:rPr lang="en-US" baseline="30000">
                <a:solidFill>
                  <a:srgbClr val="FF0000"/>
                </a:solidFill>
              </a:rPr>
              <a:t>2</a:t>
            </a:r>
            <a:r>
              <a:rPr lang="en-US">
                <a:solidFill>
                  <a:srgbClr val="FF0000"/>
                </a:solidFill>
              </a:rPr>
              <a:t>  =</a:t>
            </a:r>
            <a:r>
              <a:rPr lang="en-US">
                <a:solidFill>
                  <a:srgbClr val="009900"/>
                </a:solidFill>
              </a:rPr>
              <a:t> 14.6008801        R-squared     =  0.3718</a:t>
            </a:r>
          </a:p>
          <a:p>
            <a:pPr>
              <a:spcBef>
                <a:spcPct val="0"/>
              </a:spcBef>
            </a:pPr>
            <a:r>
              <a:rPr lang="en-US">
                <a:solidFill>
                  <a:srgbClr val="009900"/>
                </a:solidFill>
              </a:rPr>
              <a:t>---------+------------------------------------          Adj R-squared =  0.3501</a:t>
            </a:r>
          </a:p>
          <a:p>
            <a:pPr>
              <a:spcBef>
                <a:spcPct val="0"/>
              </a:spcBef>
            </a:pPr>
            <a:r>
              <a:rPr lang="en-US">
                <a:solidFill>
                  <a:srgbClr val="009900"/>
                </a:solidFill>
              </a:rPr>
              <a:t>   Total |      674.00       30      22.4666667         Root MSE  </a:t>
            </a:r>
            <a:r>
              <a:rPr lang="en-US">
                <a:solidFill>
                  <a:srgbClr val="FF0000"/>
                </a:solidFill>
              </a:rPr>
              <a:t>=</a:t>
            </a:r>
            <a:r>
              <a:rPr lang="en-US">
                <a:solidFill>
                  <a:srgbClr val="009900"/>
                </a:solidFill>
              </a:rPr>
              <a:t> </a:t>
            </a:r>
            <a:r>
              <a:rPr lang="en-US">
                <a:solidFill>
                  <a:srgbClr val="FF0000"/>
                </a:solidFill>
              </a:rPr>
              <a:t>s =</a:t>
            </a:r>
            <a:r>
              <a:rPr lang="en-US">
                <a:solidFill>
                  <a:srgbClr val="009900"/>
                </a:solidFill>
              </a:rPr>
              <a:t>  3.8211</a:t>
            </a:r>
          </a:p>
          <a:p>
            <a:pPr>
              <a:spcBef>
                <a:spcPct val="0"/>
              </a:spcBef>
            </a:pPr>
            <a:endParaRPr lang="en-US">
              <a:solidFill>
                <a:srgbClr val="009900"/>
              </a:solidFill>
            </a:endParaRPr>
          </a:p>
          <a:p>
            <a:pPr>
              <a:spcBef>
                <a:spcPct val="0"/>
              </a:spcBef>
            </a:pPr>
            <a:r>
              <a:rPr lang="en-US">
                <a:solidFill>
                  <a:srgbClr val="009900"/>
                </a:solidFill>
              </a:rPr>
              <a:t>------------------------------------------------------------------------------</a:t>
            </a:r>
          </a:p>
          <a:p>
            <a:pPr>
              <a:spcBef>
                <a:spcPct val="0"/>
              </a:spcBef>
            </a:pPr>
            <a:r>
              <a:rPr lang="en-US">
                <a:solidFill>
                  <a:srgbClr val="009900"/>
                </a:solidFill>
              </a:rPr>
              <a:t> bweight |      Coef.       Std. Err.   t     P&gt;|t|       [95% Conf. Interval]</a:t>
            </a:r>
          </a:p>
          <a:p>
            <a:pPr>
              <a:spcBef>
                <a:spcPct val="0"/>
              </a:spcBef>
            </a:pPr>
            <a:r>
              <a:rPr lang="en-US">
                <a:solidFill>
                  <a:srgbClr val="009900"/>
                </a:solidFill>
              </a:rPr>
              <a:t>---------+--------------------------------------------------------------------</a:t>
            </a:r>
          </a:p>
          <a:p>
            <a:pPr>
              <a:spcBef>
                <a:spcPct val="0"/>
              </a:spcBef>
            </a:pPr>
            <a:r>
              <a:rPr lang="en-US">
                <a:solidFill>
                  <a:srgbClr val="009900"/>
                </a:solidFill>
              </a:rPr>
              <a:t> estriol |</a:t>
            </a:r>
            <a:r>
              <a:rPr lang="en-US">
                <a:solidFill>
                  <a:srgbClr val="FF0000"/>
                </a:solidFill>
              </a:rPr>
              <a:t>b=</a:t>
            </a:r>
            <a:r>
              <a:rPr lang="en-US">
                <a:solidFill>
                  <a:srgbClr val="009900"/>
                </a:solidFill>
              </a:rPr>
              <a:t> .6081905 </a:t>
            </a:r>
            <a:r>
              <a:rPr lang="en-US">
                <a:solidFill>
                  <a:srgbClr val="FF0000"/>
                </a:solidFill>
              </a:rPr>
              <a:t>se(b)=</a:t>
            </a:r>
            <a:r>
              <a:rPr lang="en-US">
                <a:solidFill>
                  <a:srgbClr val="009900"/>
                </a:solidFill>
              </a:rPr>
              <a:t> .1468117  4.14 </a:t>
            </a:r>
            <a:r>
              <a:rPr lang="en-US">
                <a:solidFill>
                  <a:srgbClr val="FF0000"/>
                </a:solidFill>
              </a:rPr>
              <a:t>P=</a:t>
            </a:r>
            <a:r>
              <a:rPr lang="en-US">
                <a:solidFill>
                  <a:srgbClr val="009900"/>
                </a:solidFill>
              </a:rPr>
              <a:t>0.000       .3079268    .9084541</a:t>
            </a:r>
          </a:p>
          <a:p>
            <a:pPr>
              <a:spcBef>
                <a:spcPct val="0"/>
              </a:spcBef>
            </a:pPr>
            <a:r>
              <a:rPr lang="en-US">
                <a:solidFill>
                  <a:srgbClr val="009900"/>
                </a:solidFill>
              </a:rPr>
              <a:t>   _cons |</a:t>
            </a:r>
            <a:r>
              <a:rPr lang="en-US">
                <a:solidFill>
                  <a:srgbClr val="FF0000"/>
                </a:solidFill>
              </a:rPr>
              <a:t>a=</a:t>
            </a:r>
            <a:r>
              <a:rPr lang="en-US">
                <a:solidFill>
                  <a:srgbClr val="009900"/>
                </a:solidFill>
              </a:rPr>
              <a:t> 21.52343       2.620417   8.21   0.000       16.16407    26.88278</a:t>
            </a:r>
          </a:p>
          <a:p>
            <a:pPr>
              <a:spcBef>
                <a:spcPct val="0"/>
              </a:spcBef>
            </a:pPr>
            <a:r>
              <a:rPr lang="en-US">
                <a:solidFill>
                  <a:srgbClr val="009900"/>
                </a:solidFill>
              </a:rPr>
              <a:t>------------------------------------------------------------------------------</a:t>
            </a:r>
            <a:endParaRPr lang="en-US" sz="1600">
              <a:latin typeface="Times New Roman" pitchFamily="18" charset="0"/>
            </a:endParaRPr>
          </a:p>
        </p:txBody>
      </p:sp>
      <p:graphicFrame>
        <p:nvGraphicFramePr>
          <p:cNvPr id="40" name="Object 10"/>
          <p:cNvGraphicFramePr>
            <a:graphicFrameLocks noChangeAspect="1"/>
          </p:cNvGraphicFramePr>
          <p:nvPr/>
        </p:nvGraphicFramePr>
        <p:xfrm>
          <a:off x="877888" y="206375"/>
          <a:ext cx="3479800" cy="330200"/>
        </p:xfrm>
        <a:graphic>
          <a:graphicData uri="http://schemas.openxmlformats.org/presentationml/2006/ole">
            <mc:AlternateContent xmlns:mc="http://schemas.openxmlformats.org/markup-compatibility/2006">
              <mc:Choice xmlns:v="urn:schemas-microsoft-com:vml" Requires="v">
                <p:oleObj spid="_x0000_s121971" name="Equation" r:id="rId11" imgW="3479760" imgH="330120" progId="Equation.DSMT4">
                  <p:embed/>
                </p:oleObj>
              </mc:Choice>
              <mc:Fallback>
                <p:oleObj name="Equation" r:id="rId11" imgW="347976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888" y="206375"/>
                        <a:ext cx="3479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 Box 15"/>
          <p:cNvSpPr txBox="1">
            <a:spLocks noChangeArrowheads="1"/>
          </p:cNvSpPr>
          <p:nvPr/>
        </p:nvSpPr>
        <p:spPr bwMode="auto">
          <a:xfrm>
            <a:off x="3171825" y="1228725"/>
            <a:ext cx="24765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777875" y="1066800"/>
            <a:ext cx="7429500" cy="201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a:t>
            </a:r>
            <a:r>
              <a:rPr lang="en-US" sz="1800" i="1">
                <a:solidFill>
                  <a:schemeClr val="tx1"/>
                </a:solidFill>
                <a:latin typeface="Century Schoolbook" pitchFamily="18" charset="0"/>
              </a:rPr>
              <a:t>x</a:t>
            </a:r>
            <a:r>
              <a:rPr lang="en-US" sz="1800">
                <a:solidFill>
                  <a:schemeClr val="tx1"/>
                </a:solidFill>
                <a:latin typeface="Century Schoolbook" pitchFamily="18" charset="0"/>
              </a:rPr>
              <a:t> = 22 then</a:t>
            </a:r>
          </a:p>
          <a:p>
            <a:r>
              <a:rPr lang="en-US" sz="1800">
                <a:solidFill>
                  <a:schemeClr val="tx1"/>
                </a:solidFill>
                <a:latin typeface="Century Schoolbook" pitchFamily="18" charset="0"/>
              </a:rPr>
              <a:t>	      = 0.9621</a:t>
            </a:r>
          </a:p>
          <a:p>
            <a:r>
              <a:rPr lang="en-US" sz="1800">
                <a:solidFill>
                  <a:schemeClr val="tx1"/>
                </a:solidFill>
                <a:latin typeface="Century Schoolbook" pitchFamily="18" charset="0"/>
              </a:rPr>
              <a:t>      =  34.903</a:t>
            </a:r>
          </a:p>
          <a:p>
            <a:r>
              <a:rPr lang="en-US" sz="1800">
                <a:solidFill>
                  <a:schemeClr val="tx1"/>
                </a:solidFill>
                <a:latin typeface="Century Schoolbook" pitchFamily="18" charset="0"/>
              </a:rPr>
              <a:t>95% C.I. for </a:t>
            </a:r>
            <a:r>
              <a:rPr lang="en-US" sz="1800" i="1">
                <a:solidFill>
                  <a:schemeClr val="tx1"/>
                </a:solidFill>
                <a:latin typeface="Century Schoolbook" pitchFamily="18" charset="0"/>
              </a:rPr>
              <a:t>y</a:t>
            </a:r>
            <a:r>
              <a:rPr lang="en-US" sz="1800">
                <a:solidFill>
                  <a:schemeClr val="tx1"/>
                </a:solidFill>
                <a:latin typeface="Century Schoolbook" pitchFamily="18" charset="0"/>
              </a:rPr>
              <a:t> at </a:t>
            </a:r>
            <a:r>
              <a:rPr lang="en-US" sz="1800" i="1">
                <a:solidFill>
                  <a:schemeClr val="tx1"/>
                </a:solidFill>
                <a:latin typeface="Century Schoolbook" pitchFamily="18" charset="0"/>
              </a:rPr>
              <a:t>x</a:t>
            </a:r>
            <a:r>
              <a:rPr lang="en-US" sz="1800">
                <a:solidFill>
                  <a:schemeClr val="tx1"/>
                </a:solidFill>
                <a:latin typeface="Century Schoolbook" pitchFamily="18" charset="0"/>
              </a:rPr>
              <a:t> = 34.903 </a:t>
            </a:r>
            <a:r>
              <a:rPr lang="en-US" sz="1800" u="sng">
                <a:solidFill>
                  <a:schemeClr val="tx1"/>
                </a:solidFill>
                <a:latin typeface="Century Schoolbook" pitchFamily="18" charset="0"/>
              </a:rPr>
              <a:t>+</a:t>
            </a:r>
            <a:r>
              <a:rPr lang="en-US" sz="1800">
                <a:solidFill>
                  <a:schemeClr val="tx1"/>
                </a:solidFill>
                <a:latin typeface="Century Schoolbook" pitchFamily="18" charset="0"/>
              </a:rPr>
              <a:t> 2.045 </a:t>
            </a:r>
            <a:r>
              <a:rPr lang="en-US" sz="1800">
                <a:solidFill>
                  <a:schemeClr val="tx1"/>
                </a:solidFill>
                <a:latin typeface="Arial" charset="0"/>
              </a:rPr>
              <a:t>x</a:t>
            </a:r>
            <a:r>
              <a:rPr lang="en-US" sz="1800">
                <a:solidFill>
                  <a:schemeClr val="tx1"/>
                </a:solidFill>
                <a:latin typeface="Century Schoolbook" pitchFamily="18" charset="0"/>
              </a:rPr>
              <a:t> </a:t>
            </a:r>
          </a:p>
          <a:p>
            <a:r>
              <a:rPr lang="en-US" sz="1800">
                <a:solidFill>
                  <a:schemeClr val="tx1"/>
                </a:solidFill>
                <a:latin typeface="Century Schoolbook" pitchFamily="18" charset="0"/>
              </a:rPr>
              <a:t>		   = (26.8, 43.0)</a:t>
            </a:r>
          </a:p>
        </p:txBody>
      </p:sp>
      <p:graphicFrame>
        <p:nvGraphicFramePr>
          <p:cNvPr id="122884" name="Object 4"/>
          <p:cNvGraphicFramePr>
            <a:graphicFrameLocks noChangeAspect="1"/>
          </p:cNvGraphicFramePr>
          <p:nvPr/>
        </p:nvGraphicFramePr>
        <p:xfrm>
          <a:off x="898525" y="1549400"/>
          <a:ext cx="1090613" cy="239713"/>
        </p:xfrm>
        <a:graphic>
          <a:graphicData uri="http://schemas.openxmlformats.org/presentationml/2006/ole">
            <mc:AlternateContent xmlns:mc="http://schemas.openxmlformats.org/markup-compatibility/2006">
              <mc:Choice xmlns:v="urn:schemas-microsoft-com:vml" Requires="v">
                <p:oleObj spid="_x0000_s122968" name="MathType Equation" r:id="rId4" imgW="1091520" imgH="241200" progId="Equation">
                  <p:embed/>
                </p:oleObj>
              </mc:Choice>
              <mc:Fallback>
                <p:oleObj name="MathType Equation" r:id="rId4" imgW="1091520" imgH="241200" progId="Equation">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549400"/>
                        <a:ext cx="1090613"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885" name="Object 5"/>
          <p:cNvGraphicFramePr>
            <a:graphicFrameLocks noChangeAspect="1"/>
          </p:cNvGraphicFramePr>
          <p:nvPr/>
        </p:nvGraphicFramePr>
        <p:xfrm>
          <a:off x="939800" y="1993900"/>
          <a:ext cx="150813" cy="239713"/>
        </p:xfrm>
        <a:graphic>
          <a:graphicData uri="http://schemas.openxmlformats.org/presentationml/2006/ole">
            <mc:AlternateContent xmlns:mc="http://schemas.openxmlformats.org/markup-compatibility/2006">
              <mc:Choice xmlns:v="urn:schemas-microsoft-com:vml" Requires="v">
                <p:oleObj spid="_x0000_s122969" name="MathType Equation" r:id="rId6" imgW="152280" imgH="241200" progId="Equation">
                  <p:embed/>
                </p:oleObj>
              </mc:Choice>
              <mc:Fallback>
                <p:oleObj name="MathType Equation" r:id="rId6" imgW="152280" imgH="241200" progId="Equation">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800" y="1993900"/>
                        <a:ext cx="150813"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886" name="Object 6"/>
          <p:cNvGraphicFramePr>
            <a:graphicFrameLocks noChangeAspect="1"/>
          </p:cNvGraphicFramePr>
          <p:nvPr/>
        </p:nvGraphicFramePr>
        <p:xfrm>
          <a:off x="4810125" y="2352675"/>
          <a:ext cx="1841500" cy="254000"/>
        </p:xfrm>
        <a:graphic>
          <a:graphicData uri="http://schemas.openxmlformats.org/presentationml/2006/ole">
            <mc:AlternateContent xmlns:mc="http://schemas.openxmlformats.org/markup-compatibility/2006">
              <mc:Choice xmlns:v="urn:schemas-microsoft-com:vml" Requires="v">
                <p:oleObj spid="_x0000_s122970" name="MathType Equation" r:id="rId8" imgW="1841400" imgH="254160" progId="Equation">
                  <p:embed/>
                </p:oleObj>
              </mc:Choice>
              <mc:Fallback>
                <p:oleObj name="MathType Equation" r:id="rId8" imgW="1841400" imgH="254160" progId="Equation">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0125" y="2352675"/>
                        <a:ext cx="1841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87" name="Rectangle 7"/>
          <p:cNvSpPr>
            <a:spLocks noChangeArrowheads="1"/>
          </p:cNvSpPr>
          <p:nvPr/>
        </p:nvSpPr>
        <p:spPr bwMode="auto">
          <a:xfrm>
            <a:off x="238125" y="3351213"/>
            <a:ext cx="8618538"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sz="1600">
                <a:solidFill>
                  <a:schemeClr val="tx1"/>
                </a:solidFill>
              </a:rPr>
              <a:t>  </a:t>
            </a:r>
            <a:r>
              <a:rPr lang="en-US">
                <a:solidFill>
                  <a:srgbClr val="009900"/>
                </a:solidFill>
              </a:rPr>
              <a:t>Source |       SS          df          MS             Number of obs =      31</a:t>
            </a:r>
          </a:p>
          <a:p>
            <a:pPr>
              <a:spcBef>
                <a:spcPct val="0"/>
              </a:spcBef>
            </a:pPr>
            <a:r>
              <a:rPr lang="en-US">
                <a:solidFill>
                  <a:srgbClr val="009900"/>
                </a:solidFill>
              </a:rPr>
              <a:t>---------+------------------------------------          F(  1,    29) =   17.16</a:t>
            </a:r>
          </a:p>
          <a:p>
            <a:pPr>
              <a:spcBef>
                <a:spcPct val="0"/>
              </a:spcBef>
            </a:pPr>
            <a:r>
              <a:rPr lang="en-US">
                <a:solidFill>
                  <a:srgbClr val="009900"/>
                </a:solidFill>
              </a:rPr>
              <a:t>   Model |  250.574476        1     250.574476          Prob &gt; F      =  0.0003</a:t>
            </a:r>
          </a:p>
          <a:p>
            <a:pPr>
              <a:spcBef>
                <a:spcPct val="0"/>
              </a:spcBef>
            </a:pPr>
            <a:r>
              <a:rPr lang="en-US">
                <a:solidFill>
                  <a:srgbClr val="009900"/>
                </a:solidFill>
              </a:rPr>
              <a:t>Residual |  423.425524 </a:t>
            </a:r>
            <a:r>
              <a:rPr lang="en-US"/>
              <a:t>n-2 =</a:t>
            </a:r>
            <a:r>
              <a:rPr lang="en-US">
                <a:solidFill>
                  <a:srgbClr val="009900"/>
                </a:solidFill>
              </a:rPr>
              <a:t> 29 </a:t>
            </a:r>
            <a:r>
              <a:rPr lang="en-US"/>
              <a:t>s</a:t>
            </a:r>
            <a:r>
              <a:rPr lang="en-US" baseline="30000"/>
              <a:t>2</a:t>
            </a:r>
            <a:r>
              <a:rPr lang="en-US"/>
              <a:t>  =</a:t>
            </a:r>
            <a:r>
              <a:rPr lang="en-US">
                <a:solidFill>
                  <a:srgbClr val="009900"/>
                </a:solidFill>
              </a:rPr>
              <a:t> 14.6008801        R-squared     =  0.3718</a:t>
            </a:r>
          </a:p>
          <a:p>
            <a:pPr>
              <a:spcBef>
                <a:spcPct val="0"/>
              </a:spcBef>
            </a:pPr>
            <a:r>
              <a:rPr lang="en-US">
                <a:solidFill>
                  <a:srgbClr val="009900"/>
                </a:solidFill>
              </a:rPr>
              <a:t>---------+------------------------------------          Adj R-squared =  0.3501</a:t>
            </a:r>
          </a:p>
          <a:p>
            <a:pPr>
              <a:spcBef>
                <a:spcPct val="0"/>
              </a:spcBef>
            </a:pPr>
            <a:r>
              <a:rPr lang="en-US">
                <a:solidFill>
                  <a:srgbClr val="009900"/>
                </a:solidFill>
              </a:rPr>
              <a:t>   Total |      674.00       30      22.4666667         Root MSE  </a:t>
            </a:r>
            <a:r>
              <a:rPr lang="en-US"/>
              <a:t>=</a:t>
            </a:r>
            <a:r>
              <a:rPr lang="en-US">
                <a:solidFill>
                  <a:srgbClr val="009900"/>
                </a:solidFill>
              </a:rPr>
              <a:t> </a:t>
            </a:r>
            <a:r>
              <a:rPr lang="en-US"/>
              <a:t>s =</a:t>
            </a:r>
            <a:r>
              <a:rPr lang="en-US">
                <a:solidFill>
                  <a:srgbClr val="009900"/>
                </a:solidFill>
              </a:rPr>
              <a:t>  3.8211</a:t>
            </a:r>
          </a:p>
          <a:p>
            <a:pPr>
              <a:spcBef>
                <a:spcPct val="0"/>
              </a:spcBef>
            </a:pPr>
            <a:endParaRPr lang="en-US">
              <a:solidFill>
                <a:srgbClr val="009900"/>
              </a:solidFill>
            </a:endParaRPr>
          </a:p>
          <a:p>
            <a:pPr>
              <a:spcBef>
                <a:spcPct val="0"/>
              </a:spcBef>
            </a:pPr>
            <a:r>
              <a:rPr lang="en-US">
                <a:solidFill>
                  <a:srgbClr val="009900"/>
                </a:solidFill>
              </a:rPr>
              <a:t>------------------------------------------------------------------------------</a:t>
            </a:r>
          </a:p>
          <a:p>
            <a:pPr>
              <a:spcBef>
                <a:spcPct val="0"/>
              </a:spcBef>
            </a:pPr>
            <a:r>
              <a:rPr lang="en-US">
                <a:solidFill>
                  <a:srgbClr val="009900"/>
                </a:solidFill>
              </a:rPr>
              <a:t> bweight |      Coef.       Std. Err.   t     P&gt;|t|       [95% Conf. Interval]</a:t>
            </a:r>
          </a:p>
          <a:p>
            <a:pPr>
              <a:spcBef>
                <a:spcPct val="0"/>
              </a:spcBef>
            </a:pPr>
            <a:r>
              <a:rPr lang="en-US">
                <a:solidFill>
                  <a:srgbClr val="009900"/>
                </a:solidFill>
              </a:rPr>
              <a:t>---------+--------------------------------------------------------------------</a:t>
            </a:r>
          </a:p>
          <a:p>
            <a:pPr>
              <a:spcBef>
                <a:spcPct val="0"/>
              </a:spcBef>
            </a:pPr>
            <a:r>
              <a:rPr lang="en-US">
                <a:solidFill>
                  <a:srgbClr val="009900"/>
                </a:solidFill>
              </a:rPr>
              <a:t> estriol |</a:t>
            </a:r>
            <a:r>
              <a:rPr lang="en-US"/>
              <a:t>b=</a:t>
            </a:r>
            <a:r>
              <a:rPr lang="en-US">
                <a:solidFill>
                  <a:srgbClr val="009900"/>
                </a:solidFill>
              </a:rPr>
              <a:t> .6081905 </a:t>
            </a:r>
            <a:r>
              <a:rPr lang="en-US"/>
              <a:t>se(b)=</a:t>
            </a:r>
            <a:r>
              <a:rPr lang="en-US">
                <a:solidFill>
                  <a:srgbClr val="009900"/>
                </a:solidFill>
              </a:rPr>
              <a:t> .1468117  4.14 </a:t>
            </a:r>
            <a:r>
              <a:rPr lang="en-US"/>
              <a:t>P=</a:t>
            </a:r>
            <a:r>
              <a:rPr lang="en-US">
                <a:solidFill>
                  <a:srgbClr val="009900"/>
                </a:solidFill>
              </a:rPr>
              <a:t>0.000       .3079268    .9084541</a:t>
            </a:r>
          </a:p>
          <a:p>
            <a:pPr>
              <a:spcBef>
                <a:spcPct val="0"/>
              </a:spcBef>
            </a:pPr>
            <a:r>
              <a:rPr lang="en-US">
                <a:solidFill>
                  <a:srgbClr val="009900"/>
                </a:solidFill>
              </a:rPr>
              <a:t>   _cons |</a:t>
            </a:r>
            <a:r>
              <a:rPr lang="en-US"/>
              <a:t>a=</a:t>
            </a:r>
            <a:r>
              <a:rPr lang="en-US">
                <a:solidFill>
                  <a:srgbClr val="009900"/>
                </a:solidFill>
              </a:rPr>
              <a:t> 21.52343       2.620417   8.21   0.000       16.16407    26.88278</a:t>
            </a:r>
          </a:p>
          <a:p>
            <a:pPr>
              <a:spcBef>
                <a:spcPct val="0"/>
              </a:spcBef>
            </a:pPr>
            <a:r>
              <a:rPr lang="en-US">
                <a:solidFill>
                  <a:srgbClr val="009900"/>
                </a:solidFill>
              </a:rPr>
              <a:t>------------------------------------------------------------------------------</a:t>
            </a:r>
            <a:endParaRPr lang="en-US" sz="1600">
              <a:solidFill>
                <a:schemeClr val="tx1"/>
              </a:solidFill>
              <a:latin typeface="Times New Roman" pitchFamily="18" charset="0"/>
            </a:endParaRPr>
          </a:p>
        </p:txBody>
      </p:sp>
      <p:grpSp>
        <p:nvGrpSpPr>
          <p:cNvPr id="122891" name="Group 11"/>
          <p:cNvGrpSpPr>
            <a:grpSpLocks/>
          </p:cNvGrpSpPr>
          <p:nvPr/>
        </p:nvGrpSpPr>
        <p:grpSpPr bwMode="auto">
          <a:xfrm>
            <a:off x="447675" y="120650"/>
            <a:ext cx="5316538" cy="803275"/>
            <a:chOff x="282" y="76"/>
            <a:chExt cx="3349" cy="506"/>
          </a:xfrm>
        </p:grpSpPr>
        <p:sp>
          <p:nvSpPr>
            <p:cNvPr id="122882" name="Rectangle 2"/>
            <p:cNvSpPr>
              <a:spLocks noChangeArrowheads="1"/>
            </p:cNvSpPr>
            <p:nvPr/>
          </p:nvSpPr>
          <p:spPr bwMode="auto">
            <a:xfrm>
              <a:off x="282" y="76"/>
              <a:ext cx="3349" cy="506"/>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aphicFrame>
          <p:nvGraphicFramePr>
            <p:cNvPr id="122888" name="Object 8"/>
            <p:cNvGraphicFramePr>
              <a:graphicFrameLocks noChangeAspect="1"/>
            </p:cNvGraphicFramePr>
            <p:nvPr/>
          </p:nvGraphicFramePr>
          <p:xfrm>
            <a:off x="1798" y="178"/>
            <a:ext cx="1480" cy="260"/>
          </p:xfrm>
          <a:graphic>
            <a:graphicData uri="http://schemas.openxmlformats.org/presentationml/2006/ole">
              <mc:AlternateContent xmlns:mc="http://schemas.openxmlformats.org/markup-compatibility/2006">
                <mc:Choice xmlns:v="urn:schemas-microsoft-com:vml" Requires="v">
                  <p:oleObj spid="_x0000_s122971" name="Equation" r:id="rId10" imgW="1663560" imgH="291960" progId="Equation.DSMT4">
                    <p:embed/>
                  </p:oleObj>
                </mc:Choice>
                <mc:Fallback>
                  <p:oleObj name="Equation" r:id="rId10" imgW="1663560" imgH="29196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8" y="178"/>
                          <a:ext cx="1480"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89" name="Text Box 9"/>
            <p:cNvSpPr txBox="1">
              <a:spLocks noChangeArrowheads="1"/>
            </p:cNvSpPr>
            <p:nvPr/>
          </p:nvSpPr>
          <p:spPr bwMode="auto">
            <a:xfrm>
              <a:off x="360" y="189"/>
              <a:ext cx="143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95% C.I. for </a:t>
              </a:r>
              <a:r>
                <a:rPr lang="en-US" sz="1800" i="1">
                  <a:solidFill>
                    <a:schemeClr val="tx1"/>
                  </a:solidFill>
                  <a:latin typeface="Century Schoolbook" pitchFamily="18" charset="0"/>
                </a:rPr>
                <a:t>y</a:t>
              </a:r>
              <a:r>
                <a:rPr lang="en-US" sz="1800">
                  <a:solidFill>
                    <a:schemeClr val="tx1"/>
                  </a:solidFill>
                  <a:latin typeface="Century Schoolbook" pitchFamily="18" charset="0"/>
                </a:rPr>
                <a:t> at </a:t>
              </a:r>
              <a:r>
                <a:rPr lang="en-US" sz="1800" i="1">
                  <a:solidFill>
                    <a:schemeClr val="tx1"/>
                  </a:solidFill>
                  <a:latin typeface="Century Schoolbook" pitchFamily="18" charset="0"/>
                </a:rPr>
                <a:t>x =</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414338" y="93663"/>
            <a:ext cx="68897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396875" algn="l"/>
              </a:tabLst>
              <a:defRPr sz="2400">
                <a:solidFill>
                  <a:schemeClr val="tx1"/>
                </a:solidFill>
                <a:latin typeface="Times New Roman" pitchFamily="18" charset="0"/>
              </a:defRPr>
            </a:lvl1pPr>
            <a:lvl2pPr>
              <a:spcBef>
                <a:spcPct val="0"/>
              </a:spcBef>
              <a:tabLst>
                <a:tab pos="396875" algn="l"/>
              </a:tabLst>
              <a:defRPr sz="2400">
                <a:solidFill>
                  <a:schemeClr val="tx1"/>
                </a:solidFill>
                <a:latin typeface="Times New Roman" pitchFamily="18" charset="0"/>
              </a:defRPr>
            </a:lvl2pPr>
            <a:lvl3pPr>
              <a:spcBef>
                <a:spcPct val="0"/>
              </a:spcBef>
              <a:tabLst>
                <a:tab pos="396875" algn="l"/>
              </a:tabLst>
              <a:defRPr sz="2400">
                <a:solidFill>
                  <a:schemeClr val="tx1"/>
                </a:solidFill>
                <a:latin typeface="Times New Roman" pitchFamily="18" charset="0"/>
              </a:defRPr>
            </a:lvl3pPr>
            <a:lvl4pPr>
              <a:spcBef>
                <a:spcPct val="0"/>
              </a:spcBef>
              <a:tabLst>
                <a:tab pos="396875" algn="l"/>
              </a:tabLst>
              <a:defRPr sz="2400">
                <a:solidFill>
                  <a:schemeClr val="tx1"/>
                </a:solidFill>
                <a:latin typeface="Times New Roman" pitchFamily="18" charset="0"/>
              </a:defRPr>
            </a:lvl4pPr>
            <a:lvl5pPr>
              <a:spcBef>
                <a:spcPct val="0"/>
              </a:spcBef>
              <a:tabLst>
                <a:tab pos="396875" algn="l"/>
              </a:tabLst>
              <a:defRPr sz="2400">
                <a:solidFill>
                  <a:schemeClr val="tx1"/>
                </a:solidFill>
                <a:latin typeface="Times New Roman" pitchFamily="18" charset="0"/>
              </a:defRPr>
            </a:lvl5pPr>
            <a:lvl6pPr eaLnBrk="0" fontAlgn="base" hangingPunct="0">
              <a:spcBef>
                <a:spcPct val="0"/>
              </a:spcBef>
              <a:spcAft>
                <a:spcPct val="0"/>
              </a:spcAft>
              <a:tabLst>
                <a:tab pos="396875" algn="l"/>
              </a:tabLst>
              <a:defRPr sz="2400">
                <a:solidFill>
                  <a:schemeClr val="tx1"/>
                </a:solidFill>
                <a:latin typeface="Times New Roman" pitchFamily="18" charset="0"/>
              </a:defRPr>
            </a:lvl6pPr>
            <a:lvl7pPr eaLnBrk="0" fontAlgn="base" hangingPunct="0">
              <a:spcBef>
                <a:spcPct val="0"/>
              </a:spcBef>
              <a:spcAft>
                <a:spcPct val="0"/>
              </a:spcAft>
              <a:tabLst>
                <a:tab pos="396875" algn="l"/>
              </a:tabLst>
              <a:defRPr sz="2400">
                <a:solidFill>
                  <a:schemeClr val="tx1"/>
                </a:solidFill>
                <a:latin typeface="Times New Roman" pitchFamily="18" charset="0"/>
              </a:defRPr>
            </a:lvl7pPr>
            <a:lvl8pPr eaLnBrk="0" fontAlgn="base" hangingPunct="0">
              <a:spcBef>
                <a:spcPct val="0"/>
              </a:spcBef>
              <a:spcAft>
                <a:spcPct val="0"/>
              </a:spcAft>
              <a:tabLst>
                <a:tab pos="396875" algn="l"/>
              </a:tabLst>
              <a:defRPr sz="2400">
                <a:solidFill>
                  <a:schemeClr val="tx1"/>
                </a:solidFill>
                <a:latin typeface="Times New Roman" pitchFamily="18" charset="0"/>
              </a:defRPr>
            </a:lvl8pPr>
            <a:lvl9pPr eaLnBrk="0" fontAlgn="base" hangingPunct="0">
              <a:spcBef>
                <a:spcPct val="0"/>
              </a:spcBef>
              <a:spcAft>
                <a:spcPct val="0"/>
              </a:spcAft>
              <a:tabLst>
                <a:tab pos="396875" algn="l"/>
              </a:tabLs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14.     Plotting 95% Confidence Intervals for Forecasted 	    Responses</a:t>
            </a:r>
            <a:r>
              <a:rPr lang="en-US" sz="1800" b="1">
                <a:solidFill>
                  <a:srgbClr val="0066FF"/>
                </a:solidFill>
                <a:latin typeface="Century Schoolbook" pitchFamily="18" charset="0"/>
              </a:rPr>
              <a:t>  </a:t>
            </a:r>
            <a:endParaRPr lang="en-US" sz="1600">
              <a:latin typeface="Century Schoolbook" pitchFamily="18" charset="0"/>
            </a:endParaRPr>
          </a:p>
        </p:txBody>
      </p:sp>
      <p:sp>
        <p:nvSpPr>
          <p:cNvPr id="182275" name="Text Box 3"/>
          <p:cNvSpPr txBox="1">
            <a:spLocks noChangeArrowheads="1"/>
          </p:cNvSpPr>
          <p:nvPr/>
        </p:nvSpPr>
        <p:spPr bwMode="auto">
          <a:xfrm>
            <a:off x="269875" y="704850"/>
            <a:ext cx="688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listing of </a:t>
            </a:r>
            <a:r>
              <a:rPr lang="en-US" sz="1800" i="1">
                <a:solidFill>
                  <a:schemeClr val="tx1"/>
                </a:solidFill>
                <a:latin typeface="Century Schoolbook" pitchFamily="18" charset="0"/>
              </a:rPr>
              <a:t>Birth_Weight</a:t>
            </a:r>
            <a:r>
              <a:rPr lang="en-US" sz="1800">
                <a:solidFill>
                  <a:schemeClr val="tx1"/>
                </a:solidFill>
                <a:latin typeface="Century Schoolbook" pitchFamily="18" charset="0"/>
              </a:rPr>
              <a:t>.LR</a:t>
            </a:r>
            <a:r>
              <a:rPr lang="en-US" sz="1800" i="1">
                <a:solidFill>
                  <a:schemeClr val="tx1"/>
                </a:solidFill>
                <a:latin typeface="Century Schoolbook" pitchFamily="18" charset="0"/>
              </a:rPr>
              <a:t>.log</a:t>
            </a:r>
            <a:r>
              <a:rPr lang="en-US" sz="1800">
                <a:solidFill>
                  <a:schemeClr val="tx1"/>
                </a:solidFill>
                <a:latin typeface="Century Schoolbook" pitchFamily="18" charset="0"/>
              </a:rPr>
              <a:t> continues as follows</a:t>
            </a:r>
          </a:p>
        </p:txBody>
      </p:sp>
      <p:sp>
        <p:nvSpPr>
          <p:cNvPr id="182276" name="Text Box 4"/>
          <p:cNvSpPr txBox="1">
            <a:spLocks noChangeArrowheads="1"/>
          </p:cNvSpPr>
          <p:nvPr/>
        </p:nvSpPr>
        <p:spPr bwMode="auto">
          <a:xfrm>
            <a:off x="301625" y="1149350"/>
            <a:ext cx="8620125" cy="221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63550">
              <a:spcBef>
                <a:spcPct val="0"/>
              </a:spcBef>
              <a:defRPr sz="2400">
                <a:solidFill>
                  <a:schemeClr val="tx1"/>
                </a:solidFill>
                <a:latin typeface="Times New Roman" pitchFamily="18" charset="0"/>
              </a:defRPr>
            </a:lvl1pPr>
            <a:lvl2pPr defTabSz="463550">
              <a:spcBef>
                <a:spcPct val="0"/>
              </a:spcBef>
              <a:defRPr sz="2400">
                <a:solidFill>
                  <a:schemeClr val="tx1"/>
                </a:solidFill>
                <a:latin typeface="Times New Roman" pitchFamily="18" charset="0"/>
              </a:defRPr>
            </a:lvl2pPr>
            <a:lvl3pPr defTabSz="463550">
              <a:spcBef>
                <a:spcPct val="0"/>
              </a:spcBef>
              <a:defRPr sz="2400">
                <a:solidFill>
                  <a:schemeClr val="tx1"/>
                </a:solidFill>
                <a:latin typeface="Times New Roman" pitchFamily="18" charset="0"/>
              </a:defRPr>
            </a:lvl3pPr>
            <a:lvl4pPr defTabSz="463550">
              <a:spcBef>
                <a:spcPct val="0"/>
              </a:spcBef>
              <a:defRPr sz="2400">
                <a:solidFill>
                  <a:schemeClr val="tx1"/>
                </a:solidFill>
                <a:latin typeface="Times New Roman" pitchFamily="18" charset="0"/>
              </a:defRPr>
            </a:lvl4pPr>
            <a:lvl5pPr defTabSz="463550">
              <a:spcBef>
                <a:spcPct val="0"/>
              </a:spcBef>
              <a:defRPr sz="2400">
                <a:solidFill>
                  <a:schemeClr val="tx1"/>
                </a:solidFill>
                <a:latin typeface="Times New Roman" pitchFamily="18" charset="0"/>
              </a:defRPr>
            </a:lvl5pPr>
            <a:lvl6pPr defTabSz="463550" eaLnBrk="0" fontAlgn="base" hangingPunct="0">
              <a:spcBef>
                <a:spcPct val="0"/>
              </a:spcBef>
              <a:spcAft>
                <a:spcPct val="0"/>
              </a:spcAft>
              <a:defRPr sz="2400">
                <a:solidFill>
                  <a:schemeClr val="tx1"/>
                </a:solidFill>
                <a:latin typeface="Times New Roman" pitchFamily="18" charset="0"/>
              </a:defRPr>
            </a:lvl6pPr>
            <a:lvl7pPr defTabSz="463550" eaLnBrk="0" fontAlgn="base" hangingPunct="0">
              <a:spcBef>
                <a:spcPct val="0"/>
              </a:spcBef>
              <a:spcAft>
                <a:spcPct val="0"/>
              </a:spcAft>
              <a:defRPr sz="2400">
                <a:solidFill>
                  <a:schemeClr val="tx1"/>
                </a:solidFill>
                <a:latin typeface="Times New Roman" pitchFamily="18" charset="0"/>
              </a:defRPr>
            </a:lvl7pPr>
            <a:lvl8pPr defTabSz="463550" eaLnBrk="0" fontAlgn="base" hangingPunct="0">
              <a:spcBef>
                <a:spcPct val="0"/>
              </a:spcBef>
              <a:spcAft>
                <a:spcPct val="0"/>
              </a:spcAft>
              <a:defRPr sz="2400">
                <a:solidFill>
                  <a:schemeClr val="tx1"/>
                </a:solidFill>
                <a:latin typeface="Times New Roman" pitchFamily="18" charset="0"/>
              </a:defRPr>
            </a:lvl8pPr>
            <a:lvl9pPr defTabSz="463550" eaLnBrk="0" fontAlgn="base" hangingPunct="0">
              <a:spcBef>
                <a:spcPct val="0"/>
              </a:spcBef>
              <a:spcAft>
                <a:spcPct val="0"/>
              </a:spcAft>
              <a:defRPr sz="2400">
                <a:solidFill>
                  <a:schemeClr val="tx1"/>
                </a:solidFill>
                <a:latin typeface="Times New Roman" pitchFamily="18" charset="0"/>
              </a:defRPr>
            </a:lvl9pPr>
          </a:lstStyle>
          <a:p>
            <a:r>
              <a:rPr lang="en-US" sz="1400">
                <a:latin typeface="SAS Monospace" pitchFamily="49" charset="0"/>
              </a:rPr>
              <a:t>. </a:t>
            </a:r>
            <a:r>
              <a:rPr lang="en-US" sz="1400">
                <a:solidFill>
                  <a:srgbClr val="0000FF"/>
                </a:solidFill>
                <a:latin typeface="SAS Monospace" pitchFamily="49" charset="0"/>
              </a:rPr>
              <a:t>predict</a:t>
            </a:r>
            <a:r>
              <a:rPr lang="en-US" sz="1400">
                <a:latin typeface="SAS Monospace" pitchFamily="49" charset="0"/>
              </a:rPr>
              <a:t> std_f </a:t>
            </a:r>
            <a:r>
              <a:rPr lang="en-US" sz="1400">
                <a:solidFill>
                  <a:srgbClr val="0000FF"/>
                </a:solidFill>
                <a:latin typeface="SAS Monospace" pitchFamily="49" charset="0"/>
              </a:rPr>
              <a:t>, stdf												 </a:t>
            </a:r>
            <a:r>
              <a:rPr lang="en-US" sz="1400">
                <a:solidFill>
                  <a:srgbClr val="FF0000"/>
                </a:solidFill>
                <a:latin typeface="SAS Monospace" pitchFamily="49" charset="0"/>
              </a:rPr>
              <a:t>{1}</a:t>
            </a:r>
            <a:endParaRPr lang="en-US" sz="1400">
              <a:latin typeface="SAS Monospace" pitchFamily="49" charset="0"/>
            </a:endParaRPr>
          </a:p>
          <a:p>
            <a:r>
              <a:rPr lang="en-US" sz="1400">
                <a:latin typeface="SAS Monospace" pitchFamily="49" charset="0"/>
              </a:rPr>
              <a:t>. </a:t>
            </a:r>
            <a:r>
              <a:rPr lang="en-US" sz="1400">
                <a:solidFill>
                  <a:srgbClr val="0000FF"/>
                </a:solidFill>
                <a:latin typeface="SAS Monospace" pitchFamily="49" charset="0"/>
              </a:rPr>
              <a:t>generate</a:t>
            </a:r>
            <a:r>
              <a:rPr lang="en-US" sz="1400">
                <a:latin typeface="SAS Monospace" pitchFamily="49" charset="0"/>
              </a:rPr>
              <a:t> ci_uf = y_hat + </a:t>
            </a:r>
            <a:r>
              <a:rPr lang="en-US" sz="1400">
                <a:solidFill>
                  <a:srgbClr val="0000FF"/>
                </a:solidFill>
                <a:latin typeface="SAS Monospace" pitchFamily="49" charset="0"/>
              </a:rPr>
              <a:t>invttail(</a:t>
            </a:r>
            <a:r>
              <a:rPr lang="en-US" sz="1400">
                <a:latin typeface="SAS Monospace" pitchFamily="49" charset="0"/>
              </a:rPr>
              <a:t>_N-2,0.025</a:t>
            </a:r>
            <a:r>
              <a:rPr lang="en-US" sz="1400">
                <a:solidFill>
                  <a:srgbClr val="0000FF"/>
                </a:solidFill>
                <a:latin typeface="SAS Monospace" pitchFamily="49" charset="0"/>
              </a:rPr>
              <a:t>)*</a:t>
            </a:r>
            <a:r>
              <a:rPr lang="en-US" sz="1400">
                <a:solidFill>
                  <a:srgbClr val="000000"/>
                </a:solidFill>
                <a:latin typeface="SAS Monospace" pitchFamily="49" charset="0"/>
              </a:rPr>
              <a:t>std_f</a:t>
            </a:r>
          </a:p>
          <a:p>
            <a:r>
              <a:rPr lang="en-US" sz="1400">
                <a:latin typeface="SAS Monospace" pitchFamily="49" charset="0"/>
              </a:rPr>
              <a:t>. </a:t>
            </a:r>
            <a:r>
              <a:rPr lang="en-US" sz="1400">
                <a:solidFill>
                  <a:srgbClr val="0000FF"/>
                </a:solidFill>
                <a:latin typeface="SAS Monospace" pitchFamily="49" charset="0"/>
              </a:rPr>
              <a:t>generate</a:t>
            </a:r>
            <a:r>
              <a:rPr lang="en-US" sz="1400">
                <a:latin typeface="SAS Monospace" pitchFamily="49" charset="0"/>
              </a:rPr>
              <a:t> ci_lf = y_hat - </a:t>
            </a:r>
            <a:r>
              <a:rPr lang="en-US" sz="1400">
                <a:solidFill>
                  <a:srgbClr val="0000FF"/>
                </a:solidFill>
                <a:latin typeface="SAS Monospace" pitchFamily="49" charset="0"/>
              </a:rPr>
              <a:t>invttail(</a:t>
            </a:r>
            <a:r>
              <a:rPr lang="en-US" sz="1400">
                <a:latin typeface="SAS Monospace" pitchFamily="49" charset="0"/>
              </a:rPr>
              <a:t>_N-2,0.025</a:t>
            </a:r>
            <a:r>
              <a:rPr lang="en-US" sz="1400">
                <a:solidFill>
                  <a:srgbClr val="0000FF"/>
                </a:solidFill>
                <a:latin typeface="SAS Monospace" pitchFamily="49" charset="0"/>
              </a:rPr>
              <a:t>)</a:t>
            </a:r>
            <a:r>
              <a:rPr lang="en-US" sz="1400">
                <a:latin typeface="SAS Monospace" pitchFamily="49" charset="0"/>
              </a:rPr>
              <a:t>*std_f</a:t>
            </a:r>
          </a:p>
          <a:p>
            <a:r>
              <a:rPr lang="en-US" sz="1400">
                <a:latin typeface="SAS Monospace" pitchFamily="49" charset="0"/>
              </a:rPr>
              <a:t>. </a:t>
            </a:r>
            <a:r>
              <a:rPr lang="en-US" sz="1400">
                <a:solidFill>
                  <a:srgbClr val="0000FF"/>
                </a:solidFill>
                <a:latin typeface="SAS Monospace" pitchFamily="49" charset="0"/>
              </a:rPr>
              <a:t>twoway lfitci</a:t>
            </a:r>
            <a:r>
              <a:rPr lang="en-US" sz="1400">
                <a:latin typeface="SAS Monospace" pitchFamily="49" charset="0"/>
              </a:rPr>
              <a:t> bweight estriol					</a:t>
            </a:r>
            <a:endParaRPr lang="en-US" sz="1400">
              <a:solidFill>
                <a:srgbClr val="FF0000"/>
              </a:solidFill>
              <a:latin typeface="SAS Monospace" pitchFamily="49" charset="0"/>
            </a:endParaRPr>
          </a:p>
          <a:p>
            <a:r>
              <a:rPr lang="en-US" sz="1400">
                <a:latin typeface="SAS Monospace" pitchFamily="49" charset="0"/>
              </a:rPr>
              <a:t>&gt;     || </a:t>
            </a:r>
            <a:r>
              <a:rPr lang="en-US" sz="1400">
                <a:solidFill>
                  <a:srgbClr val="0000FF"/>
                </a:solidFill>
                <a:latin typeface="SAS Monospace" pitchFamily="49" charset="0"/>
              </a:rPr>
              <a:t>scatter</a:t>
            </a:r>
            <a:r>
              <a:rPr lang="en-US" sz="1400">
                <a:latin typeface="SAS Monospace" pitchFamily="49" charset="0"/>
              </a:rPr>
              <a:t> bweight estriol                                      ///</a:t>
            </a:r>
          </a:p>
          <a:p>
            <a:r>
              <a:rPr lang="en-US" sz="1400">
                <a:latin typeface="SAS Monospace" pitchFamily="49" charset="0"/>
              </a:rPr>
              <a:t>&gt;     || </a:t>
            </a:r>
            <a:r>
              <a:rPr lang="en-US" sz="1400">
                <a:solidFill>
                  <a:srgbClr val="0000FF"/>
                </a:solidFill>
                <a:latin typeface="SAS Monospace" pitchFamily="49" charset="0"/>
              </a:rPr>
              <a:t>line</a:t>
            </a:r>
            <a:r>
              <a:rPr lang="en-US" sz="1400">
                <a:latin typeface="SAS Monospace" pitchFamily="49" charset="0"/>
              </a:rPr>
              <a:t> ci_uf estriol, color(red)                               ///  </a:t>
            </a:r>
            <a:r>
              <a:rPr lang="en-US" sz="1400">
                <a:solidFill>
                  <a:srgbClr val="FF0000"/>
                </a:solidFill>
                <a:latin typeface="SAS Monospace" pitchFamily="49" charset="0"/>
              </a:rPr>
              <a:t>{2}</a:t>
            </a:r>
            <a:endParaRPr lang="en-US" sz="1400">
              <a:latin typeface="SAS Monospace" pitchFamily="49" charset="0"/>
            </a:endParaRPr>
          </a:p>
          <a:p>
            <a:r>
              <a:rPr lang="en-US" sz="1400">
                <a:latin typeface="SAS Monospace" pitchFamily="49" charset="0"/>
              </a:rPr>
              <a:t>&gt;     || </a:t>
            </a:r>
            <a:r>
              <a:rPr lang="en-US" sz="1400">
                <a:solidFill>
                  <a:srgbClr val="0000FF"/>
                </a:solidFill>
                <a:latin typeface="SAS Monospace" pitchFamily="49" charset="0"/>
              </a:rPr>
              <a:t>line</a:t>
            </a:r>
            <a:r>
              <a:rPr lang="en-US" sz="1400">
                <a:latin typeface="SAS Monospace" pitchFamily="49" charset="0"/>
              </a:rPr>
              <a:t> ci_lf estriol, color(red)                               ///</a:t>
            </a:r>
          </a:p>
          <a:p>
            <a:r>
              <a:rPr lang="en-US" sz="1400">
                <a:latin typeface="SAS Monospace" pitchFamily="49" charset="0"/>
              </a:rPr>
              <a:t>&gt;     ,  </a:t>
            </a:r>
            <a:r>
              <a:rPr lang="en-US" sz="1400">
                <a:solidFill>
                  <a:srgbClr val="0000FF"/>
                </a:solidFill>
                <a:latin typeface="SAS Monospace" pitchFamily="49" charset="0"/>
              </a:rPr>
              <a:t>xlabel(</a:t>
            </a:r>
            <a:r>
              <a:rPr lang="en-US" sz="1400">
                <a:latin typeface="SAS Monospace" pitchFamily="49" charset="0"/>
              </a:rPr>
              <a:t>10 </a:t>
            </a:r>
            <a:r>
              <a:rPr lang="en-US" sz="1400">
                <a:solidFill>
                  <a:srgbClr val="0000FF"/>
                </a:solidFill>
                <a:latin typeface="SAS Monospace" pitchFamily="49" charset="0"/>
              </a:rPr>
              <a:t>(5)</a:t>
            </a:r>
            <a:r>
              <a:rPr lang="en-US" sz="1400">
                <a:latin typeface="SAS Monospace" pitchFamily="49" charset="0"/>
              </a:rPr>
              <a:t> 25</a:t>
            </a:r>
            <a:r>
              <a:rPr lang="en-US" sz="1400">
                <a:solidFill>
                  <a:srgbClr val="0000FF"/>
                </a:solidFill>
                <a:latin typeface="SAS Monospace" pitchFamily="49" charset="0"/>
              </a:rPr>
              <a:t>) xmtick(</a:t>
            </a:r>
            <a:r>
              <a:rPr lang="en-US" sz="1400">
                <a:latin typeface="SAS Monospace" pitchFamily="49" charset="0"/>
              </a:rPr>
              <a:t>7 </a:t>
            </a:r>
            <a:r>
              <a:rPr lang="en-US" sz="1400">
                <a:solidFill>
                  <a:srgbClr val="0000FF"/>
                </a:solidFill>
                <a:latin typeface="SAS Monospace" pitchFamily="49" charset="0"/>
              </a:rPr>
              <a:t>(1)</a:t>
            </a:r>
            <a:r>
              <a:rPr lang="en-US" sz="1400">
                <a:latin typeface="SAS Monospace" pitchFamily="49" charset="0"/>
              </a:rPr>
              <a:t> 27</a:t>
            </a:r>
            <a:r>
              <a:rPr lang="en-US" sz="1400">
                <a:solidFill>
                  <a:srgbClr val="0000FF"/>
                </a:solidFill>
                <a:latin typeface="SAS Monospace" pitchFamily="49" charset="0"/>
              </a:rPr>
              <a:t>)</a:t>
            </a:r>
            <a:r>
              <a:rPr lang="en-US" sz="1400">
                <a:latin typeface="SAS Monospace" pitchFamily="49" charset="0"/>
              </a:rPr>
              <a:t> 							/// </a:t>
            </a:r>
          </a:p>
          <a:p>
            <a:r>
              <a:rPr lang="en-US" sz="1400">
                <a:latin typeface="SAS Monospace" pitchFamily="49" charset="0"/>
              </a:rPr>
              <a:t>&gt;        </a:t>
            </a:r>
            <a:r>
              <a:rPr lang="en-US" sz="1400">
                <a:solidFill>
                  <a:srgbClr val="0000FF"/>
                </a:solidFill>
                <a:latin typeface="SAS Monospace" pitchFamily="49" charset="0"/>
              </a:rPr>
              <a:t>ytitle(</a:t>
            </a:r>
            <a:r>
              <a:rPr lang="en-US" sz="1400">
                <a:latin typeface="SAS Monospace" pitchFamily="49" charset="0"/>
              </a:rPr>
              <a:t>"Birth Weight (g/100)"</a:t>
            </a:r>
            <a:r>
              <a:rPr lang="en-US" sz="1400">
                <a:solidFill>
                  <a:srgbClr val="0000FF"/>
                </a:solidFill>
                <a:latin typeface="SAS Monospace" pitchFamily="49" charset="0"/>
              </a:rPr>
              <a:t>) legend(off)	 					 </a:t>
            </a:r>
            <a:r>
              <a:rPr lang="en-US" sz="1400">
                <a:solidFill>
                  <a:srgbClr val="FF0000"/>
                </a:solidFill>
                <a:latin typeface="SAS Monospace" pitchFamily="49" charset="0"/>
              </a:rPr>
              <a:t>{3}</a:t>
            </a:r>
            <a:r>
              <a:rPr lang="en-US" sz="1400">
                <a:solidFill>
                  <a:srgbClr val="0000FF"/>
                </a:solidFill>
                <a:latin typeface="SAS Monospace" pitchFamily="49" charset="0"/>
              </a:rPr>
              <a:t> 												</a:t>
            </a:r>
          </a:p>
        </p:txBody>
      </p:sp>
      <p:sp>
        <p:nvSpPr>
          <p:cNvPr id="182280" name="Text Box 8"/>
          <p:cNvSpPr txBox="1">
            <a:spLocks noChangeArrowheads="1"/>
          </p:cNvSpPr>
          <p:nvPr/>
        </p:nvSpPr>
        <p:spPr bwMode="auto">
          <a:xfrm>
            <a:off x="573088" y="6227763"/>
            <a:ext cx="7454900" cy="395287"/>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95288" indent="-395288">
              <a:spcBef>
                <a:spcPct val="0"/>
              </a:spcBef>
              <a:defRPr sz="2400">
                <a:solidFill>
                  <a:schemeClr val="tx1"/>
                </a:solidFill>
                <a:latin typeface="Times New Roman" pitchFamily="18" charset="0"/>
              </a:defRPr>
            </a:lvl1pPr>
            <a:lvl2pPr marL="50958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{3}</a:t>
            </a:r>
            <a:r>
              <a:rPr lang="en-US" sz="1800" b="1">
                <a:solidFill>
                  <a:srgbClr val="FF0000"/>
                </a:solidFill>
                <a:latin typeface="Century Schoolbook" pitchFamily="18" charset="0"/>
              </a:rPr>
              <a:t>  </a:t>
            </a:r>
            <a:r>
              <a:rPr lang="en-US" sz="1800" b="1">
                <a:latin typeface="Century Schoolbook" pitchFamily="18" charset="0"/>
              </a:rPr>
              <a:t>legend(off)</a:t>
            </a:r>
            <a:r>
              <a:rPr lang="en-US" sz="1800">
                <a:latin typeface="Century Schoolbook" pitchFamily="18" charset="0"/>
              </a:rPr>
              <a:t> eliminates the legend from the graph</a:t>
            </a:r>
            <a:endParaRPr lang="en-US" sz="1800" b="1">
              <a:latin typeface="Century Schoolbook" pitchFamily="18" charset="0"/>
            </a:endParaRPr>
          </a:p>
        </p:txBody>
      </p:sp>
      <p:grpSp>
        <p:nvGrpSpPr>
          <p:cNvPr id="182281" name="Group 9"/>
          <p:cNvGrpSpPr>
            <a:grpSpLocks/>
          </p:cNvGrpSpPr>
          <p:nvPr/>
        </p:nvGrpSpPr>
        <p:grpSpPr bwMode="auto">
          <a:xfrm>
            <a:off x="573088" y="3355975"/>
            <a:ext cx="7032625" cy="854075"/>
            <a:chOff x="247" y="986"/>
            <a:chExt cx="4430" cy="538"/>
          </a:xfrm>
        </p:grpSpPr>
        <p:sp>
          <p:nvSpPr>
            <p:cNvPr id="182282" name="Text Box 10"/>
            <p:cNvSpPr txBox="1">
              <a:spLocks noChangeArrowheads="1"/>
            </p:cNvSpPr>
            <p:nvPr/>
          </p:nvSpPr>
          <p:spPr bwMode="auto">
            <a:xfrm>
              <a:off x="247" y="986"/>
              <a:ext cx="4430" cy="538"/>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bIns="91440">
              <a:spAutoFit/>
            </a:bodyPr>
            <a:lstStyle>
              <a:lvl1pPr marL="635000" indent="-635000">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{1}	</a:t>
              </a:r>
              <a:r>
                <a:rPr lang="en-US" sz="1800" b="1">
                  <a:latin typeface="Century Schoolbook" pitchFamily="18" charset="0"/>
                </a:rPr>
                <a:t>predict </a:t>
              </a:r>
              <a:r>
                <a:rPr lang="en-US" sz="1800">
                  <a:latin typeface="Century Schoolbook" pitchFamily="18" charset="0"/>
                </a:rPr>
                <a:t>defines </a:t>
              </a:r>
              <a:r>
                <a:rPr lang="en-US" sz="1800" i="1">
                  <a:latin typeface="Century Schoolbook" pitchFamily="18" charset="0"/>
                </a:rPr>
                <a:t>std_f</a:t>
              </a:r>
              <a:r>
                <a:rPr lang="en-US" sz="1800">
                  <a:latin typeface="Century Schoolbook" pitchFamily="18" charset="0"/>
                </a:rPr>
                <a:t> to be the forecasted error of </a:t>
              </a:r>
              <a:r>
                <a:rPr lang="en-US" sz="1800" i="1">
                  <a:latin typeface="Century Schoolbook" pitchFamily="18" charset="0"/>
                </a:rPr>
                <a:t>y</a:t>
              </a:r>
              <a:r>
                <a:rPr lang="en-US" sz="1800">
                  <a:latin typeface="Century Schoolbook" pitchFamily="18" charset="0"/>
                </a:rPr>
                <a:t>.  </a:t>
              </a:r>
            </a:p>
            <a:p>
              <a:pPr algn="just">
                <a:spcBef>
                  <a:spcPct val="50000"/>
                </a:spcBef>
              </a:pPr>
              <a:r>
                <a:rPr lang="en-US" sz="1800">
                  <a:latin typeface="Century Schoolbook" pitchFamily="18" charset="0"/>
                </a:rPr>
                <a:t>	That is </a:t>
              </a:r>
              <a:r>
                <a:rPr lang="en-US" sz="1800" i="1">
                  <a:latin typeface="Century Schoolbook" pitchFamily="18" charset="0"/>
                </a:rPr>
                <a:t>std_f =</a:t>
              </a:r>
            </a:p>
          </p:txBody>
        </p:sp>
        <p:graphicFrame>
          <p:nvGraphicFramePr>
            <p:cNvPr id="182283" name="Object 11"/>
            <p:cNvGraphicFramePr>
              <a:graphicFrameLocks noChangeAspect="1"/>
            </p:cNvGraphicFramePr>
            <p:nvPr/>
          </p:nvGraphicFramePr>
          <p:xfrm>
            <a:off x="1747" y="1230"/>
            <a:ext cx="824" cy="256"/>
          </p:xfrm>
          <a:graphic>
            <a:graphicData uri="http://schemas.openxmlformats.org/presentationml/2006/ole">
              <mc:AlternateContent xmlns:mc="http://schemas.openxmlformats.org/markup-compatibility/2006">
                <mc:Choice xmlns:v="urn:schemas-microsoft-com:vml" Requires="v">
                  <p:oleObj spid="_x0000_s182304" name="Equation" r:id="rId4" imgW="1307880" imgH="406080" progId="Equation.DSMT4">
                    <p:embed/>
                  </p:oleObj>
                </mc:Choice>
                <mc:Fallback>
                  <p:oleObj name="Equation" r:id="rId4" imgW="1307880" imgH="40608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 y="1230"/>
                          <a:ext cx="82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2284" name="Text Box 12"/>
          <p:cNvSpPr txBox="1">
            <a:spLocks noChangeArrowheads="1"/>
          </p:cNvSpPr>
          <p:nvPr/>
        </p:nvSpPr>
        <p:spPr bwMode="auto">
          <a:xfrm>
            <a:off x="573088" y="4440238"/>
            <a:ext cx="7454900" cy="14954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566738" indent="-566738">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{2}</a:t>
            </a:r>
            <a:r>
              <a:rPr lang="en-US" sz="1800" b="1">
                <a:solidFill>
                  <a:srgbClr val="FF0000"/>
                </a:solidFill>
                <a:latin typeface="Century Schoolbook" pitchFamily="18" charset="0"/>
              </a:rPr>
              <a:t>	</a:t>
            </a:r>
            <a:r>
              <a:rPr lang="en-US" sz="1800" b="1">
                <a:latin typeface="Century Schoolbook" pitchFamily="18" charset="0"/>
              </a:rPr>
              <a:t>rline</a:t>
            </a:r>
            <a:r>
              <a:rPr lang="en-US" sz="1800" b="1">
                <a:solidFill>
                  <a:srgbClr val="FF0000"/>
                </a:solidFill>
                <a:latin typeface="Century Schoolbook" pitchFamily="18" charset="0"/>
              </a:rPr>
              <a:t> </a:t>
            </a:r>
            <a:r>
              <a:rPr lang="en-US" sz="1800">
                <a:latin typeface="Century Schoolbook" pitchFamily="18" charset="0"/>
              </a:rPr>
              <a:t>plots both </a:t>
            </a:r>
            <a:r>
              <a:rPr lang="en-US" sz="1800" i="1">
                <a:latin typeface="Century Schoolbook" pitchFamily="18" charset="0"/>
              </a:rPr>
              <a:t>ci_uf</a:t>
            </a:r>
            <a:r>
              <a:rPr lang="en-US" sz="1800">
                <a:latin typeface="Century Schoolbook" pitchFamily="18" charset="0"/>
              </a:rPr>
              <a:t> and </a:t>
            </a:r>
            <a:r>
              <a:rPr lang="en-US" sz="1800" i="1">
                <a:latin typeface="Century Schoolbook" pitchFamily="18" charset="0"/>
              </a:rPr>
              <a:t>ci_lf</a:t>
            </a:r>
            <a:r>
              <a:rPr lang="en-US" sz="1800">
                <a:latin typeface="Century Schoolbook" pitchFamily="18" charset="0"/>
              </a:rPr>
              <a:t> against </a:t>
            </a:r>
            <a:r>
              <a:rPr lang="en-US" sz="1800" i="1">
                <a:latin typeface="Century Schoolbook" pitchFamily="18" charset="0"/>
              </a:rPr>
              <a:t>estriol</a:t>
            </a:r>
            <a:r>
              <a:rPr lang="en-US" sz="1800">
                <a:latin typeface="Century Schoolbook" pitchFamily="18" charset="0"/>
              </a:rPr>
              <a:t>.</a:t>
            </a:r>
          </a:p>
          <a:p>
            <a:pPr>
              <a:spcBef>
                <a:spcPct val="50000"/>
              </a:spcBef>
            </a:pPr>
            <a:r>
              <a:rPr lang="en-US" sz="1800" b="1">
                <a:latin typeface="Century Schoolbook" pitchFamily="18" charset="0"/>
              </a:rPr>
              <a:t>	color </a:t>
            </a:r>
            <a:r>
              <a:rPr lang="en-US" sz="1800">
                <a:latin typeface="Century Schoolbook" pitchFamily="18" charset="0"/>
              </a:rPr>
              <a:t>specifies the color of the plotted lines. </a:t>
            </a:r>
          </a:p>
          <a:p>
            <a:pPr>
              <a:spcBef>
                <a:spcPct val="50000"/>
              </a:spcBef>
            </a:pPr>
            <a:r>
              <a:rPr lang="en-US" sz="1800">
                <a:latin typeface="Century Schoolbook" pitchFamily="18" charset="0"/>
              </a:rPr>
              <a:t>	When plotting non-linear lines, it is important that the data be sorted by the </a:t>
            </a:r>
            <a:r>
              <a:rPr lang="en-US" sz="1800" i="1">
                <a:latin typeface="Century Schoolbook" pitchFamily="18" charset="0"/>
              </a:rPr>
              <a:t>x</a:t>
            </a:r>
            <a:r>
              <a:rPr lang="en-US" sz="1800">
                <a:latin typeface="Century Schoolbook" pitchFamily="18" charset="0"/>
              </a:rPr>
              <a:t>-variable.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2281"/>
                                        </p:tgtEl>
                                        <p:attrNameLst>
                                          <p:attrName>style.visibility</p:attrName>
                                        </p:attrNameLst>
                                      </p:cBhvr>
                                      <p:to>
                                        <p:strVal val="visible"/>
                                      </p:to>
                                    </p:set>
                                  </p:childTnLst>
                                  <p:subTnLst>
                                    <p:set>
                                      <p:cBhvr override="childStyle">
                                        <p:cTn dur="1" fill="hold" display="0" masterRel="nextClick" afterEffect="1"/>
                                        <p:tgtEl>
                                          <p:spTgt spid="18228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280"/>
                                        </p:tgtEl>
                                        <p:attrNameLst>
                                          <p:attrName>style.visibility</p:attrName>
                                        </p:attrNameLst>
                                      </p:cBhvr>
                                      <p:to>
                                        <p:strVal val="visible"/>
                                      </p:to>
                                    </p:set>
                                  </p:childTnLst>
                                  <p:subTnLst>
                                    <p:set>
                                      <p:cBhvr override="childStyle">
                                        <p:cTn dur="1" fill="hold" display="0" masterRel="nextClick" afterEffect="1"/>
                                        <p:tgtEl>
                                          <p:spTgt spid="18228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2284"/>
                                        </p:tgtEl>
                                        <p:attrNameLst>
                                          <p:attrName>style.visibility</p:attrName>
                                        </p:attrNameLst>
                                      </p:cBhvr>
                                      <p:to>
                                        <p:strVal val="visible"/>
                                      </p:to>
                                    </p:set>
                                  </p:childTnLst>
                                  <p:subTnLst>
                                    <p:set>
                                      <p:cBhvr override="childStyle">
                                        <p:cTn dur="1" fill="hold" display="0" masterRel="nextClick" afterEffect="1"/>
                                        <p:tgtEl>
                                          <p:spTgt spid="1822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nimBg="1" autoUpdateAnimBg="0"/>
      <p:bldP spid="182284"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2543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Oval 6"/>
          <p:cNvSpPr>
            <a:spLocks noChangeArrowheads="1"/>
          </p:cNvSpPr>
          <p:nvPr/>
        </p:nvSpPr>
        <p:spPr bwMode="auto">
          <a:xfrm>
            <a:off x="1714500" y="1066800"/>
            <a:ext cx="1143000" cy="3238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nvGrpSpPr>
          <p:cNvPr id="12" name="Group 15"/>
          <p:cNvGrpSpPr>
            <a:grpSpLocks/>
          </p:cNvGrpSpPr>
          <p:nvPr/>
        </p:nvGrpSpPr>
        <p:grpSpPr bwMode="auto">
          <a:xfrm>
            <a:off x="3000375" y="577850"/>
            <a:ext cx="5915025" cy="3924300"/>
            <a:chOff x="1887" y="1110"/>
            <a:chExt cx="3726" cy="2472"/>
          </a:xfrm>
        </p:grpSpPr>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 y="1110"/>
              <a:ext cx="3726" cy="2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Oval 7"/>
            <p:cNvSpPr>
              <a:spLocks noChangeArrowheads="1"/>
            </p:cNvSpPr>
            <p:nvPr/>
          </p:nvSpPr>
          <p:spPr bwMode="auto">
            <a:xfrm>
              <a:off x="2004" y="1710"/>
              <a:ext cx="624" cy="16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 name="Oval 8"/>
            <p:cNvSpPr>
              <a:spLocks noChangeArrowheads="1"/>
            </p:cNvSpPr>
            <p:nvPr/>
          </p:nvSpPr>
          <p:spPr bwMode="auto">
            <a:xfrm>
              <a:off x="3330" y="2004"/>
              <a:ext cx="606" cy="174"/>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6" name="Line 9"/>
            <p:cNvSpPr>
              <a:spLocks noChangeShapeType="1"/>
            </p:cNvSpPr>
            <p:nvPr/>
          </p:nvSpPr>
          <p:spPr bwMode="auto">
            <a:xfrm>
              <a:off x="1899" y="2641"/>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7" name="Line 10"/>
            <p:cNvSpPr>
              <a:spLocks noChangeShapeType="1"/>
            </p:cNvSpPr>
            <p:nvPr/>
          </p:nvSpPr>
          <p:spPr bwMode="auto">
            <a:xfrm>
              <a:off x="1899" y="2929"/>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8" name="Line 11"/>
            <p:cNvSpPr>
              <a:spLocks noChangeShapeType="1"/>
            </p:cNvSpPr>
            <p:nvPr/>
          </p:nvSpPr>
          <p:spPr bwMode="auto">
            <a:xfrm>
              <a:off x="2799" y="2641"/>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pic>
        <p:nvPicPr>
          <p:cNvPr id="1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4346575"/>
            <a:ext cx="3248025"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Oval 17"/>
          <p:cNvSpPr>
            <a:spLocks noChangeArrowheads="1"/>
          </p:cNvSpPr>
          <p:nvPr/>
        </p:nvSpPr>
        <p:spPr bwMode="auto">
          <a:xfrm>
            <a:off x="2000250" y="4772025"/>
            <a:ext cx="1828800" cy="3238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 name="Oval 17"/>
          <p:cNvSpPr>
            <a:spLocks noChangeArrowheads="1"/>
          </p:cNvSpPr>
          <p:nvPr/>
        </p:nvSpPr>
        <p:spPr bwMode="auto">
          <a:xfrm>
            <a:off x="3243263" y="3643870"/>
            <a:ext cx="1316831" cy="3238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48577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7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713" y="1754188"/>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7622" name="Oval 6"/>
          <p:cNvSpPr>
            <a:spLocks noChangeArrowheads="1"/>
          </p:cNvSpPr>
          <p:nvPr/>
        </p:nvSpPr>
        <p:spPr bwMode="auto">
          <a:xfrm>
            <a:off x="2505075" y="723900"/>
            <a:ext cx="676275" cy="32385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367623" name="Oval 7"/>
          <p:cNvSpPr>
            <a:spLocks noChangeArrowheads="1"/>
          </p:cNvSpPr>
          <p:nvPr/>
        </p:nvSpPr>
        <p:spPr bwMode="auto">
          <a:xfrm>
            <a:off x="3924300" y="2914650"/>
            <a:ext cx="1066800" cy="2190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70" name="Group 54"/>
          <p:cNvGrpSpPr>
            <a:grpSpLocks/>
          </p:cNvGrpSpPr>
          <p:nvPr/>
        </p:nvGrpSpPr>
        <p:grpSpPr bwMode="auto">
          <a:xfrm>
            <a:off x="838200" y="3824288"/>
            <a:ext cx="6934200" cy="1098550"/>
            <a:chOff x="528" y="2409"/>
            <a:chExt cx="4368" cy="692"/>
          </a:xfrm>
        </p:grpSpPr>
        <p:sp>
          <p:nvSpPr>
            <p:cNvPr id="9271" name="Text Box 55"/>
            <p:cNvSpPr txBox="1">
              <a:spLocks noChangeArrowheads="1"/>
            </p:cNvSpPr>
            <p:nvPr/>
          </p:nvSpPr>
          <p:spPr bwMode="auto">
            <a:xfrm>
              <a:off x="528" y="2409"/>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j)</a:t>
              </a:r>
              <a:endParaRPr lang="en-US" sz="2400">
                <a:solidFill>
                  <a:schemeClr val="tx1"/>
                </a:solidFill>
                <a:latin typeface="Century Schoolbook" pitchFamily="18" charset="0"/>
              </a:endParaRPr>
            </a:p>
          </p:txBody>
        </p:sp>
        <p:sp>
          <p:nvSpPr>
            <p:cNvPr id="9272" name="Text Box 56"/>
            <p:cNvSpPr txBox="1">
              <a:spLocks noChangeArrowheads="1"/>
            </p:cNvSpPr>
            <p:nvPr/>
          </p:nvSpPr>
          <p:spPr bwMode="auto">
            <a:xfrm>
              <a:off x="816" y="2409"/>
              <a:ext cx="30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Unbiased estimate of a parameter</a:t>
              </a:r>
            </a:p>
          </p:txBody>
        </p:sp>
        <p:sp>
          <p:nvSpPr>
            <p:cNvPr id="9273" name="Text Box 57"/>
            <p:cNvSpPr txBox="1">
              <a:spLocks noChangeArrowheads="1"/>
            </p:cNvSpPr>
            <p:nvPr/>
          </p:nvSpPr>
          <p:spPr bwMode="auto">
            <a:xfrm>
              <a:off x="912" y="2736"/>
              <a:ext cx="1008"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800">
                  <a:solidFill>
                    <a:schemeClr val="tx1"/>
                  </a:solidFill>
                  <a:latin typeface="Century Schoolbook" pitchFamily="18" charset="0"/>
                </a:rPr>
                <a:t>A statistic is</a:t>
              </a:r>
            </a:p>
          </p:txBody>
        </p:sp>
        <p:sp>
          <p:nvSpPr>
            <p:cNvPr id="9274" name="Text Box 58"/>
            <p:cNvSpPr txBox="1">
              <a:spLocks noChangeArrowheads="1"/>
            </p:cNvSpPr>
            <p:nvPr/>
          </p:nvSpPr>
          <p:spPr bwMode="auto">
            <a:xfrm>
              <a:off x="1824" y="2736"/>
              <a:ext cx="1364"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b="1">
                  <a:solidFill>
                    <a:schemeClr val="tx1"/>
                  </a:solidFill>
                  <a:latin typeface="Century Schoolbook" pitchFamily="18" charset="0"/>
                </a:rPr>
                <a:t>unbiased estimate</a:t>
              </a:r>
            </a:p>
          </p:txBody>
        </p:sp>
        <p:sp>
          <p:nvSpPr>
            <p:cNvPr id="9275" name="Text Box 59"/>
            <p:cNvSpPr txBox="1">
              <a:spLocks noChangeArrowheads="1"/>
            </p:cNvSpPr>
            <p:nvPr/>
          </p:nvSpPr>
          <p:spPr bwMode="auto">
            <a:xfrm>
              <a:off x="3312" y="2736"/>
              <a:ext cx="1584"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800">
                  <a:solidFill>
                    <a:schemeClr val="tx1"/>
                  </a:solidFill>
                  <a:latin typeface="Century Schoolbook" pitchFamily="18" charset="0"/>
                </a:rPr>
                <a:t>of a parameter if its</a:t>
              </a:r>
            </a:p>
          </p:txBody>
        </p:sp>
        <p:sp>
          <p:nvSpPr>
            <p:cNvPr id="9276" name="Text Box 60"/>
            <p:cNvSpPr txBox="1">
              <a:spLocks noChangeArrowheads="1"/>
            </p:cNvSpPr>
            <p:nvPr/>
          </p:nvSpPr>
          <p:spPr bwMode="auto">
            <a:xfrm>
              <a:off x="912" y="2928"/>
              <a:ext cx="2488"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a:solidFill>
                    <a:schemeClr val="tx1"/>
                  </a:solidFill>
                  <a:latin typeface="Century Schoolbook" pitchFamily="18" charset="0"/>
                </a:rPr>
                <a:t>expected value equals the parameter.</a:t>
              </a:r>
            </a:p>
          </p:txBody>
        </p:sp>
      </p:grpSp>
      <p:grpSp>
        <p:nvGrpSpPr>
          <p:cNvPr id="9277" name="Group 61"/>
          <p:cNvGrpSpPr>
            <a:grpSpLocks/>
          </p:cNvGrpSpPr>
          <p:nvPr/>
        </p:nvGrpSpPr>
        <p:grpSpPr bwMode="auto">
          <a:xfrm>
            <a:off x="1447800" y="5181600"/>
            <a:ext cx="4787900" cy="492125"/>
            <a:chOff x="912" y="3264"/>
            <a:chExt cx="3016" cy="310"/>
          </a:xfrm>
        </p:grpSpPr>
        <p:sp>
          <p:nvSpPr>
            <p:cNvPr id="9278" name="Text Box 62"/>
            <p:cNvSpPr txBox="1">
              <a:spLocks noChangeArrowheads="1"/>
            </p:cNvSpPr>
            <p:nvPr/>
          </p:nvSpPr>
          <p:spPr bwMode="auto">
            <a:xfrm>
              <a:off x="1334" y="3343"/>
              <a:ext cx="116"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b="1">
                <a:solidFill>
                  <a:schemeClr val="tx1"/>
                </a:solidFill>
                <a:latin typeface="Century Schoolbook" pitchFamily="18" charset="0"/>
              </a:endParaRPr>
            </a:p>
          </p:txBody>
        </p:sp>
        <p:graphicFrame>
          <p:nvGraphicFramePr>
            <p:cNvPr id="9279" name="Object 63"/>
            <p:cNvGraphicFramePr>
              <a:graphicFrameLocks noChangeAspect="1"/>
            </p:cNvGraphicFramePr>
            <p:nvPr/>
          </p:nvGraphicFramePr>
          <p:xfrm>
            <a:off x="912" y="3312"/>
            <a:ext cx="104" cy="104"/>
          </p:xfrm>
          <a:graphic>
            <a:graphicData uri="http://schemas.openxmlformats.org/presentationml/2006/ole">
              <mc:AlternateContent xmlns:mc="http://schemas.openxmlformats.org/markup-compatibility/2006">
                <mc:Choice xmlns:v="urn:schemas-microsoft-com:vml" Requires="v">
                  <p:oleObj spid="_x0000_s409676" name="MathType Equation" r:id="rId4" imgW="165240" imgH="165240" progId="Equation">
                    <p:embed/>
                  </p:oleObj>
                </mc:Choice>
                <mc:Fallback>
                  <p:oleObj name="MathType Equation" r:id="rId4" imgW="165240" imgH="165240" progId="Equation">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3312"/>
                          <a:ext cx="104" cy="1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80" name="Text Box 64"/>
            <p:cNvSpPr txBox="1">
              <a:spLocks noChangeArrowheads="1"/>
            </p:cNvSpPr>
            <p:nvPr/>
          </p:nvSpPr>
          <p:spPr bwMode="auto">
            <a:xfrm>
              <a:off x="1056" y="3264"/>
              <a:ext cx="2256"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800">
                  <a:solidFill>
                    <a:schemeClr val="tx1"/>
                  </a:solidFill>
                  <a:latin typeface="Century Schoolbook" pitchFamily="18" charset="0"/>
                </a:rPr>
                <a:t>is an unbiased estimate of </a:t>
              </a:r>
              <a:r>
                <a:rPr lang="en-US" sz="1800">
                  <a:solidFill>
                    <a:schemeClr val="tx1"/>
                  </a:solidFill>
                  <a:latin typeface="Century Schoolbook" pitchFamily="18" charset="0"/>
                  <a:sym typeface="Symbol" pitchFamily="18" charset="2"/>
                </a:rPr>
                <a:t> since</a:t>
              </a:r>
              <a:endParaRPr lang="en-US" sz="2400">
                <a:solidFill>
                  <a:schemeClr val="tx1"/>
                </a:solidFill>
                <a:latin typeface="Century Schoolbook" pitchFamily="18" charset="0"/>
                <a:sym typeface="Symbol" pitchFamily="18" charset="2"/>
              </a:endParaRPr>
            </a:p>
          </p:txBody>
        </p:sp>
        <p:graphicFrame>
          <p:nvGraphicFramePr>
            <p:cNvPr id="9281" name="Object 65"/>
            <p:cNvGraphicFramePr>
              <a:graphicFrameLocks noChangeAspect="1"/>
            </p:cNvGraphicFramePr>
            <p:nvPr/>
          </p:nvGraphicFramePr>
          <p:xfrm>
            <a:off x="3360" y="3291"/>
            <a:ext cx="568" cy="160"/>
          </p:xfrm>
          <a:graphic>
            <a:graphicData uri="http://schemas.openxmlformats.org/presentationml/2006/ole">
              <mc:AlternateContent xmlns:mc="http://schemas.openxmlformats.org/markup-compatibility/2006">
                <mc:Choice xmlns:v="urn:schemas-microsoft-com:vml" Requires="v">
                  <p:oleObj spid="_x0000_s409677" name="MathType Equation" r:id="rId6" imgW="901800" imgH="254160" progId="Equation">
                    <p:embed/>
                  </p:oleObj>
                </mc:Choice>
                <mc:Fallback>
                  <p:oleObj name="MathType Equation" r:id="rId6" imgW="901800" imgH="254160" progId="Equation">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3291"/>
                          <a:ext cx="568" cy="1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282" name="Line 66"/>
          <p:cNvSpPr>
            <a:spLocks noChangeShapeType="1"/>
          </p:cNvSpPr>
          <p:nvPr/>
        </p:nvSpPr>
        <p:spPr bwMode="auto">
          <a:xfrm>
            <a:off x="2673350" y="1955800"/>
            <a:ext cx="101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9283" name="Group 67"/>
          <p:cNvGrpSpPr>
            <a:grpSpLocks/>
          </p:cNvGrpSpPr>
          <p:nvPr/>
        </p:nvGrpSpPr>
        <p:grpSpPr bwMode="auto">
          <a:xfrm>
            <a:off x="1462088" y="1985963"/>
            <a:ext cx="6400800" cy="274637"/>
            <a:chOff x="921" y="1251"/>
            <a:chExt cx="4032" cy="173"/>
          </a:xfrm>
        </p:grpSpPr>
        <p:sp>
          <p:nvSpPr>
            <p:cNvPr id="9284" name="Text Box 68"/>
            <p:cNvSpPr txBox="1">
              <a:spLocks noChangeArrowheads="1"/>
            </p:cNvSpPr>
            <p:nvPr/>
          </p:nvSpPr>
          <p:spPr bwMode="auto">
            <a:xfrm>
              <a:off x="921" y="1251"/>
              <a:ext cx="4032"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r>
                <a:rPr lang="en-US" sz="1800">
                  <a:solidFill>
                    <a:schemeClr val="tx1"/>
                  </a:solidFill>
                  <a:latin typeface="Century Schoolbook" pitchFamily="18" charset="0"/>
                </a:rPr>
                <a:t>The expected value of both </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and </a:t>
              </a:r>
              <a:r>
                <a:rPr lang="en-US" sz="1800" i="1">
                  <a:solidFill>
                    <a:schemeClr val="tx1"/>
                  </a:solidFill>
                  <a:latin typeface="Century Schoolbook" pitchFamily="18" charset="0"/>
                </a:rPr>
                <a:t>x</a:t>
              </a:r>
              <a:r>
                <a:rPr lang="en-US" sz="1800">
                  <a:solidFill>
                    <a:schemeClr val="tx1"/>
                  </a:solidFill>
                  <a:latin typeface="Century Schoolbook" pitchFamily="18" charset="0"/>
                </a:rPr>
                <a:t> is </a:t>
              </a:r>
              <a:r>
                <a:rPr lang="en-US" sz="1800">
                  <a:solidFill>
                    <a:schemeClr val="tx1"/>
                  </a:solidFill>
                  <a:latin typeface="Century Schoolbook" pitchFamily="18" charset="0"/>
                  <a:sym typeface="Symbol" pitchFamily="18" charset="2"/>
                </a:rPr>
                <a:t></a:t>
              </a:r>
              <a:r>
                <a:rPr lang="en-US" sz="1800">
                  <a:solidFill>
                    <a:schemeClr val="tx1"/>
                  </a:solidFill>
                  <a:latin typeface="Century Schoolbook" pitchFamily="18" charset="0"/>
                </a:rPr>
                <a:t>. </a:t>
              </a:r>
            </a:p>
          </p:txBody>
        </p:sp>
        <p:sp>
          <p:nvSpPr>
            <p:cNvPr id="9285" name="Line 69"/>
            <p:cNvSpPr>
              <a:spLocks noChangeShapeType="1"/>
            </p:cNvSpPr>
            <p:nvPr/>
          </p:nvSpPr>
          <p:spPr bwMode="auto">
            <a:xfrm>
              <a:off x="3166" y="1300"/>
              <a:ext cx="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grpSp>
        <p:nvGrpSpPr>
          <p:cNvPr id="9286" name="Group 70"/>
          <p:cNvGrpSpPr>
            <a:grpSpLocks/>
          </p:cNvGrpSpPr>
          <p:nvPr/>
        </p:nvGrpSpPr>
        <p:grpSpPr bwMode="auto">
          <a:xfrm>
            <a:off x="1722438" y="3086100"/>
            <a:ext cx="7118350" cy="549275"/>
            <a:chOff x="1085" y="1944"/>
            <a:chExt cx="4484" cy="346"/>
          </a:xfrm>
        </p:grpSpPr>
        <p:graphicFrame>
          <p:nvGraphicFramePr>
            <p:cNvPr id="9287" name="Object 71"/>
            <p:cNvGraphicFramePr>
              <a:graphicFrameLocks noChangeAspect="1"/>
            </p:cNvGraphicFramePr>
            <p:nvPr/>
          </p:nvGraphicFramePr>
          <p:xfrm>
            <a:off x="2112" y="1983"/>
            <a:ext cx="3457" cy="307"/>
          </p:xfrm>
          <a:graphic>
            <a:graphicData uri="http://schemas.openxmlformats.org/presentationml/2006/ole">
              <mc:AlternateContent xmlns:mc="http://schemas.openxmlformats.org/markup-compatibility/2006">
                <mc:Choice xmlns:v="urn:schemas-microsoft-com:vml" Requires="v">
                  <p:oleObj spid="_x0000_s409678" name="Document" r:id="rId8" imgW="5486400" imgH="487800" progId="Word.Document.8">
                    <p:embed/>
                  </p:oleObj>
                </mc:Choice>
                <mc:Fallback>
                  <p:oleObj name="Document" r:id="rId8" imgW="5486400" imgH="487800" progId="Word.Document.8">
                    <p:embed/>
                    <p:pic>
                      <p:nvPicPr>
                        <p:cNvPr id="0" name="Object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 y="1983"/>
                          <a:ext cx="3457" cy="3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88" name="Text Box 72"/>
            <p:cNvSpPr txBox="1">
              <a:spLocks noChangeArrowheads="1"/>
            </p:cNvSpPr>
            <p:nvPr/>
          </p:nvSpPr>
          <p:spPr bwMode="auto">
            <a:xfrm>
              <a:off x="1085" y="1944"/>
              <a:ext cx="71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We write</a:t>
              </a:r>
            </a:p>
          </p:txBody>
        </p:sp>
      </p:grpSp>
      <p:grpSp>
        <p:nvGrpSpPr>
          <p:cNvPr id="9289" name="Group 73"/>
          <p:cNvGrpSpPr>
            <a:grpSpLocks/>
          </p:cNvGrpSpPr>
          <p:nvPr/>
        </p:nvGrpSpPr>
        <p:grpSpPr bwMode="auto">
          <a:xfrm>
            <a:off x="852488" y="838200"/>
            <a:ext cx="7315200" cy="1042988"/>
            <a:chOff x="537" y="528"/>
            <a:chExt cx="4608" cy="657"/>
          </a:xfrm>
        </p:grpSpPr>
        <p:sp>
          <p:nvSpPr>
            <p:cNvPr id="9290" name="Text Box 74"/>
            <p:cNvSpPr txBox="1">
              <a:spLocks noChangeArrowheads="1"/>
            </p:cNvSpPr>
            <p:nvPr/>
          </p:nvSpPr>
          <p:spPr bwMode="auto">
            <a:xfrm>
              <a:off x="537" y="52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i)</a:t>
              </a:r>
              <a:endParaRPr lang="en-US" sz="2400">
                <a:solidFill>
                  <a:schemeClr val="tx1"/>
                </a:solidFill>
                <a:latin typeface="Century Schoolbook" pitchFamily="18" charset="0"/>
              </a:endParaRPr>
            </a:p>
          </p:txBody>
        </p:sp>
        <p:sp>
          <p:nvSpPr>
            <p:cNvPr id="9291" name="Text Box 75"/>
            <p:cNvSpPr txBox="1">
              <a:spLocks noChangeArrowheads="1"/>
            </p:cNvSpPr>
            <p:nvPr/>
          </p:nvSpPr>
          <p:spPr bwMode="auto">
            <a:xfrm>
              <a:off x="873" y="528"/>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Expected value</a:t>
              </a:r>
            </a:p>
          </p:txBody>
        </p:sp>
        <p:sp>
          <p:nvSpPr>
            <p:cNvPr id="9292" name="Text Box 76"/>
            <p:cNvSpPr txBox="1">
              <a:spLocks noChangeArrowheads="1"/>
            </p:cNvSpPr>
            <p:nvPr/>
          </p:nvSpPr>
          <p:spPr bwMode="auto">
            <a:xfrm>
              <a:off x="921" y="816"/>
              <a:ext cx="256"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just"/>
              <a:r>
                <a:rPr lang="en-US" sz="1800">
                  <a:solidFill>
                    <a:schemeClr val="tx1"/>
                  </a:solidFill>
                  <a:latin typeface="Century Schoolbook" pitchFamily="18" charset="0"/>
                </a:rPr>
                <a:t>The</a:t>
              </a:r>
            </a:p>
          </p:txBody>
        </p:sp>
        <p:sp>
          <p:nvSpPr>
            <p:cNvPr id="9293" name="Text Box 77"/>
            <p:cNvSpPr txBox="1">
              <a:spLocks noChangeArrowheads="1"/>
            </p:cNvSpPr>
            <p:nvPr/>
          </p:nvSpPr>
          <p:spPr bwMode="auto">
            <a:xfrm>
              <a:off x="1257" y="816"/>
              <a:ext cx="1120" cy="17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just"/>
              <a:r>
                <a:rPr lang="en-US" sz="1800" b="1">
                  <a:solidFill>
                    <a:schemeClr val="tx1"/>
                  </a:solidFill>
                  <a:latin typeface="Century Schoolbook" pitchFamily="18" charset="0"/>
                </a:rPr>
                <a:t>expected value</a:t>
              </a:r>
            </a:p>
          </p:txBody>
        </p:sp>
        <p:sp>
          <p:nvSpPr>
            <p:cNvPr id="9294" name="Text Box 78"/>
            <p:cNvSpPr txBox="1">
              <a:spLocks noChangeArrowheads="1"/>
            </p:cNvSpPr>
            <p:nvPr/>
          </p:nvSpPr>
          <p:spPr bwMode="auto">
            <a:xfrm>
              <a:off x="2409" y="816"/>
              <a:ext cx="2736" cy="17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r>
                <a:rPr lang="en-US" sz="1800">
                  <a:solidFill>
                    <a:schemeClr val="tx1"/>
                  </a:solidFill>
                  <a:latin typeface="Century Schoolbook" pitchFamily="18" charset="0"/>
                </a:rPr>
                <a:t>of a statistic is its average value from a</a:t>
              </a:r>
            </a:p>
          </p:txBody>
        </p:sp>
        <p:sp>
          <p:nvSpPr>
            <p:cNvPr id="9295" name="Text Box 79"/>
            <p:cNvSpPr txBox="1">
              <a:spLocks noChangeArrowheads="1"/>
            </p:cNvSpPr>
            <p:nvPr/>
          </p:nvSpPr>
          <p:spPr bwMode="auto">
            <a:xfrm>
              <a:off x="878" y="954"/>
              <a:ext cx="312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very large number of experiments.  </a:t>
              </a:r>
            </a:p>
          </p:txBody>
        </p:sp>
      </p:grpSp>
      <p:grpSp>
        <p:nvGrpSpPr>
          <p:cNvPr id="9296" name="Group 80"/>
          <p:cNvGrpSpPr>
            <a:grpSpLocks/>
          </p:cNvGrpSpPr>
          <p:nvPr/>
        </p:nvGrpSpPr>
        <p:grpSpPr bwMode="auto">
          <a:xfrm>
            <a:off x="1365250" y="2390775"/>
            <a:ext cx="3292475" cy="366713"/>
            <a:chOff x="860" y="1506"/>
            <a:chExt cx="2074" cy="231"/>
          </a:xfrm>
        </p:grpSpPr>
        <p:grpSp>
          <p:nvGrpSpPr>
            <p:cNvPr id="9297" name="Group 81"/>
            <p:cNvGrpSpPr>
              <a:grpSpLocks/>
            </p:cNvGrpSpPr>
            <p:nvPr/>
          </p:nvGrpSpPr>
          <p:grpSpPr bwMode="auto">
            <a:xfrm>
              <a:off x="2431" y="1513"/>
              <a:ext cx="110" cy="201"/>
              <a:chOff x="2431" y="1506"/>
              <a:chExt cx="110" cy="201"/>
            </a:xfrm>
          </p:grpSpPr>
          <p:sp>
            <p:nvSpPr>
              <p:cNvPr id="9298" name="Rectangle 82"/>
              <p:cNvSpPr>
                <a:spLocks noChangeArrowheads="1"/>
              </p:cNvSpPr>
              <p:nvPr/>
            </p:nvSpPr>
            <p:spPr bwMode="auto">
              <a:xfrm>
                <a:off x="2431" y="1534"/>
                <a:ext cx="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Times New Roman" pitchFamily="18" charset="0"/>
                  </a:rPr>
                  <a:t>s</a:t>
                </a:r>
                <a:endParaRPr lang="en-US" sz="1800">
                  <a:solidFill>
                    <a:schemeClr val="tx1"/>
                  </a:solidFill>
                  <a:latin typeface="Century Schoolbook" pitchFamily="18" charset="0"/>
                </a:endParaRPr>
              </a:p>
            </p:txBody>
          </p:sp>
          <p:sp>
            <p:nvSpPr>
              <p:cNvPr id="9299" name="Rectangle 83"/>
              <p:cNvSpPr>
                <a:spLocks noChangeArrowheads="1"/>
              </p:cNvSpPr>
              <p:nvPr/>
            </p:nvSpPr>
            <p:spPr bwMode="auto">
              <a:xfrm>
                <a:off x="2493" y="150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sz="1800">
                  <a:solidFill>
                    <a:schemeClr val="tx1"/>
                  </a:solidFill>
                  <a:latin typeface="Century Schoolbook" pitchFamily="18" charset="0"/>
                </a:endParaRPr>
              </a:p>
            </p:txBody>
          </p:sp>
        </p:grpSp>
        <p:sp>
          <p:nvSpPr>
            <p:cNvPr id="9300" name="Rectangle 84"/>
            <p:cNvSpPr>
              <a:spLocks noChangeArrowheads="1"/>
            </p:cNvSpPr>
            <p:nvPr/>
          </p:nvSpPr>
          <p:spPr bwMode="auto">
            <a:xfrm>
              <a:off x="2559" y="1536"/>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Century Schoolbook" pitchFamily="18" charset="0"/>
                </a:rPr>
                <a:t> is </a:t>
              </a:r>
              <a:endParaRPr lang="en-US" sz="1800">
                <a:solidFill>
                  <a:schemeClr val="tx1"/>
                </a:solidFill>
                <a:latin typeface="Century Schoolbook" pitchFamily="18" charset="0"/>
              </a:endParaRPr>
            </a:p>
          </p:txBody>
        </p:sp>
        <p:grpSp>
          <p:nvGrpSpPr>
            <p:cNvPr id="9301" name="Group 85"/>
            <p:cNvGrpSpPr>
              <a:grpSpLocks/>
            </p:cNvGrpSpPr>
            <p:nvPr/>
          </p:nvGrpSpPr>
          <p:grpSpPr bwMode="auto">
            <a:xfrm>
              <a:off x="2749" y="1535"/>
              <a:ext cx="157" cy="173"/>
              <a:chOff x="2693" y="1517"/>
              <a:chExt cx="157" cy="173"/>
            </a:xfrm>
          </p:grpSpPr>
          <p:sp>
            <p:nvSpPr>
              <p:cNvPr id="9302" name="Rectangle 86"/>
              <p:cNvSpPr>
                <a:spLocks noChangeArrowheads="1"/>
              </p:cNvSpPr>
              <p:nvPr/>
            </p:nvSpPr>
            <p:spPr bwMode="auto">
              <a:xfrm>
                <a:off x="2693" y="1517"/>
                <a:ext cx="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Symbol" pitchFamily="18" charset="2"/>
                  </a:rPr>
                  <a:t>s</a:t>
                </a:r>
                <a:endParaRPr lang="en-US" sz="1800">
                  <a:solidFill>
                    <a:schemeClr val="tx1"/>
                  </a:solidFill>
                  <a:latin typeface="Century Schoolbook" pitchFamily="18" charset="0"/>
                </a:endParaRPr>
              </a:p>
            </p:txBody>
          </p:sp>
          <p:sp>
            <p:nvSpPr>
              <p:cNvPr id="9303" name="Rectangle 87"/>
              <p:cNvSpPr>
                <a:spLocks noChangeArrowheads="1"/>
              </p:cNvSpPr>
              <p:nvPr/>
            </p:nvSpPr>
            <p:spPr bwMode="auto">
              <a:xfrm>
                <a:off x="2802" y="1522"/>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rPr>
                  <a:t>2</a:t>
                </a:r>
                <a:endParaRPr lang="en-US" sz="1800">
                  <a:solidFill>
                    <a:schemeClr val="tx1"/>
                  </a:solidFill>
                  <a:latin typeface="Century Schoolbook" pitchFamily="18" charset="0"/>
                </a:endParaRPr>
              </a:p>
            </p:txBody>
          </p:sp>
        </p:grpSp>
        <p:sp>
          <p:nvSpPr>
            <p:cNvPr id="9304" name="Rectangle 88"/>
            <p:cNvSpPr>
              <a:spLocks noChangeArrowheads="1"/>
            </p:cNvSpPr>
            <p:nvPr/>
          </p:nvSpPr>
          <p:spPr bwMode="auto">
            <a:xfrm>
              <a:off x="2863" y="1568"/>
              <a:ext cx="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entury Schoolbook" pitchFamily="18" charset="0"/>
                </a:rPr>
                <a:t>.</a:t>
              </a:r>
              <a:endParaRPr lang="en-US" sz="1800">
                <a:solidFill>
                  <a:schemeClr val="tx1"/>
                </a:solidFill>
                <a:latin typeface="Century Schoolbook" pitchFamily="18" charset="0"/>
              </a:endParaRPr>
            </a:p>
          </p:txBody>
        </p:sp>
        <p:sp>
          <p:nvSpPr>
            <p:cNvPr id="9305" name="Text Box 89"/>
            <p:cNvSpPr txBox="1">
              <a:spLocks noChangeArrowheads="1"/>
            </p:cNvSpPr>
            <p:nvPr/>
          </p:nvSpPr>
          <p:spPr bwMode="auto">
            <a:xfrm>
              <a:off x="860" y="1506"/>
              <a:ext cx="1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expected value of</a:t>
              </a:r>
            </a:p>
          </p:txBody>
        </p:sp>
      </p:grpSp>
      <p:grpSp>
        <p:nvGrpSpPr>
          <p:cNvPr id="9306" name="Group 90"/>
          <p:cNvGrpSpPr>
            <a:grpSpLocks/>
          </p:cNvGrpSpPr>
          <p:nvPr/>
        </p:nvGrpSpPr>
        <p:grpSpPr bwMode="auto">
          <a:xfrm>
            <a:off x="960438" y="5749925"/>
            <a:ext cx="7151687" cy="641350"/>
            <a:chOff x="605" y="3622"/>
            <a:chExt cx="4505" cy="404"/>
          </a:xfrm>
        </p:grpSpPr>
        <p:sp>
          <p:nvSpPr>
            <p:cNvPr id="9307" name="Text Box 91"/>
            <p:cNvSpPr txBox="1">
              <a:spLocks noChangeArrowheads="1"/>
            </p:cNvSpPr>
            <p:nvPr/>
          </p:nvSpPr>
          <p:spPr bwMode="auto">
            <a:xfrm>
              <a:off x="605" y="3622"/>
              <a:ext cx="450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denominator of                                        is </a:t>
              </a:r>
              <a:r>
                <a:rPr lang="en-US" sz="1800" i="1">
                  <a:solidFill>
                    <a:schemeClr val="tx1"/>
                  </a:solidFill>
                  <a:latin typeface="Century Schoolbook" pitchFamily="18" charset="0"/>
                </a:rPr>
                <a:t>n</a:t>
              </a:r>
              <a:r>
                <a:rPr lang="en-US" sz="1800">
                  <a:solidFill>
                    <a:schemeClr val="tx1"/>
                  </a:solidFill>
                  <a:latin typeface="Century Schoolbook" pitchFamily="18" charset="0"/>
                </a:rPr>
                <a:t>-1 rather than </a:t>
              </a:r>
              <a:r>
                <a:rPr lang="en-US" sz="1800" i="1">
                  <a:solidFill>
                    <a:schemeClr val="tx1"/>
                  </a:solidFill>
                  <a:latin typeface="Century Schoolbook" pitchFamily="18" charset="0"/>
                </a:rPr>
                <a:t>n </a:t>
              </a:r>
              <a:r>
                <a:rPr lang="en-US" sz="1800">
                  <a:solidFill>
                    <a:schemeClr val="tx1"/>
                  </a:solidFill>
                  <a:latin typeface="Century Schoolbook" pitchFamily="18" charset="0"/>
                </a:rPr>
                <a:t>in order to make </a:t>
              </a:r>
              <a:r>
                <a:rPr lang="en-US" sz="1800" i="1">
                  <a:solidFill>
                    <a:schemeClr val="tx1"/>
                  </a:solidFill>
                  <a:latin typeface="Century Schoolbook" pitchFamily="18" charset="0"/>
                </a:rPr>
                <a:t>s</a:t>
              </a:r>
              <a:r>
                <a:rPr lang="en-US" sz="1800" baseline="30000">
                  <a:solidFill>
                    <a:schemeClr val="tx1"/>
                  </a:solidFill>
                  <a:latin typeface="Century Schoolbook" pitchFamily="18" charset="0"/>
                </a:rPr>
                <a:t>2</a:t>
              </a:r>
              <a:r>
                <a:rPr lang="en-US" sz="1800" i="1">
                  <a:solidFill>
                    <a:schemeClr val="tx1"/>
                  </a:solidFill>
                  <a:latin typeface="Century Schoolbook" pitchFamily="18" charset="0"/>
                </a:rPr>
                <a:t> </a:t>
              </a:r>
              <a:r>
                <a:rPr lang="en-US" sz="1800">
                  <a:solidFill>
                    <a:schemeClr val="tx1"/>
                  </a:solidFill>
                  <a:latin typeface="Century Schoolbook" pitchFamily="18" charset="0"/>
                </a:rPr>
                <a:t>an unbiased estimate of </a:t>
              </a:r>
              <a:r>
                <a:rPr lang="en-US" sz="1800" i="1">
                  <a:solidFill>
                    <a:schemeClr val="tx1"/>
                  </a:solidFill>
                  <a:latin typeface="Symbol" pitchFamily="18" charset="2"/>
                </a:rPr>
                <a:t>s</a:t>
              </a:r>
              <a:r>
                <a:rPr lang="en-US" sz="1800" baseline="30000">
                  <a:solidFill>
                    <a:schemeClr val="tx1"/>
                  </a:solidFill>
                  <a:latin typeface="Century Schoolbook" pitchFamily="18" charset="0"/>
                </a:rPr>
                <a:t>2</a:t>
              </a:r>
              <a:r>
                <a:rPr lang="en-US" sz="1800">
                  <a:solidFill>
                    <a:schemeClr val="tx1"/>
                  </a:solidFill>
                  <a:latin typeface="Century Schoolbook" pitchFamily="18" charset="0"/>
                </a:rPr>
                <a:t>.</a:t>
              </a:r>
              <a:endParaRPr lang="en-US" sz="1800" i="1">
                <a:solidFill>
                  <a:schemeClr val="tx1"/>
                </a:solidFill>
                <a:latin typeface="Century Schoolbook" pitchFamily="18" charset="0"/>
              </a:endParaRPr>
            </a:p>
          </p:txBody>
        </p:sp>
        <p:graphicFrame>
          <p:nvGraphicFramePr>
            <p:cNvPr id="9308" name="Object 92"/>
            <p:cNvGraphicFramePr>
              <a:graphicFrameLocks noChangeAspect="1"/>
            </p:cNvGraphicFramePr>
            <p:nvPr/>
          </p:nvGraphicFramePr>
          <p:xfrm>
            <a:off x="2040" y="3638"/>
            <a:ext cx="1480" cy="208"/>
          </p:xfrm>
          <a:graphic>
            <a:graphicData uri="http://schemas.openxmlformats.org/presentationml/2006/ole">
              <mc:AlternateContent xmlns:mc="http://schemas.openxmlformats.org/markup-compatibility/2006">
                <mc:Choice xmlns:v="urn:schemas-microsoft-com:vml" Requires="v">
                  <p:oleObj spid="_x0000_s409679" name="MathType Equation" r:id="rId10" imgW="2349360" imgH="330120" progId="Equation">
                    <p:embed/>
                  </p:oleObj>
                </mc:Choice>
                <mc:Fallback>
                  <p:oleObj name="MathType Equation" r:id="rId10" imgW="2349360" imgH="330120" progId="Equation">
                    <p:embed/>
                    <p:pic>
                      <p:nvPicPr>
                        <p:cNvPr id="0"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0" y="3638"/>
                          <a:ext cx="1480" cy="20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588" y="279400"/>
            <a:ext cx="8369300" cy="612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3511550" y="4559300"/>
            <a:ext cx="1127125" cy="2905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47" name="Rectangle 3"/>
          <p:cNvSpPr>
            <a:spLocks noChangeArrowheads="1"/>
          </p:cNvSpPr>
          <p:nvPr/>
        </p:nvSpPr>
        <p:spPr bwMode="auto">
          <a:xfrm>
            <a:off x="755650" y="4584700"/>
            <a:ext cx="1112838" cy="279400"/>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48" name="Rectangle 4"/>
          <p:cNvSpPr>
            <a:spLocks noChangeArrowheads="1"/>
          </p:cNvSpPr>
          <p:nvPr/>
        </p:nvSpPr>
        <p:spPr bwMode="auto">
          <a:xfrm>
            <a:off x="7156450" y="4319588"/>
            <a:ext cx="728663" cy="22542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49" name="Rectangle 5"/>
          <p:cNvSpPr>
            <a:spLocks noChangeArrowheads="1"/>
          </p:cNvSpPr>
          <p:nvPr/>
        </p:nvSpPr>
        <p:spPr bwMode="auto">
          <a:xfrm>
            <a:off x="4413250" y="4014788"/>
            <a:ext cx="1350963" cy="279400"/>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50" name="Rectangle 6"/>
          <p:cNvSpPr>
            <a:spLocks noChangeArrowheads="1"/>
          </p:cNvSpPr>
          <p:nvPr/>
        </p:nvSpPr>
        <p:spPr bwMode="auto">
          <a:xfrm>
            <a:off x="5089525" y="3233738"/>
            <a:ext cx="1098550" cy="25082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51" name="Rectangle 7"/>
          <p:cNvSpPr>
            <a:spLocks noChangeArrowheads="1"/>
          </p:cNvSpPr>
          <p:nvPr/>
        </p:nvSpPr>
        <p:spPr bwMode="auto">
          <a:xfrm>
            <a:off x="2770188" y="2955925"/>
            <a:ext cx="3152775" cy="2651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52" name="Rectangle 8"/>
          <p:cNvSpPr>
            <a:spLocks noChangeArrowheads="1"/>
          </p:cNvSpPr>
          <p:nvPr/>
        </p:nvSpPr>
        <p:spPr bwMode="auto">
          <a:xfrm>
            <a:off x="3140075" y="2371725"/>
            <a:ext cx="2133600" cy="2651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5353" name="Text Box 9"/>
          <p:cNvSpPr txBox="1">
            <a:spLocks noChangeArrowheads="1"/>
          </p:cNvSpPr>
          <p:nvPr/>
        </p:nvSpPr>
        <p:spPr bwMode="auto">
          <a:xfrm>
            <a:off x="555625" y="650875"/>
            <a:ext cx="688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396875" algn="l"/>
              </a:tabLst>
              <a:defRPr sz="2400">
                <a:solidFill>
                  <a:schemeClr val="tx1"/>
                </a:solidFill>
                <a:latin typeface="Times New Roman" pitchFamily="18" charset="0"/>
              </a:defRPr>
            </a:lvl1pPr>
            <a:lvl2pPr>
              <a:spcBef>
                <a:spcPct val="0"/>
              </a:spcBef>
              <a:tabLst>
                <a:tab pos="396875" algn="l"/>
              </a:tabLst>
              <a:defRPr sz="2400">
                <a:solidFill>
                  <a:schemeClr val="tx1"/>
                </a:solidFill>
                <a:latin typeface="Times New Roman" pitchFamily="18" charset="0"/>
              </a:defRPr>
            </a:lvl2pPr>
            <a:lvl3pPr>
              <a:spcBef>
                <a:spcPct val="0"/>
              </a:spcBef>
              <a:tabLst>
                <a:tab pos="396875" algn="l"/>
              </a:tabLst>
              <a:defRPr sz="2400">
                <a:solidFill>
                  <a:schemeClr val="tx1"/>
                </a:solidFill>
                <a:latin typeface="Times New Roman" pitchFamily="18" charset="0"/>
              </a:defRPr>
            </a:lvl3pPr>
            <a:lvl4pPr>
              <a:spcBef>
                <a:spcPct val="0"/>
              </a:spcBef>
              <a:tabLst>
                <a:tab pos="396875" algn="l"/>
              </a:tabLst>
              <a:defRPr sz="2400">
                <a:solidFill>
                  <a:schemeClr val="tx1"/>
                </a:solidFill>
                <a:latin typeface="Times New Roman" pitchFamily="18" charset="0"/>
              </a:defRPr>
            </a:lvl4pPr>
            <a:lvl5pPr>
              <a:spcBef>
                <a:spcPct val="0"/>
              </a:spcBef>
              <a:tabLst>
                <a:tab pos="396875" algn="l"/>
              </a:tabLst>
              <a:defRPr sz="2400">
                <a:solidFill>
                  <a:schemeClr val="tx1"/>
                </a:solidFill>
                <a:latin typeface="Times New Roman" pitchFamily="18" charset="0"/>
              </a:defRPr>
            </a:lvl5pPr>
            <a:lvl6pPr eaLnBrk="0" fontAlgn="base" hangingPunct="0">
              <a:spcBef>
                <a:spcPct val="0"/>
              </a:spcBef>
              <a:spcAft>
                <a:spcPct val="0"/>
              </a:spcAft>
              <a:tabLst>
                <a:tab pos="396875" algn="l"/>
              </a:tabLst>
              <a:defRPr sz="2400">
                <a:solidFill>
                  <a:schemeClr val="tx1"/>
                </a:solidFill>
                <a:latin typeface="Times New Roman" pitchFamily="18" charset="0"/>
              </a:defRPr>
            </a:lvl6pPr>
            <a:lvl7pPr eaLnBrk="0" fontAlgn="base" hangingPunct="0">
              <a:spcBef>
                <a:spcPct val="0"/>
              </a:spcBef>
              <a:spcAft>
                <a:spcPct val="0"/>
              </a:spcAft>
              <a:tabLst>
                <a:tab pos="396875" algn="l"/>
              </a:tabLst>
              <a:defRPr sz="2400">
                <a:solidFill>
                  <a:schemeClr val="tx1"/>
                </a:solidFill>
                <a:latin typeface="Times New Roman" pitchFamily="18" charset="0"/>
              </a:defRPr>
            </a:lvl7pPr>
            <a:lvl8pPr eaLnBrk="0" fontAlgn="base" hangingPunct="0">
              <a:spcBef>
                <a:spcPct val="0"/>
              </a:spcBef>
              <a:spcAft>
                <a:spcPct val="0"/>
              </a:spcAft>
              <a:tabLst>
                <a:tab pos="396875" algn="l"/>
              </a:tabLst>
              <a:defRPr sz="2400">
                <a:solidFill>
                  <a:schemeClr val="tx1"/>
                </a:solidFill>
                <a:latin typeface="Times New Roman" pitchFamily="18" charset="0"/>
              </a:defRPr>
            </a:lvl8pPr>
            <a:lvl9pPr eaLnBrk="0" fontAlgn="base" hangingPunct="0">
              <a:spcBef>
                <a:spcPct val="0"/>
              </a:spcBef>
              <a:spcAft>
                <a:spcPct val="0"/>
              </a:spcAft>
              <a:tabLst>
                <a:tab pos="396875" algn="l"/>
              </a:tabLs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15.     Lowess Regression</a:t>
            </a:r>
            <a:r>
              <a:rPr lang="en-US" sz="1800" b="1">
                <a:solidFill>
                  <a:srgbClr val="0066FF"/>
                </a:solidFill>
                <a:latin typeface="Century Schoolbook" pitchFamily="18" charset="0"/>
              </a:rPr>
              <a:t>  </a:t>
            </a:r>
            <a:endParaRPr lang="en-US" sz="1600">
              <a:latin typeface="Century Schoolbook" pitchFamily="18" charset="0"/>
            </a:endParaRPr>
          </a:p>
        </p:txBody>
      </p:sp>
      <p:sp>
        <p:nvSpPr>
          <p:cNvPr id="185354" name="Text Box 10"/>
          <p:cNvSpPr txBox="1">
            <a:spLocks noChangeArrowheads="1"/>
          </p:cNvSpPr>
          <p:nvPr/>
        </p:nvSpPr>
        <p:spPr bwMode="auto">
          <a:xfrm>
            <a:off x="698500" y="1222375"/>
            <a:ext cx="7556500" cy="448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Linear regression is a useful tool for describing a relationship that is linear, or approximately linear.  It has the disadvantage that the linear relationship is assumed </a:t>
            </a:r>
            <a:r>
              <a:rPr lang="en-US" sz="1800" i="1">
                <a:solidFill>
                  <a:schemeClr val="tx1"/>
                </a:solidFill>
                <a:latin typeface="Century Schoolbook" pitchFamily="18" charset="0"/>
              </a:rPr>
              <a:t>a priori.</a:t>
            </a:r>
            <a:r>
              <a:rPr lang="en-US" sz="1800">
                <a:solidFill>
                  <a:schemeClr val="tx1"/>
                </a:solidFill>
                <a:latin typeface="Century Schoolbook" pitchFamily="18" charset="0"/>
              </a:rPr>
              <a:t>  It is often useful to fit a line through a scatterplot that does not make any model assumptions.  One such technique is </a:t>
            </a:r>
            <a:r>
              <a:rPr lang="en-US" sz="1800" b="1">
                <a:solidFill>
                  <a:schemeClr val="tx1"/>
                </a:solidFill>
                <a:latin typeface="Century Schoolbook" pitchFamily="18" charset="0"/>
              </a:rPr>
              <a:t>lowess regression</a:t>
            </a:r>
            <a:r>
              <a:rPr lang="en-US" sz="1800">
                <a:solidFill>
                  <a:schemeClr val="tx1"/>
                </a:solidFill>
                <a:latin typeface="Century Schoolbook" pitchFamily="18" charset="0"/>
              </a:rPr>
              <a:t>, which stands for locally weighted scatterplot smoothing.  The idea is that for each observation (</a:t>
            </a:r>
            <a:r>
              <a:rPr lang="en-US" sz="1800" i="1">
                <a:solidFill>
                  <a:schemeClr val="tx1"/>
                </a:solidFill>
                <a:latin typeface="Century Schoolbook" pitchFamily="18" charset="0"/>
              </a:rPr>
              <a:t>x</a:t>
            </a:r>
            <a:r>
              <a:rPr lang="en-US" sz="1800" i="1" baseline="-18000">
                <a:solidFill>
                  <a:schemeClr val="tx1"/>
                </a:solidFill>
                <a:latin typeface="Century Schoolbook" pitchFamily="18" charset="0"/>
              </a:rPr>
              <a:t>i</a:t>
            </a:r>
            <a:r>
              <a:rPr lang="en-US" sz="1800" i="1">
                <a:solidFill>
                  <a:schemeClr val="tx1"/>
                </a:solidFill>
                <a:latin typeface="Century Schoolbook" pitchFamily="18" charset="0"/>
              </a:rPr>
              <a:t>, y</a:t>
            </a:r>
            <a:r>
              <a:rPr lang="en-US" sz="1800" i="1" baseline="-18000">
                <a:solidFill>
                  <a:schemeClr val="tx1"/>
                </a:solidFill>
                <a:latin typeface="Century Schoolbook" pitchFamily="18" charset="0"/>
              </a:rPr>
              <a:t>i</a:t>
            </a:r>
            <a:r>
              <a:rPr lang="en-US" sz="1800" i="1">
                <a:solidFill>
                  <a:schemeClr val="tx1"/>
                </a:solidFill>
                <a:latin typeface="Century Schoolbook" pitchFamily="18" charset="0"/>
              </a:rPr>
              <a:t>) </a:t>
            </a:r>
            <a:r>
              <a:rPr lang="en-US" sz="1800">
                <a:solidFill>
                  <a:schemeClr val="tx1"/>
                </a:solidFill>
                <a:latin typeface="Century Schoolbook" pitchFamily="18" charset="0"/>
              </a:rPr>
              <a:t>is fitted to a </a:t>
            </a:r>
            <a:r>
              <a:rPr lang="en-US" sz="1800" b="1">
                <a:solidFill>
                  <a:schemeClr val="tx1"/>
                </a:solidFill>
                <a:latin typeface="Century Schoolbook" pitchFamily="18" charset="0"/>
              </a:rPr>
              <a:t>separate linear regression</a:t>
            </a:r>
            <a:r>
              <a:rPr lang="en-US" sz="1800">
                <a:solidFill>
                  <a:schemeClr val="tx1"/>
                </a:solidFill>
                <a:latin typeface="Century Schoolbook" pitchFamily="18" charset="0"/>
              </a:rPr>
              <a:t> line based on adjacent observations.  These points are </a:t>
            </a:r>
            <a:r>
              <a:rPr lang="en-US" sz="1800" b="1">
                <a:solidFill>
                  <a:schemeClr val="tx1"/>
                </a:solidFill>
                <a:latin typeface="Century Schoolbook" pitchFamily="18" charset="0"/>
              </a:rPr>
              <a:t>weighted</a:t>
            </a:r>
            <a:r>
              <a:rPr lang="en-US" sz="1800">
                <a:solidFill>
                  <a:schemeClr val="tx1"/>
                </a:solidFill>
                <a:latin typeface="Century Schoolbook" pitchFamily="18" charset="0"/>
              </a:rPr>
              <a:t> so that the farther away the </a:t>
            </a:r>
            <a:r>
              <a:rPr lang="en-US" sz="1800" i="1">
                <a:solidFill>
                  <a:schemeClr val="tx1"/>
                </a:solidFill>
                <a:latin typeface="Century Schoolbook" pitchFamily="18" charset="0"/>
              </a:rPr>
              <a:t>x</a:t>
            </a:r>
            <a:r>
              <a:rPr lang="en-US" sz="1800">
                <a:solidFill>
                  <a:schemeClr val="tx1"/>
                </a:solidFill>
                <a:latin typeface="Century Schoolbook" pitchFamily="18" charset="0"/>
              </a:rPr>
              <a:t> value is from </a:t>
            </a:r>
            <a:r>
              <a:rPr lang="en-US" sz="1800" i="1">
                <a:solidFill>
                  <a:schemeClr val="tx1"/>
                </a:solidFill>
                <a:latin typeface="Century Schoolbook" pitchFamily="18" charset="0"/>
              </a:rPr>
              <a:t>x</a:t>
            </a:r>
            <a:r>
              <a:rPr lang="en-US" sz="1800" i="1" baseline="-18000">
                <a:solidFill>
                  <a:schemeClr val="tx1"/>
                </a:solidFill>
                <a:latin typeface="Century Schoolbook" pitchFamily="18" charset="0"/>
              </a:rPr>
              <a:t>i</a:t>
            </a:r>
            <a:r>
              <a:rPr lang="en-US" sz="1800">
                <a:solidFill>
                  <a:schemeClr val="tx1"/>
                </a:solidFill>
                <a:latin typeface="Century Schoolbook" pitchFamily="18" charset="0"/>
              </a:rPr>
              <a:t>, the less effect it has on determining the estimate of      .  The proportion of the total data set considered for each     is called the </a:t>
            </a:r>
            <a:r>
              <a:rPr lang="en-US" sz="1800" b="1">
                <a:solidFill>
                  <a:schemeClr val="tx1"/>
                </a:solidFill>
                <a:latin typeface="Century Schoolbook" pitchFamily="18" charset="0"/>
              </a:rPr>
              <a:t>bandwidth.</a:t>
            </a:r>
            <a:r>
              <a:rPr lang="en-US" sz="1800">
                <a:solidFill>
                  <a:schemeClr val="tx1"/>
                </a:solidFill>
                <a:latin typeface="Century Schoolbook" pitchFamily="18" charset="0"/>
              </a:rPr>
              <a:t>  In Stata the default bandwidth is 0.8, which works well for small data sets.  For </a:t>
            </a:r>
            <a:r>
              <a:rPr lang="en-US" sz="1800" b="1">
                <a:solidFill>
                  <a:schemeClr val="tx1"/>
                </a:solidFill>
                <a:latin typeface="Century Schoolbook" pitchFamily="18" charset="0"/>
              </a:rPr>
              <a:t>larger data sets</a:t>
            </a:r>
            <a:r>
              <a:rPr lang="en-US" sz="1800">
                <a:solidFill>
                  <a:schemeClr val="tx1"/>
                </a:solidFill>
                <a:latin typeface="Century Schoolbook" pitchFamily="18" charset="0"/>
              </a:rPr>
              <a:t> a bandwidth of </a:t>
            </a:r>
            <a:r>
              <a:rPr lang="en-US" sz="1800" b="1">
                <a:solidFill>
                  <a:schemeClr val="tx1"/>
                </a:solidFill>
                <a:latin typeface="Century Schoolbook" pitchFamily="18" charset="0"/>
              </a:rPr>
              <a:t>0.3 or 0.4</a:t>
            </a:r>
            <a:r>
              <a:rPr lang="en-US" sz="1800">
                <a:solidFill>
                  <a:schemeClr val="tx1"/>
                </a:solidFill>
                <a:latin typeface="Century Schoolbook" pitchFamily="18" charset="0"/>
              </a:rPr>
              <a:t> usually works better.</a:t>
            </a:r>
          </a:p>
          <a:p>
            <a:endParaRPr lang="en-US" sz="1800">
              <a:solidFill>
                <a:schemeClr val="tx1"/>
              </a:solidFill>
              <a:latin typeface="Century Schoolbook" pitchFamily="18" charset="0"/>
            </a:endParaRPr>
          </a:p>
          <a:p>
            <a:r>
              <a:rPr lang="en-US" sz="1800">
                <a:solidFill>
                  <a:schemeClr val="tx1"/>
                </a:solidFill>
                <a:latin typeface="Century Schoolbook" pitchFamily="18" charset="0"/>
              </a:rPr>
              <a:t>On large data sets lowess is computationally intensive.</a:t>
            </a:r>
          </a:p>
        </p:txBody>
      </p:sp>
      <p:graphicFrame>
        <p:nvGraphicFramePr>
          <p:cNvPr id="185355" name="Object 11"/>
          <p:cNvGraphicFramePr>
            <a:graphicFrameLocks noChangeAspect="1"/>
          </p:cNvGraphicFramePr>
          <p:nvPr/>
        </p:nvGraphicFramePr>
        <p:xfrm>
          <a:off x="3819525" y="3781425"/>
          <a:ext cx="201613" cy="279400"/>
        </p:xfrm>
        <a:graphic>
          <a:graphicData uri="http://schemas.openxmlformats.org/presentationml/2006/ole">
            <mc:AlternateContent xmlns:mc="http://schemas.openxmlformats.org/markup-compatibility/2006">
              <mc:Choice xmlns:v="urn:schemas-microsoft-com:vml" Requires="v">
                <p:oleObj spid="_x0000_s185395" name="MathType Equation" r:id="rId4" imgW="203040" imgH="279360" progId="Equation">
                  <p:embed/>
                </p:oleObj>
              </mc:Choice>
              <mc:Fallback>
                <p:oleObj name="MathType Equation" r:id="rId4" imgW="203040" imgH="279360" progId="Equation">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9525" y="3781425"/>
                        <a:ext cx="2016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356" name="Object 12"/>
          <p:cNvGraphicFramePr>
            <a:graphicFrameLocks noChangeAspect="1"/>
          </p:cNvGraphicFramePr>
          <p:nvPr/>
        </p:nvGraphicFramePr>
        <p:xfrm>
          <a:off x="2867025" y="4051300"/>
          <a:ext cx="201613" cy="279400"/>
        </p:xfrm>
        <a:graphic>
          <a:graphicData uri="http://schemas.openxmlformats.org/presentationml/2006/ole">
            <mc:AlternateContent xmlns:mc="http://schemas.openxmlformats.org/markup-compatibility/2006">
              <mc:Choice xmlns:v="urn:schemas-microsoft-com:vml" Requires="v">
                <p:oleObj spid="_x0000_s185396" name="MathType Equation" r:id="rId6" imgW="203040" imgH="279360" progId="Equation">
                  <p:embed/>
                </p:oleObj>
              </mc:Choice>
              <mc:Fallback>
                <p:oleObj name="MathType Equation" r:id="rId6" imgW="203040" imgH="279360" progId="Equation">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4051300"/>
                        <a:ext cx="2016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5" name="Text Box 7"/>
          <p:cNvSpPr txBox="1">
            <a:spLocks noChangeArrowheads="1"/>
          </p:cNvSpPr>
          <p:nvPr/>
        </p:nvSpPr>
        <p:spPr bwMode="auto">
          <a:xfrm>
            <a:off x="522288" y="301625"/>
            <a:ext cx="688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396875" algn="l"/>
              </a:tabLst>
              <a:defRPr sz="2400">
                <a:solidFill>
                  <a:schemeClr val="tx1"/>
                </a:solidFill>
                <a:latin typeface="Times New Roman" pitchFamily="18" charset="0"/>
              </a:defRPr>
            </a:lvl1pPr>
            <a:lvl2pPr>
              <a:spcBef>
                <a:spcPct val="0"/>
              </a:spcBef>
              <a:tabLst>
                <a:tab pos="396875" algn="l"/>
              </a:tabLst>
              <a:defRPr sz="2400">
                <a:solidFill>
                  <a:schemeClr val="tx1"/>
                </a:solidFill>
                <a:latin typeface="Times New Roman" pitchFamily="18" charset="0"/>
              </a:defRPr>
            </a:lvl2pPr>
            <a:lvl3pPr>
              <a:spcBef>
                <a:spcPct val="0"/>
              </a:spcBef>
              <a:tabLst>
                <a:tab pos="396875" algn="l"/>
              </a:tabLst>
              <a:defRPr sz="2400">
                <a:solidFill>
                  <a:schemeClr val="tx1"/>
                </a:solidFill>
                <a:latin typeface="Times New Roman" pitchFamily="18" charset="0"/>
              </a:defRPr>
            </a:lvl3pPr>
            <a:lvl4pPr>
              <a:spcBef>
                <a:spcPct val="0"/>
              </a:spcBef>
              <a:tabLst>
                <a:tab pos="396875" algn="l"/>
              </a:tabLst>
              <a:defRPr sz="2400">
                <a:solidFill>
                  <a:schemeClr val="tx1"/>
                </a:solidFill>
                <a:latin typeface="Times New Roman" pitchFamily="18" charset="0"/>
              </a:defRPr>
            </a:lvl4pPr>
            <a:lvl5pPr>
              <a:spcBef>
                <a:spcPct val="0"/>
              </a:spcBef>
              <a:tabLst>
                <a:tab pos="396875" algn="l"/>
              </a:tabLst>
              <a:defRPr sz="2400">
                <a:solidFill>
                  <a:schemeClr val="tx1"/>
                </a:solidFill>
                <a:latin typeface="Times New Roman" pitchFamily="18" charset="0"/>
              </a:defRPr>
            </a:lvl5pPr>
            <a:lvl6pPr eaLnBrk="0" fontAlgn="base" hangingPunct="0">
              <a:spcBef>
                <a:spcPct val="0"/>
              </a:spcBef>
              <a:spcAft>
                <a:spcPct val="0"/>
              </a:spcAft>
              <a:tabLst>
                <a:tab pos="396875" algn="l"/>
              </a:tabLst>
              <a:defRPr sz="2400">
                <a:solidFill>
                  <a:schemeClr val="tx1"/>
                </a:solidFill>
                <a:latin typeface="Times New Roman" pitchFamily="18" charset="0"/>
              </a:defRPr>
            </a:lvl6pPr>
            <a:lvl7pPr eaLnBrk="0" fontAlgn="base" hangingPunct="0">
              <a:spcBef>
                <a:spcPct val="0"/>
              </a:spcBef>
              <a:spcAft>
                <a:spcPct val="0"/>
              </a:spcAft>
              <a:tabLst>
                <a:tab pos="396875" algn="l"/>
              </a:tabLst>
              <a:defRPr sz="2400">
                <a:solidFill>
                  <a:schemeClr val="tx1"/>
                </a:solidFill>
                <a:latin typeface="Times New Roman" pitchFamily="18" charset="0"/>
              </a:defRPr>
            </a:lvl7pPr>
            <a:lvl8pPr eaLnBrk="0" fontAlgn="base" hangingPunct="0">
              <a:spcBef>
                <a:spcPct val="0"/>
              </a:spcBef>
              <a:spcAft>
                <a:spcPct val="0"/>
              </a:spcAft>
              <a:tabLst>
                <a:tab pos="396875" algn="l"/>
              </a:tabLst>
              <a:defRPr sz="2400">
                <a:solidFill>
                  <a:schemeClr val="tx1"/>
                </a:solidFill>
                <a:latin typeface="Times New Roman" pitchFamily="18" charset="0"/>
              </a:defRPr>
            </a:lvl8pPr>
            <a:lvl9pPr eaLnBrk="0" fontAlgn="base" hangingPunct="0">
              <a:spcBef>
                <a:spcPct val="0"/>
              </a:spcBef>
              <a:spcAft>
                <a:spcPct val="0"/>
              </a:spcAft>
              <a:tabLst>
                <a:tab pos="396875" algn="l"/>
              </a:tabLs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16.     Plotting a Lowess Regression Curve in Stata</a:t>
            </a:r>
            <a:r>
              <a:rPr lang="en-US" sz="1800" b="1">
                <a:solidFill>
                  <a:srgbClr val="0066FF"/>
                </a:solidFill>
                <a:latin typeface="Century Schoolbook" pitchFamily="18" charset="0"/>
              </a:rPr>
              <a:t>  </a:t>
            </a:r>
            <a:endParaRPr lang="en-US" sz="1600">
              <a:latin typeface="Century Schoolbook" pitchFamily="18" charset="0"/>
            </a:endParaRPr>
          </a:p>
        </p:txBody>
      </p:sp>
      <p:sp>
        <p:nvSpPr>
          <p:cNvPr id="186376" name="Text Box 8"/>
          <p:cNvSpPr txBox="1">
            <a:spLocks noChangeArrowheads="1"/>
          </p:cNvSpPr>
          <p:nvPr/>
        </p:nvSpPr>
        <p:spPr bwMode="auto">
          <a:xfrm>
            <a:off x="515938" y="1192213"/>
            <a:ext cx="669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listing of </a:t>
            </a:r>
            <a:r>
              <a:rPr lang="en-US" sz="1800" i="1">
                <a:solidFill>
                  <a:schemeClr val="tx1"/>
                </a:solidFill>
                <a:latin typeface="Century Schoolbook" pitchFamily="18" charset="0"/>
              </a:rPr>
              <a:t>Birth_Weight.</a:t>
            </a:r>
            <a:r>
              <a:rPr lang="en-US" sz="1800">
                <a:solidFill>
                  <a:schemeClr val="tx1"/>
                </a:solidFill>
                <a:latin typeface="Century Schoolbook" pitchFamily="18" charset="0"/>
              </a:rPr>
              <a:t>LR.</a:t>
            </a:r>
            <a:r>
              <a:rPr lang="en-US" sz="1800" i="1">
                <a:solidFill>
                  <a:schemeClr val="tx1"/>
                </a:solidFill>
                <a:latin typeface="Century Schoolbook" pitchFamily="18" charset="0"/>
              </a:rPr>
              <a:t>log</a:t>
            </a:r>
            <a:r>
              <a:rPr lang="en-US" sz="1800">
                <a:solidFill>
                  <a:schemeClr val="tx1"/>
                </a:solidFill>
                <a:latin typeface="Century Schoolbook" pitchFamily="18" charset="0"/>
              </a:rPr>
              <a:t> continues as follows</a:t>
            </a:r>
          </a:p>
        </p:txBody>
      </p:sp>
      <p:sp>
        <p:nvSpPr>
          <p:cNvPr id="186377" name="Text Box 9"/>
          <p:cNvSpPr txBox="1">
            <a:spLocks noChangeArrowheads="1"/>
          </p:cNvSpPr>
          <p:nvPr/>
        </p:nvSpPr>
        <p:spPr bwMode="auto">
          <a:xfrm>
            <a:off x="539750" y="739775"/>
            <a:ext cx="68421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We can now compare the lowess and linear curves.</a:t>
            </a:r>
          </a:p>
        </p:txBody>
      </p:sp>
      <p:sp>
        <p:nvSpPr>
          <p:cNvPr id="186378" name="Text Box 10"/>
          <p:cNvSpPr txBox="1">
            <a:spLocks noChangeArrowheads="1"/>
          </p:cNvSpPr>
          <p:nvPr/>
        </p:nvSpPr>
        <p:spPr bwMode="auto">
          <a:xfrm>
            <a:off x="493713" y="1589088"/>
            <a:ext cx="863600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00FF"/>
                </a:solidFill>
              </a:rPr>
              <a:t>.twoway scatter </a:t>
            </a:r>
            <a:r>
              <a:rPr lang="en-US">
                <a:solidFill>
                  <a:schemeClr val="tx1"/>
                </a:solidFill>
              </a:rPr>
              <a:t>bweight estriol 					/// </a:t>
            </a:r>
          </a:p>
          <a:p>
            <a:pPr>
              <a:spcBef>
                <a:spcPct val="0"/>
              </a:spcBef>
            </a:pPr>
            <a:r>
              <a:rPr lang="en-US">
                <a:solidFill>
                  <a:schemeClr val="tx1"/>
                </a:solidFill>
              </a:rPr>
              <a:t>&gt;     || </a:t>
            </a:r>
            <a:r>
              <a:rPr lang="en-US">
                <a:solidFill>
                  <a:srgbClr val="0000FF"/>
                </a:solidFill>
              </a:rPr>
              <a:t>lfit</a:t>
            </a:r>
            <a:r>
              <a:rPr lang="en-US">
                <a:solidFill>
                  <a:schemeClr val="tx1"/>
                </a:solidFill>
              </a:rPr>
              <a:t> bweight estriol                                        /// </a:t>
            </a:r>
            <a:r>
              <a:rPr lang="en-US"/>
              <a:t>{1}</a:t>
            </a:r>
            <a:endParaRPr lang="en-US">
              <a:solidFill>
                <a:schemeClr val="tx1"/>
              </a:solidFill>
            </a:endParaRPr>
          </a:p>
          <a:p>
            <a:pPr>
              <a:spcBef>
                <a:spcPct val="0"/>
              </a:spcBef>
            </a:pPr>
            <a:r>
              <a:rPr lang="en-US">
                <a:solidFill>
                  <a:schemeClr val="tx1"/>
                </a:solidFill>
              </a:rPr>
              <a:t>&gt;     || </a:t>
            </a:r>
            <a:r>
              <a:rPr lang="en-US">
                <a:solidFill>
                  <a:srgbClr val="0000FF"/>
                </a:solidFill>
              </a:rPr>
              <a:t>lowess</a:t>
            </a:r>
            <a:r>
              <a:rPr lang="en-US">
                <a:solidFill>
                  <a:schemeClr val="tx1"/>
                </a:solidFill>
              </a:rPr>
              <a:t> bweight estriol , </a:t>
            </a:r>
            <a:r>
              <a:rPr lang="en-US">
                <a:solidFill>
                  <a:srgbClr val="0000FF"/>
                </a:solidFill>
              </a:rPr>
              <a:t>bwidth(</a:t>
            </a:r>
            <a:r>
              <a:rPr lang="en-US">
                <a:solidFill>
                  <a:schemeClr val="tx1"/>
                </a:solidFill>
              </a:rPr>
              <a:t>.8</a:t>
            </a:r>
            <a:r>
              <a:rPr lang="en-US">
                <a:solidFill>
                  <a:srgbClr val="0000FF"/>
                </a:solidFill>
              </a:rPr>
              <a:t>)</a:t>
            </a:r>
            <a:r>
              <a:rPr lang="en-US">
                <a:solidFill>
                  <a:schemeClr val="tx1"/>
                </a:solidFill>
              </a:rPr>
              <a:t>                         /// </a:t>
            </a:r>
            <a:r>
              <a:rPr lang="en-US"/>
              <a:t>{2}</a:t>
            </a:r>
          </a:p>
          <a:p>
            <a:pPr>
              <a:spcBef>
                <a:spcPct val="0"/>
              </a:spcBef>
            </a:pPr>
            <a:r>
              <a:rPr lang="en-US">
                <a:solidFill>
                  <a:schemeClr val="tx1"/>
                </a:solidFill>
              </a:rPr>
              <a:t>&gt;     ,  </a:t>
            </a:r>
            <a:r>
              <a:rPr lang="en-US">
                <a:solidFill>
                  <a:srgbClr val="0000FF"/>
                </a:solidFill>
              </a:rPr>
              <a:t>xlabel(</a:t>
            </a:r>
            <a:r>
              <a:rPr lang="en-US">
                <a:solidFill>
                  <a:schemeClr val="tx1"/>
                </a:solidFill>
              </a:rPr>
              <a:t>10 </a:t>
            </a:r>
            <a:r>
              <a:rPr lang="en-US">
                <a:solidFill>
                  <a:srgbClr val="0000FF"/>
                </a:solidFill>
              </a:rPr>
              <a:t>(5)</a:t>
            </a:r>
            <a:r>
              <a:rPr lang="en-US">
                <a:solidFill>
                  <a:schemeClr val="tx1"/>
                </a:solidFill>
              </a:rPr>
              <a:t> 25</a:t>
            </a:r>
            <a:r>
              <a:rPr lang="en-US">
                <a:solidFill>
                  <a:srgbClr val="0000FF"/>
                </a:solidFill>
              </a:rPr>
              <a:t>)</a:t>
            </a:r>
            <a:r>
              <a:rPr lang="en-US">
                <a:solidFill>
                  <a:schemeClr val="tx1"/>
                </a:solidFill>
              </a:rPr>
              <a:t> </a:t>
            </a:r>
            <a:r>
              <a:rPr lang="en-US">
                <a:solidFill>
                  <a:srgbClr val="0000FF"/>
                </a:solidFill>
              </a:rPr>
              <a:t>xmtick(</a:t>
            </a:r>
            <a:r>
              <a:rPr lang="en-US">
                <a:solidFill>
                  <a:schemeClr val="tx1"/>
                </a:solidFill>
              </a:rPr>
              <a:t>7 </a:t>
            </a:r>
            <a:r>
              <a:rPr lang="en-US">
                <a:solidFill>
                  <a:srgbClr val="0000FF"/>
                </a:solidFill>
              </a:rPr>
              <a:t>(1)</a:t>
            </a:r>
            <a:r>
              <a:rPr lang="en-US">
                <a:solidFill>
                  <a:schemeClr val="tx1"/>
                </a:solidFill>
              </a:rPr>
              <a:t> 27</a:t>
            </a:r>
            <a:r>
              <a:rPr lang="en-US">
                <a:solidFill>
                  <a:srgbClr val="0000FF"/>
                </a:solidFill>
              </a:rPr>
              <a:t>)</a:t>
            </a:r>
            <a:r>
              <a:rPr lang="en-US">
                <a:solidFill>
                  <a:schemeClr val="tx1"/>
                </a:solidFill>
              </a:rPr>
              <a:t> </a:t>
            </a:r>
            <a:r>
              <a:rPr lang="en-US">
                <a:solidFill>
                  <a:srgbClr val="0000FF"/>
                </a:solidFill>
              </a:rPr>
              <a:t>ytitle(</a:t>
            </a:r>
            <a:r>
              <a:rPr lang="en-US">
                <a:solidFill>
                  <a:schemeClr val="tx1"/>
                </a:solidFill>
              </a:rPr>
              <a:t>"Birth Weight (g/100)"</a:t>
            </a:r>
            <a:r>
              <a:rPr lang="en-US">
                <a:solidFill>
                  <a:srgbClr val="0000FF"/>
                </a:solidFill>
              </a:rPr>
              <a:t>)</a:t>
            </a:r>
          </a:p>
        </p:txBody>
      </p:sp>
      <p:sp>
        <p:nvSpPr>
          <p:cNvPr id="186379" name="Text Box 11"/>
          <p:cNvSpPr txBox="1">
            <a:spLocks noChangeArrowheads="1"/>
          </p:cNvSpPr>
          <p:nvPr/>
        </p:nvSpPr>
        <p:spPr bwMode="auto">
          <a:xfrm>
            <a:off x="1373188" y="5792788"/>
            <a:ext cx="6334125" cy="6508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sz="1800" b="1">
                <a:solidFill>
                  <a:schemeClr val="tx1"/>
                </a:solidFill>
                <a:latin typeface="Century Schoolbook" pitchFamily="18" charset="0"/>
              </a:rPr>
              <a:t>This comparison suggests that the linear model is fairly reasonable.</a:t>
            </a:r>
          </a:p>
        </p:txBody>
      </p:sp>
      <p:sp>
        <p:nvSpPr>
          <p:cNvPr id="186380" name="Text Box 12"/>
          <p:cNvSpPr txBox="1">
            <a:spLocks noChangeArrowheads="1"/>
          </p:cNvSpPr>
          <p:nvPr/>
        </p:nvSpPr>
        <p:spPr bwMode="auto">
          <a:xfrm>
            <a:off x="987425" y="2943225"/>
            <a:ext cx="7454900" cy="6699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7493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{1}	</a:t>
            </a:r>
            <a:r>
              <a:rPr lang="en-US" sz="1800">
                <a:latin typeface="Century Schoolbook" pitchFamily="18" charset="0"/>
              </a:rPr>
              <a:t>This </a:t>
            </a:r>
            <a:r>
              <a:rPr lang="en-US" sz="1800" b="1">
                <a:latin typeface="Century Schoolbook" pitchFamily="18" charset="0"/>
              </a:rPr>
              <a:t>lfit</a:t>
            </a:r>
            <a:r>
              <a:rPr lang="en-US" sz="1800">
                <a:latin typeface="Century Schoolbook" pitchFamily="18" charset="0"/>
              </a:rPr>
              <a:t> command plots the linear regression line for </a:t>
            </a:r>
            <a:r>
              <a:rPr lang="en-US" sz="1800" i="1">
                <a:latin typeface="Century Schoolbook" pitchFamily="18" charset="0"/>
              </a:rPr>
              <a:t>bweight</a:t>
            </a:r>
            <a:r>
              <a:rPr lang="en-US" sz="1800">
                <a:latin typeface="Century Schoolbook" pitchFamily="18" charset="0"/>
              </a:rPr>
              <a:t> against </a:t>
            </a:r>
            <a:r>
              <a:rPr lang="en-US" sz="1800" i="1">
                <a:latin typeface="Century Schoolbook" pitchFamily="18" charset="0"/>
              </a:rPr>
              <a:t>estriol</a:t>
            </a:r>
            <a:r>
              <a:rPr lang="en-US" sz="1800">
                <a:latin typeface="Century Schoolbook" pitchFamily="18" charset="0"/>
              </a:rPr>
              <a:t>.</a:t>
            </a:r>
            <a:endParaRPr lang="en-US" sz="1800" b="1">
              <a:latin typeface="Century Schoolbook" pitchFamily="18" charset="0"/>
            </a:endParaRPr>
          </a:p>
        </p:txBody>
      </p:sp>
      <p:sp>
        <p:nvSpPr>
          <p:cNvPr id="186381" name="Text Box 13"/>
          <p:cNvSpPr txBox="1">
            <a:spLocks noChangeArrowheads="1"/>
          </p:cNvSpPr>
          <p:nvPr/>
        </p:nvSpPr>
        <p:spPr bwMode="auto">
          <a:xfrm>
            <a:off x="927100" y="4557713"/>
            <a:ext cx="7454900" cy="6699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35000" indent="-635000">
              <a:spcBef>
                <a:spcPct val="0"/>
              </a:spcBef>
              <a:defRPr sz="2400">
                <a:solidFill>
                  <a:schemeClr val="tx1"/>
                </a:solidFill>
                <a:latin typeface="Times New Roman" pitchFamily="18" charset="0"/>
              </a:defRPr>
            </a:lvl1pPr>
            <a:lvl2pPr marL="804863">
              <a:spcBef>
                <a:spcPct val="0"/>
              </a:spcBef>
              <a:defRPr sz="2400">
                <a:solidFill>
                  <a:schemeClr val="tx1"/>
                </a:solidFill>
                <a:latin typeface="Times New Roman" pitchFamily="18" charset="0"/>
              </a:defRPr>
            </a:lvl2pPr>
            <a:lvl3pPr marL="919163">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SAS Monospace" pitchFamily="49" charset="0"/>
              </a:rPr>
              <a:t>{2}	</a:t>
            </a:r>
            <a:r>
              <a:rPr lang="en-US" sz="1800">
                <a:latin typeface="Century Schoolbook" pitchFamily="18" charset="0"/>
              </a:rPr>
              <a:t>This </a:t>
            </a:r>
            <a:r>
              <a:rPr lang="en-US" sz="1800" b="1">
                <a:latin typeface="Century Schoolbook" pitchFamily="18" charset="0"/>
              </a:rPr>
              <a:t>lowess</a:t>
            </a:r>
            <a:r>
              <a:rPr lang="en-US" sz="1800">
                <a:latin typeface="Century Schoolbook" pitchFamily="18" charset="0"/>
              </a:rPr>
              <a:t> command plots the lowess regression line for </a:t>
            </a:r>
            <a:r>
              <a:rPr lang="en-US" sz="1800" i="1">
                <a:latin typeface="Century Schoolbook" pitchFamily="18" charset="0"/>
              </a:rPr>
              <a:t>bweight</a:t>
            </a:r>
            <a:r>
              <a:rPr lang="en-US" sz="1800">
                <a:latin typeface="Century Schoolbook" pitchFamily="18" charset="0"/>
              </a:rPr>
              <a:t> against </a:t>
            </a:r>
            <a:r>
              <a:rPr lang="en-US" sz="1800" i="1">
                <a:latin typeface="Century Schoolbook" pitchFamily="18" charset="0"/>
              </a:rPr>
              <a:t>estriol</a:t>
            </a:r>
            <a:r>
              <a:rPr lang="en-US" sz="1800">
                <a:latin typeface="Century Schoolbook" pitchFamily="18" charset="0"/>
              </a:rPr>
              <a:t>.  </a:t>
            </a:r>
            <a:r>
              <a:rPr lang="en-US" sz="1800" i="1">
                <a:latin typeface="Century Schoolbook" pitchFamily="18" charset="0"/>
              </a:rPr>
              <a:t>bwidth(.8) </a:t>
            </a:r>
            <a:r>
              <a:rPr lang="en-US" sz="1800">
                <a:latin typeface="Century Schoolbook" pitchFamily="18" charset="0"/>
              </a:rPr>
              <a:t> specifies a bandwidth of .8</a:t>
            </a:r>
            <a:endParaRPr lang="en-US" sz="1800" b="1">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80"/>
                                        </p:tgtEl>
                                        <p:attrNameLst>
                                          <p:attrName>style.visibility</p:attrName>
                                        </p:attrNameLst>
                                      </p:cBhvr>
                                      <p:to>
                                        <p:strVal val="visible"/>
                                      </p:to>
                                    </p:set>
                                  </p:childTnLst>
                                  <p:subTnLst>
                                    <p:set>
                                      <p:cBhvr override="childStyle">
                                        <p:cTn dur="1" fill="hold" display="0" masterRel="nextClick" afterEffect="1"/>
                                        <p:tgtEl>
                                          <p:spTgt spid="18638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81"/>
                                        </p:tgtEl>
                                        <p:attrNameLst>
                                          <p:attrName>style.visibility</p:attrName>
                                        </p:attrNameLst>
                                      </p:cBhvr>
                                      <p:to>
                                        <p:strVal val="visible"/>
                                      </p:to>
                                    </p:set>
                                  </p:childTnLst>
                                  <p:subTnLst>
                                    <p:set>
                                      <p:cBhvr override="childStyle">
                                        <p:cTn dur="1" fill="hold" display="0" masterRel="nextClick" afterEffect="1"/>
                                        <p:tgtEl>
                                          <p:spTgt spid="18638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9" grpId="0" animBg="1" autoUpdateAnimBg="0"/>
      <p:bldP spid="186380" grpId="0" animBg="1" autoUpdateAnimBg="0"/>
      <p:bldP spid="1863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552450"/>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7406" name="Group 14"/>
          <p:cNvGrpSpPr>
            <a:grpSpLocks/>
          </p:cNvGrpSpPr>
          <p:nvPr/>
        </p:nvGrpSpPr>
        <p:grpSpPr bwMode="auto">
          <a:xfrm>
            <a:off x="2235200" y="2195513"/>
            <a:ext cx="5915025" cy="3924300"/>
            <a:chOff x="1462" y="1383"/>
            <a:chExt cx="3726" cy="2472"/>
          </a:xfrm>
        </p:grpSpPr>
        <p:pic>
          <p:nvPicPr>
            <p:cNvPr id="18740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 y="1383"/>
              <a:ext cx="3726" cy="2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7408" name="Oval 16"/>
            <p:cNvSpPr>
              <a:spLocks noChangeArrowheads="1"/>
            </p:cNvSpPr>
            <p:nvPr/>
          </p:nvSpPr>
          <p:spPr bwMode="auto">
            <a:xfrm>
              <a:off x="1579" y="2096"/>
              <a:ext cx="492" cy="174"/>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7409" name="Oval 17"/>
            <p:cNvSpPr>
              <a:spLocks noChangeArrowheads="1"/>
            </p:cNvSpPr>
            <p:nvPr/>
          </p:nvSpPr>
          <p:spPr bwMode="auto">
            <a:xfrm>
              <a:off x="2788" y="1838"/>
              <a:ext cx="1350" cy="294"/>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
        <p:nvSpPr>
          <p:cNvPr id="187410" name="Line 18"/>
          <p:cNvSpPr>
            <a:spLocks noChangeShapeType="1"/>
          </p:cNvSpPr>
          <p:nvPr/>
        </p:nvSpPr>
        <p:spPr bwMode="auto">
          <a:xfrm>
            <a:off x="2281238" y="46307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87411" name="Line 19"/>
          <p:cNvSpPr>
            <a:spLocks noChangeShapeType="1"/>
          </p:cNvSpPr>
          <p:nvPr/>
        </p:nvSpPr>
        <p:spPr bwMode="auto">
          <a:xfrm>
            <a:off x="3681413" y="4630738"/>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87412" name="Oval 20"/>
          <p:cNvSpPr>
            <a:spLocks noChangeArrowheads="1"/>
          </p:cNvSpPr>
          <p:nvPr/>
        </p:nvSpPr>
        <p:spPr bwMode="auto">
          <a:xfrm>
            <a:off x="2124075" y="1277938"/>
            <a:ext cx="1031875" cy="29527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511175"/>
            <a:ext cx="4581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1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2193925"/>
            <a:ext cx="5915025"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1414" name="Oval 6"/>
          <p:cNvSpPr>
            <a:spLocks noChangeArrowheads="1"/>
          </p:cNvSpPr>
          <p:nvPr/>
        </p:nvSpPr>
        <p:spPr bwMode="auto">
          <a:xfrm>
            <a:off x="2400300" y="3733800"/>
            <a:ext cx="1114425" cy="238125"/>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01415" name="Oval 7"/>
          <p:cNvSpPr>
            <a:spLocks noChangeArrowheads="1"/>
          </p:cNvSpPr>
          <p:nvPr/>
        </p:nvSpPr>
        <p:spPr bwMode="auto">
          <a:xfrm>
            <a:off x="4514850" y="3619500"/>
            <a:ext cx="1209675" cy="22860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401416" name="Line 8"/>
          <p:cNvSpPr>
            <a:spLocks noChangeShapeType="1"/>
          </p:cNvSpPr>
          <p:nvPr/>
        </p:nvSpPr>
        <p:spPr bwMode="auto">
          <a:xfrm>
            <a:off x="2281238" y="46212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401417" name="Line 9"/>
          <p:cNvSpPr>
            <a:spLocks noChangeShapeType="1"/>
          </p:cNvSpPr>
          <p:nvPr/>
        </p:nvSpPr>
        <p:spPr bwMode="auto">
          <a:xfrm>
            <a:off x="3681413" y="462121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401418" name="Oval 10"/>
          <p:cNvSpPr>
            <a:spLocks noChangeArrowheads="1"/>
          </p:cNvSpPr>
          <p:nvPr/>
        </p:nvSpPr>
        <p:spPr bwMode="auto">
          <a:xfrm>
            <a:off x="2212975" y="1258888"/>
            <a:ext cx="903288" cy="2555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309563"/>
            <a:ext cx="8467725" cy="619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315913" y="396875"/>
            <a:ext cx="6584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793750" indent="-793750">
              <a:spcBef>
                <a:spcPct val="0"/>
              </a:spcBef>
              <a:buFontTx/>
              <a:buAutoNum type="arabicPeriod" startAt="17"/>
            </a:pPr>
            <a:r>
              <a:rPr lang="en-US" sz="1800" b="1">
                <a:solidFill>
                  <a:srgbClr val="0000FF"/>
                </a:solidFill>
                <a:latin typeface="Century Schoolbook" pitchFamily="18" charset="0"/>
              </a:rPr>
              <a:t>Residuals, Standard Error Of Residuals, And 	</a:t>
            </a:r>
          </a:p>
          <a:p>
            <a:pPr marL="793750" indent="-793750">
              <a:spcBef>
                <a:spcPct val="0"/>
              </a:spcBef>
            </a:pPr>
            <a:r>
              <a:rPr lang="en-US" sz="1800" b="1">
                <a:solidFill>
                  <a:srgbClr val="0000FF"/>
                </a:solidFill>
                <a:latin typeface="Century Schoolbook" pitchFamily="18" charset="0"/>
              </a:rPr>
              <a:t>	Studentized Residuals</a:t>
            </a:r>
          </a:p>
        </p:txBody>
      </p:sp>
      <p:grpSp>
        <p:nvGrpSpPr>
          <p:cNvPr id="188419" name="Group 3"/>
          <p:cNvGrpSpPr>
            <a:grpSpLocks/>
          </p:cNvGrpSpPr>
          <p:nvPr/>
        </p:nvGrpSpPr>
        <p:grpSpPr bwMode="auto">
          <a:xfrm>
            <a:off x="1104900" y="1262063"/>
            <a:ext cx="3957638" cy="730250"/>
            <a:chOff x="696" y="795"/>
            <a:chExt cx="2493" cy="460"/>
          </a:xfrm>
        </p:grpSpPr>
        <p:sp>
          <p:nvSpPr>
            <p:cNvPr id="188420" name="Rectangle 4"/>
            <p:cNvSpPr>
              <a:spLocks noChangeArrowheads="1"/>
            </p:cNvSpPr>
            <p:nvPr/>
          </p:nvSpPr>
          <p:spPr bwMode="auto">
            <a:xfrm>
              <a:off x="696" y="795"/>
              <a:ext cx="202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residual </a:t>
              </a:r>
              <a:r>
                <a:rPr lang="en-US" sz="1800" i="1">
                  <a:solidFill>
                    <a:schemeClr val="tx1"/>
                  </a:solidFill>
                  <a:latin typeface="Century Schoolbook" pitchFamily="18" charset="0"/>
                </a:rPr>
                <a:t>e</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 </a:t>
              </a:r>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r>
                <a:rPr lang="en-US" sz="1800" i="1">
                  <a:solidFill>
                    <a:schemeClr val="tx1"/>
                  </a:solidFill>
                  <a:latin typeface="Century Schoolbook" pitchFamily="18" charset="0"/>
                </a:rPr>
                <a:t> </a:t>
              </a:r>
              <a:r>
                <a:rPr lang="en-US" sz="1800">
                  <a:solidFill>
                    <a:schemeClr val="tx1"/>
                  </a:solidFill>
                  <a:latin typeface="Century Schoolbook" pitchFamily="18" charset="0"/>
                </a:rPr>
                <a:t>- (</a:t>
              </a:r>
              <a:r>
                <a:rPr lang="en-US" sz="1800" i="1">
                  <a:solidFill>
                    <a:schemeClr val="tx1"/>
                  </a:solidFill>
                  <a:latin typeface="Century Schoolbook" pitchFamily="18" charset="0"/>
                </a:rPr>
                <a:t>a </a:t>
              </a:r>
              <a:r>
                <a:rPr lang="en-US" sz="1800">
                  <a:solidFill>
                    <a:schemeClr val="tx1"/>
                  </a:solidFill>
                  <a:latin typeface="Century Schoolbook" pitchFamily="18" charset="0"/>
                </a:rPr>
                <a:t>+ </a:t>
              </a:r>
              <a:r>
                <a:rPr lang="en-US" sz="1800" i="1">
                  <a:solidFill>
                    <a:schemeClr val="tx1"/>
                  </a:solidFill>
                  <a:latin typeface="Century Schoolbook" pitchFamily="18" charset="0"/>
                </a:rPr>
                <a:t>bx</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a:t>
              </a:r>
            </a:p>
          </p:txBody>
        </p:sp>
        <p:grpSp>
          <p:nvGrpSpPr>
            <p:cNvPr id="188421" name="Group 5"/>
            <p:cNvGrpSpPr>
              <a:grpSpLocks/>
            </p:cNvGrpSpPr>
            <p:nvPr/>
          </p:nvGrpSpPr>
          <p:grpSpPr bwMode="auto">
            <a:xfrm>
              <a:off x="704" y="1024"/>
              <a:ext cx="2485" cy="231"/>
              <a:chOff x="704" y="1024"/>
              <a:chExt cx="2485" cy="231"/>
            </a:xfrm>
          </p:grpSpPr>
          <p:sp>
            <p:nvSpPr>
              <p:cNvPr id="188422" name="Rectangle 6"/>
              <p:cNvSpPr>
                <a:spLocks noChangeArrowheads="1"/>
              </p:cNvSpPr>
              <p:nvPr/>
            </p:nvSpPr>
            <p:spPr bwMode="auto">
              <a:xfrm>
                <a:off x="704" y="1024"/>
                <a:ext cx="15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has variance var(</a:t>
                </a:r>
                <a:r>
                  <a:rPr lang="en-US" sz="1800" i="1">
                    <a:solidFill>
                      <a:schemeClr val="tx1"/>
                    </a:solidFill>
                    <a:latin typeface="Century Schoolbook" pitchFamily="18" charset="0"/>
                  </a:rPr>
                  <a:t>e</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a:t>
                </a:r>
              </a:p>
            </p:txBody>
          </p:sp>
          <p:graphicFrame>
            <p:nvGraphicFramePr>
              <p:cNvPr id="188423" name="Object 7"/>
              <p:cNvGraphicFramePr>
                <a:graphicFrameLocks noChangeAspect="1"/>
              </p:cNvGraphicFramePr>
              <p:nvPr/>
            </p:nvGraphicFramePr>
            <p:xfrm>
              <a:off x="2301" y="1026"/>
              <a:ext cx="888" cy="208"/>
            </p:xfrm>
            <a:graphic>
              <a:graphicData uri="http://schemas.openxmlformats.org/presentationml/2006/ole">
                <mc:AlternateContent xmlns:mc="http://schemas.openxmlformats.org/markup-compatibility/2006">
                  <mc:Choice xmlns:v="urn:schemas-microsoft-com:vml" Requires="v">
                    <p:oleObj spid="_x0000_s188499" name="Equation" r:id="rId4" imgW="1409400" imgH="330120" progId="Equation.DSMT4">
                      <p:embed/>
                    </p:oleObj>
                  </mc:Choice>
                  <mc:Fallback>
                    <p:oleObj name="Equation" r:id="rId4" imgW="1409400" imgH="33012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 y="1026"/>
                            <a:ext cx="88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88424" name="Group 8"/>
          <p:cNvGrpSpPr>
            <a:grpSpLocks/>
          </p:cNvGrpSpPr>
          <p:nvPr/>
        </p:nvGrpSpPr>
        <p:grpSpPr bwMode="auto">
          <a:xfrm>
            <a:off x="1104900" y="2457450"/>
            <a:ext cx="7402513" cy="866775"/>
            <a:chOff x="696" y="1388"/>
            <a:chExt cx="4663" cy="546"/>
          </a:xfrm>
        </p:grpSpPr>
        <p:grpSp>
          <p:nvGrpSpPr>
            <p:cNvPr id="188425" name="Group 9"/>
            <p:cNvGrpSpPr>
              <a:grpSpLocks/>
            </p:cNvGrpSpPr>
            <p:nvPr/>
          </p:nvGrpSpPr>
          <p:grpSpPr bwMode="auto">
            <a:xfrm>
              <a:off x="696" y="1388"/>
              <a:ext cx="3719" cy="231"/>
              <a:chOff x="696" y="1388"/>
              <a:chExt cx="3719" cy="231"/>
            </a:xfrm>
          </p:grpSpPr>
          <p:sp>
            <p:nvSpPr>
              <p:cNvPr id="188426" name="Rectangle 10"/>
              <p:cNvSpPr>
                <a:spLocks noChangeArrowheads="1"/>
              </p:cNvSpPr>
              <p:nvPr/>
            </p:nvSpPr>
            <p:spPr bwMode="auto">
              <a:xfrm>
                <a:off x="696" y="1388"/>
                <a:ext cx="371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corresponding to the point</a:t>
                </a:r>
              </a:p>
            </p:txBody>
          </p:sp>
          <p:sp>
            <p:nvSpPr>
              <p:cNvPr id="188427" name="Text Box 11"/>
              <p:cNvSpPr txBox="1">
                <a:spLocks noChangeArrowheads="1"/>
              </p:cNvSpPr>
              <p:nvPr/>
            </p:nvSpPr>
            <p:spPr bwMode="auto">
              <a:xfrm>
                <a:off x="1048" y="1418"/>
                <a:ext cx="1478" cy="17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Standardized residual</a:t>
                </a:r>
                <a:endParaRPr lang="en-US" sz="1600">
                  <a:solidFill>
                    <a:schemeClr val="tx1"/>
                  </a:solidFill>
                  <a:latin typeface="Century Schoolbook" pitchFamily="18" charset="0"/>
                </a:endParaRPr>
              </a:p>
            </p:txBody>
          </p:sp>
        </p:grpSp>
        <p:grpSp>
          <p:nvGrpSpPr>
            <p:cNvPr id="188428" name="Group 12"/>
            <p:cNvGrpSpPr>
              <a:grpSpLocks/>
            </p:cNvGrpSpPr>
            <p:nvPr/>
          </p:nvGrpSpPr>
          <p:grpSpPr bwMode="auto">
            <a:xfrm>
              <a:off x="1027" y="1669"/>
              <a:ext cx="4332" cy="265"/>
              <a:chOff x="1027" y="1669"/>
              <a:chExt cx="4332" cy="265"/>
            </a:xfrm>
          </p:grpSpPr>
          <p:sp>
            <p:nvSpPr>
              <p:cNvPr id="188429" name="Rectangle 13"/>
              <p:cNvSpPr>
                <a:spLocks noChangeArrowheads="1"/>
              </p:cNvSpPr>
              <p:nvPr/>
            </p:nvSpPr>
            <p:spPr bwMode="auto">
              <a:xfrm>
                <a:off x="1027" y="1703"/>
                <a:ext cx="86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a:t>
                </a:r>
                <a:r>
                  <a:rPr lang="en-US" sz="1800" i="1">
                    <a:solidFill>
                      <a:schemeClr val="tx1"/>
                    </a:solidFill>
                    <a:latin typeface="Century Schoolbook" pitchFamily="18" charset="0"/>
                  </a:rPr>
                  <a:t>, y</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is </a:t>
                </a:r>
                <a:r>
                  <a:rPr lang="en-US" sz="1800" i="1">
                    <a:solidFill>
                      <a:schemeClr val="tx1"/>
                    </a:solidFill>
                    <a:latin typeface="Century Schoolbook" pitchFamily="18" charset="0"/>
                  </a:rPr>
                  <a:t>e</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a:t>
                </a:r>
              </a:p>
            </p:txBody>
          </p:sp>
          <p:graphicFrame>
            <p:nvGraphicFramePr>
              <p:cNvPr id="188430" name="Object 14"/>
              <p:cNvGraphicFramePr>
                <a:graphicFrameLocks noChangeAspect="1"/>
              </p:cNvGraphicFramePr>
              <p:nvPr/>
            </p:nvGraphicFramePr>
            <p:xfrm>
              <a:off x="1870" y="1669"/>
              <a:ext cx="992" cy="247"/>
            </p:xfrm>
            <a:graphic>
              <a:graphicData uri="http://schemas.openxmlformats.org/presentationml/2006/ole">
                <mc:AlternateContent xmlns:mc="http://schemas.openxmlformats.org/markup-compatibility/2006">
                  <mc:Choice xmlns:v="urn:schemas-microsoft-com:vml" Requires="v">
                    <p:oleObj spid="_x0000_s188500" name="Equation" r:id="rId6" imgW="1574640" imgH="393480" progId="Equation.DSMT4">
                      <p:embed/>
                    </p:oleObj>
                  </mc:Choice>
                  <mc:Fallback>
                    <p:oleObj name="Equation" r:id="rId6" imgW="1574640" imgH="39348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0" y="1669"/>
                            <a:ext cx="992"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8431" name="Rectangle 15"/>
              <p:cNvSpPr>
                <a:spLocks noChangeArrowheads="1"/>
              </p:cNvSpPr>
              <p:nvPr/>
            </p:nvSpPr>
            <p:spPr bwMode="auto">
              <a:xfrm>
                <a:off x="4842" y="1679"/>
                <a:ext cx="51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Century Schoolbook" pitchFamily="18" charset="0"/>
                  </a:rPr>
                  <a:t>{1.11}</a:t>
                </a:r>
              </a:p>
            </p:txBody>
          </p:sp>
        </p:grpSp>
      </p:grpSp>
      <p:grpSp>
        <p:nvGrpSpPr>
          <p:cNvPr id="188432" name="Group 16"/>
          <p:cNvGrpSpPr>
            <a:grpSpLocks/>
          </p:cNvGrpSpPr>
          <p:nvPr/>
        </p:nvGrpSpPr>
        <p:grpSpPr bwMode="auto">
          <a:xfrm>
            <a:off x="1104900" y="3643313"/>
            <a:ext cx="7102475" cy="838200"/>
            <a:chOff x="696" y="2133"/>
            <a:chExt cx="4474" cy="528"/>
          </a:xfrm>
        </p:grpSpPr>
        <p:sp>
          <p:nvSpPr>
            <p:cNvPr id="188433" name="Rectangle 17"/>
            <p:cNvSpPr>
              <a:spLocks noChangeArrowheads="1"/>
            </p:cNvSpPr>
            <p:nvPr/>
          </p:nvSpPr>
          <p:spPr bwMode="auto">
            <a:xfrm>
              <a:off x="696" y="2133"/>
              <a:ext cx="447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A problem with Equation {1.11} is that a single large residual can</a:t>
              </a:r>
            </a:p>
          </p:txBody>
        </p:sp>
        <p:sp>
          <p:nvSpPr>
            <p:cNvPr id="188434" name="Rectangle 18"/>
            <p:cNvSpPr>
              <a:spLocks noChangeArrowheads="1"/>
            </p:cNvSpPr>
            <p:nvPr/>
          </p:nvSpPr>
          <p:spPr bwMode="auto">
            <a:xfrm>
              <a:off x="784" y="2430"/>
              <a:ext cx="162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Char char="•"/>
              </a:pPr>
              <a:r>
                <a:rPr lang="en-US" sz="1800">
                  <a:solidFill>
                    <a:schemeClr val="tx1"/>
                  </a:solidFill>
                  <a:latin typeface="Century Schoolbook" pitchFamily="18" charset="0"/>
                </a:rPr>
                <a:t>Inflate the value of </a:t>
              </a:r>
              <a:r>
                <a:rPr lang="en-US" sz="1800" i="1">
                  <a:solidFill>
                    <a:schemeClr val="tx1"/>
                  </a:solidFill>
                  <a:latin typeface="Century Schoolbook" pitchFamily="18" charset="0"/>
                </a:rPr>
                <a:t>s</a:t>
              </a:r>
              <a:r>
                <a:rPr lang="en-US" sz="1800" i="1" baseline="30000">
                  <a:solidFill>
                    <a:schemeClr val="tx1"/>
                  </a:solidFill>
                  <a:latin typeface="Century Schoolbook" pitchFamily="18" charset="0"/>
                </a:rPr>
                <a:t>2</a:t>
              </a:r>
            </a:p>
          </p:txBody>
        </p:sp>
      </p:grpSp>
      <p:sp>
        <p:nvSpPr>
          <p:cNvPr id="188435" name="Rectangle 19"/>
          <p:cNvSpPr>
            <a:spLocks noChangeArrowheads="1"/>
          </p:cNvSpPr>
          <p:nvPr/>
        </p:nvSpPr>
        <p:spPr bwMode="auto">
          <a:xfrm>
            <a:off x="1244600" y="4687888"/>
            <a:ext cx="5289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Char char="•"/>
            </a:pPr>
            <a:r>
              <a:rPr lang="en-US" sz="1800">
                <a:solidFill>
                  <a:schemeClr val="tx1"/>
                </a:solidFill>
                <a:latin typeface="Century Schoolbook" pitchFamily="18" charset="0"/>
              </a:rPr>
              <a:t>Decrease the size of the standardized residuals</a:t>
            </a:r>
          </a:p>
        </p:txBody>
      </p:sp>
      <p:grpSp>
        <p:nvGrpSpPr>
          <p:cNvPr id="188439" name="Group 23"/>
          <p:cNvGrpSpPr>
            <a:grpSpLocks/>
          </p:cNvGrpSpPr>
          <p:nvPr/>
        </p:nvGrpSpPr>
        <p:grpSpPr bwMode="auto">
          <a:xfrm>
            <a:off x="1254125" y="5318125"/>
            <a:ext cx="2943225" cy="388938"/>
            <a:chOff x="784" y="3350"/>
            <a:chExt cx="1854" cy="245"/>
          </a:xfrm>
        </p:grpSpPr>
        <p:sp>
          <p:nvSpPr>
            <p:cNvPr id="188440" name="Rectangle 24"/>
            <p:cNvSpPr>
              <a:spLocks noChangeArrowheads="1"/>
            </p:cNvSpPr>
            <p:nvPr/>
          </p:nvSpPr>
          <p:spPr bwMode="auto">
            <a:xfrm>
              <a:off x="784" y="3350"/>
              <a:ext cx="185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Char char="•"/>
              </a:pPr>
              <a:r>
                <a:rPr lang="en-US" sz="1800">
                  <a:solidFill>
                    <a:schemeClr val="tx1"/>
                  </a:solidFill>
                  <a:latin typeface="Century Schoolbook" pitchFamily="18" charset="0"/>
                </a:rPr>
                <a:t>Can pull          towards </a:t>
              </a:r>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p>
          </p:txBody>
        </p:sp>
        <p:graphicFrame>
          <p:nvGraphicFramePr>
            <p:cNvPr id="188441" name="Object 25"/>
            <p:cNvGraphicFramePr>
              <a:graphicFrameLocks noChangeAspect="1"/>
            </p:cNvGraphicFramePr>
            <p:nvPr/>
          </p:nvGraphicFramePr>
          <p:xfrm>
            <a:off x="1519" y="3379"/>
            <a:ext cx="344" cy="216"/>
          </p:xfrm>
          <a:graphic>
            <a:graphicData uri="http://schemas.openxmlformats.org/presentationml/2006/ole">
              <mc:AlternateContent xmlns:mc="http://schemas.openxmlformats.org/markup-compatibility/2006">
                <mc:Choice xmlns:v="urn:schemas-microsoft-com:vml" Requires="v">
                  <p:oleObj spid="_x0000_s188501" name="Equation" r:id="rId8" imgW="545760" imgH="342720" progId="Equation.DSMT4">
                    <p:embed/>
                  </p:oleObj>
                </mc:Choice>
                <mc:Fallback>
                  <p:oleObj name="Equation" r:id="rId8" imgW="545760" imgH="34272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 y="3379"/>
                          <a:ext cx="344"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8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84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3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2" name="Group 2"/>
          <p:cNvGrpSpPr>
            <a:grpSpLocks/>
          </p:cNvGrpSpPr>
          <p:nvPr/>
        </p:nvGrpSpPr>
        <p:grpSpPr bwMode="auto">
          <a:xfrm>
            <a:off x="528638" y="439738"/>
            <a:ext cx="7316787" cy="366712"/>
            <a:chOff x="421" y="309"/>
            <a:chExt cx="4609" cy="231"/>
          </a:xfrm>
        </p:grpSpPr>
        <p:sp>
          <p:nvSpPr>
            <p:cNvPr id="189443" name="Rectangle 3"/>
            <p:cNvSpPr>
              <a:spLocks noChangeArrowheads="1"/>
            </p:cNvSpPr>
            <p:nvPr/>
          </p:nvSpPr>
          <p:spPr bwMode="auto">
            <a:xfrm>
              <a:off x="421" y="309"/>
              <a:ext cx="324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To avoid this problem, we usually calculate the</a:t>
              </a:r>
            </a:p>
          </p:txBody>
        </p:sp>
        <p:sp>
          <p:nvSpPr>
            <p:cNvPr id="189444" name="Text Box 4"/>
            <p:cNvSpPr txBox="1">
              <a:spLocks noChangeArrowheads="1"/>
            </p:cNvSpPr>
            <p:nvPr/>
          </p:nvSpPr>
          <p:spPr bwMode="auto">
            <a:xfrm>
              <a:off x="3667" y="340"/>
              <a:ext cx="1363" cy="17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studentized residual</a:t>
              </a:r>
            </a:p>
          </p:txBody>
        </p:sp>
      </p:grpSp>
      <p:grpSp>
        <p:nvGrpSpPr>
          <p:cNvPr id="189445" name="Group 5"/>
          <p:cNvGrpSpPr>
            <a:grpSpLocks/>
          </p:cNvGrpSpPr>
          <p:nvPr/>
        </p:nvGrpSpPr>
        <p:grpSpPr bwMode="auto">
          <a:xfrm>
            <a:off x="690563" y="869950"/>
            <a:ext cx="7842250" cy="404813"/>
            <a:chOff x="370" y="622"/>
            <a:chExt cx="4940" cy="255"/>
          </a:xfrm>
        </p:grpSpPr>
        <p:graphicFrame>
          <p:nvGraphicFramePr>
            <p:cNvPr id="189446" name="Object 6"/>
            <p:cNvGraphicFramePr>
              <a:graphicFrameLocks noChangeAspect="1"/>
            </p:cNvGraphicFramePr>
            <p:nvPr/>
          </p:nvGraphicFramePr>
          <p:xfrm>
            <a:off x="370" y="622"/>
            <a:ext cx="1056" cy="255"/>
          </p:xfrm>
          <a:graphic>
            <a:graphicData uri="http://schemas.openxmlformats.org/presentationml/2006/ole">
              <mc:AlternateContent xmlns:mc="http://schemas.openxmlformats.org/markup-compatibility/2006">
                <mc:Choice xmlns:v="urn:schemas-microsoft-com:vml" Requires="v">
                  <p:oleObj spid="_x0000_s189686" name="Equation" r:id="rId4" imgW="1676160" imgH="406080" progId="Equation.DSMT4">
                    <p:embed/>
                  </p:oleObj>
                </mc:Choice>
                <mc:Fallback>
                  <p:oleObj name="Equation" r:id="rId4" imgW="1676160" imgH="40608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 y="622"/>
                          <a:ext cx="1056"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47" name="Text Box 7"/>
            <p:cNvSpPr txBox="1">
              <a:spLocks noChangeArrowheads="1"/>
            </p:cNvSpPr>
            <p:nvPr/>
          </p:nvSpPr>
          <p:spPr bwMode="auto">
            <a:xfrm>
              <a:off x="4780" y="628"/>
              <a:ext cx="53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{1.12}</a:t>
              </a:r>
              <a:endParaRPr lang="en-US" sz="1600" b="1">
                <a:solidFill>
                  <a:schemeClr val="tx1"/>
                </a:solidFill>
                <a:latin typeface="Century Schoolbook" pitchFamily="18" charset="0"/>
              </a:endParaRPr>
            </a:p>
          </p:txBody>
        </p:sp>
      </p:grpSp>
      <p:sp>
        <p:nvSpPr>
          <p:cNvPr id="189449" name="Text Box 9"/>
          <p:cNvSpPr txBox="1">
            <a:spLocks noChangeArrowheads="1"/>
          </p:cNvSpPr>
          <p:nvPr/>
        </p:nvSpPr>
        <p:spPr bwMode="auto">
          <a:xfrm>
            <a:off x="463550" y="1525588"/>
            <a:ext cx="8731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where</a:t>
            </a:r>
          </a:p>
        </p:txBody>
      </p:sp>
      <p:graphicFrame>
        <p:nvGraphicFramePr>
          <p:cNvPr id="189450" name="Object 10"/>
          <p:cNvGraphicFramePr>
            <a:graphicFrameLocks noChangeAspect="1"/>
          </p:cNvGraphicFramePr>
          <p:nvPr/>
        </p:nvGraphicFramePr>
        <p:xfrm>
          <a:off x="1298575" y="1579563"/>
          <a:ext cx="290513" cy="368300"/>
        </p:xfrm>
        <a:graphic>
          <a:graphicData uri="http://schemas.openxmlformats.org/presentationml/2006/ole">
            <mc:AlternateContent xmlns:mc="http://schemas.openxmlformats.org/markup-compatibility/2006">
              <mc:Choice xmlns:v="urn:schemas-microsoft-com:vml" Requires="v">
                <p:oleObj spid="_x0000_s189687" name="Equation" r:id="rId6" imgW="291960" imgH="368280" progId="Equation.DSMT4">
                  <p:embed/>
                </p:oleObj>
              </mc:Choice>
              <mc:Fallback>
                <p:oleObj name="Equation" r:id="rId6" imgW="291960" imgH="36828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1579563"/>
                        <a:ext cx="2905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51" name="Text Box 11"/>
          <p:cNvSpPr txBox="1">
            <a:spLocks noChangeArrowheads="1"/>
          </p:cNvSpPr>
          <p:nvPr/>
        </p:nvSpPr>
        <p:spPr bwMode="auto">
          <a:xfrm>
            <a:off x="1543050" y="1541463"/>
            <a:ext cx="3778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denotes the root MSE estimate of </a:t>
            </a:r>
            <a:endParaRPr lang="en-US" sz="1600">
              <a:solidFill>
                <a:schemeClr val="tx1"/>
              </a:solidFill>
              <a:latin typeface="Century Schoolbook" pitchFamily="18" charset="0"/>
            </a:endParaRPr>
          </a:p>
        </p:txBody>
      </p:sp>
      <p:graphicFrame>
        <p:nvGraphicFramePr>
          <p:cNvPr id="189452" name="Object 12"/>
          <p:cNvGraphicFramePr>
            <a:graphicFrameLocks noChangeAspect="1"/>
          </p:cNvGraphicFramePr>
          <p:nvPr/>
        </p:nvGraphicFramePr>
        <p:xfrm>
          <a:off x="5286375" y="1662113"/>
          <a:ext cx="190500" cy="176212"/>
        </p:xfrm>
        <a:graphic>
          <a:graphicData uri="http://schemas.openxmlformats.org/presentationml/2006/ole">
            <mc:AlternateContent xmlns:mc="http://schemas.openxmlformats.org/markup-compatibility/2006">
              <mc:Choice xmlns:v="urn:schemas-microsoft-com:vml" Requires="v">
                <p:oleObj spid="_x0000_s189688" name="Equation" r:id="rId8" imgW="190440" imgH="177480" progId="Equation.DSMT4">
                  <p:embed/>
                </p:oleObj>
              </mc:Choice>
              <mc:Fallback>
                <p:oleObj name="Equation" r:id="rId8" imgW="190440" imgH="17748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6375" y="1662113"/>
                        <a:ext cx="1905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53" name="Text Box 13"/>
          <p:cNvSpPr txBox="1">
            <a:spLocks noChangeArrowheads="1"/>
          </p:cNvSpPr>
          <p:nvPr/>
        </p:nvSpPr>
        <p:spPr bwMode="auto">
          <a:xfrm>
            <a:off x="5480050" y="1557338"/>
            <a:ext cx="1095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with the </a:t>
            </a:r>
          </a:p>
        </p:txBody>
      </p:sp>
      <p:graphicFrame>
        <p:nvGraphicFramePr>
          <p:cNvPr id="189454" name="Object 14"/>
          <p:cNvGraphicFramePr>
            <a:graphicFrameLocks noChangeAspect="1"/>
          </p:cNvGraphicFramePr>
          <p:nvPr/>
        </p:nvGraphicFramePr>
        <p:xfrm>
          <a:off x="6518275" y="1562100"/>
          <a:ext cx="265113" cy="290513"/>
        </p:xfrm>
        <a:graphic>
          <a:graphicData uri="http://schemas.openxmlformats.org/presentationml/2006/ole">
            <mc:AlternateContent xmlns:mc="http://schemas.openxmlformats.org/markup-compatibility/2006">
              <mc:Choice xmlns:v="urn:schemas-microsoft-com:vml" Requires="v">
                <p:oleObj spid="_x0000_s189689" name="Equation" r:id="rId10" imgW="266400" imgH="291960" progId="Equation.DSMT4">
                  <p:embed/>
                </p:oleObj>
              </mc:Choice>
              <mc:Fallback>
                <p:oleObj name="Equation" r:id="rId10" imgW="266400" imgH="29196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8275" y="1562100"/>
                        <a:ext cx="265113"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55" name="Text Box 15"/>
          <p:cNvSpPr txBox="1">
            <a:spLocks noChangeArrowheads="1"/>
          </p:cNvSpPr>
          <p:nvPr/>
        </p:nvSpPr>
        <p:spPr bwMode="auto">
          <a:xfrm>
            <a:off x="6750050" y="1558925"/>
            <a:ext cx="1936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case deleted and</a:t>
            </a:r>
          </a:p>
        </p:txBody>
      </p:sp>
      <p:graphicFrame>
        <p:nvGraphicFramePr>
          <p:cNvPr id="189456" name="Object 16"/>
          <p:cNvGraphicFramePr>
            <a:graphicFrameLocks noChangeAspect="1"/>
          </p:cNvGraphicFramePr>
          <p:nvPr/>
        </p:nvGraphicFramePr>
        <p:xfrm>
          <a:off x="542925" y="2635250"/>
          <a:ext cx="1955800" cy="366713"/>
        </p:xfrm>
        <a:graphic>
          <a:graphicData uri="http://schemas.openxmlformats.org/presentationml/2006/ole">
            <mc:AlternateContent xmlns:mc="http://schemas.openxmlformats.org/markup-compatibility/2006">
              <mc:Choice xmlns:v="urn:schemas-microsoft-com:vml" Requires="v">
                <p:oleObj spid="_x0000_s189690" name="Equation" r:id="rId12" imgW="1955520" imgH="368280" progId="Equation.DSMT4">
                  <p:embed/>
                </p:oleObj>
              </mc:Choice>
              <mc:Fallback>
                <p:oleObj name="Equation" r:id="rId12" imgW="1955520" imgH="36828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925" y="2635250"/>
                        <a:ext cx="195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9457" name="Group 17"/>
          <p:cNvGrpSpPr>
            <a:grpSpLocks/>
          </p:cNvGrpSpPr>
          <p:nvPr/>
        </p:nvGrpSpPr>
        <p:grpSpPr bwMode="auto">
          <a:xfrm>
            <a:off x="490538" y="3063875"/>
            <a:ext cx="7278687" cy="723900"/>
            <a:chOff x="300" y="1966"/>
            <a:chExt cx="4585" cy="456"/>
          </a:xfrm>
        </p:grpSpPr>
        <p:sp>
          <p:nvSpPr>
            <p:cNvPr id="189458" name="Text Box 18"/>
            <p:cNvSpPr txBox="1">
              <a:spLocks noChangeArrowheads="1"/>
            </p:cNvSpPr>
            <p:nvPr/>
          </p:nvSpPr>
          <p:spPr bwMode="auto">
            <a:xfrm>
              <a:off x="300" y="1971"/>
              <a:ext cx="12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is the variance of</a:t>
              </a:r>
              <a:endParaRPr lang="en-US" sz="1600">
                <a:solidFill>
                  <a:schemeClr val="tx1"/>
                </a:solidFill>
                <a:latin typeface="Century Schoolbook" pitchFamily="18" charset="0"/>
              </a:endParaRPr>
            </a:p>
          </p:txBody>
        </p:sp>
        <p:graphicFrame>
          <p:nvGraphicFramePr>
            <p:cNvPr id="189459" name="Object 19"/>
            <p:cNvGraphicFramePr>
              <a:graphicFrameLocks noChangeAspect="1"/>
            </p:cNvGraphicFramePr>
            <p:nvPr/>
          </p:nvGraphicFramePr>
          <p:xfrm>
            <a:off x="1562" y="1969"/>
            <a:ext cx="311" cy="208"/>
          </p:xfrm>
          <a:graphic>
            <a:graphicData uri="http://schemas.openxmlformats.org/presentationml/2006/ole">
              <mc:AlternateContent xmlns:mc="http://schemas.openxmlformats.org/markup-compatibility/2006">
                <mc:Choice xmlns:v="urn:schemas-microsoft-com:vml" Requires="v">
                  <p:oleObj spid="_x0000_s189691" name="Equation" r:id="rId14" imgW="495000" imgH="330120" progId="Equation.DSMT4">
                    <p:embed/>
                  </p:oleObj>
                </mc:Choice>
                <mc:Fallback>
                  <p:oleObj name="Equation" r:id="rId14" imgW="495000" imgH="33012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2" y="1969"/>
                          <a:ext cx="311"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60" name="Text Box 20"/>
            <p:cNvSpPr txBox="1">
              <a:spLocks noChangeArrowheads="1"/>
            </p:cNvSpPr>
            <p:nvPr/>
          </p:nvSpPr>
          <p:spPr bwMode="auto">
            <a:xfrm>
              <a:off x="1870" y="1971"/>
              <a:ext cx="15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measured in units of</a:t>
              </a:r>
              <a:endParaRPr lang="en-US" sz="1600">
                <a:solidFill>
                  <a:schemeClr val="tx1"/>
                </a:solidFill>
                <a:latin typeface="Century Schoolbook" pitchFamily="18" charset="0"/>
              </a:endParaRPr>
            </a:p>
          </p:txBody>
        </p:sp>
        <p:graphicFrame>
          <p:nvGraphicFramePr>
            <p:cNvPr id="189461" name="Object 21"/>
            <p:cNvGraphicFramePr>
              <a:graphicFrameLocks noChangeAspect="1"/>
            </p:cNvGraphicFramePr>
            <p:nvPr/>
          </p:nvGraphicFramePr>
          <p:xfrm>
            <a:off x="3366" y="1966"/>
            <a:ext cx="183" cy="214"/>
          </p:xfrm>
          <a:graphic>
            <a:graphicData uri="http://schemas.openxmlformats.org/presentationml/2006/ole">
              <mc:AlternateContent xmlns:mc="http://schemas.openxmlformats.org/markup-compatibility/2006">
                <mc:Choice xmlns:v="urn:schemas-microsoft-com:vml" Requires="v">
                  <p:oleObj spid="_x0000_s189692" name="Equation" r:id="rId16" imgW="291960" imgH="342720" progId="Equation.DSMT4">
                    <p:embed/>
                  </p:oleObj>
                </mc:Choice>
                <mc:Fallback>
                  <p:oleObj name="Equation" r:id="rId16" imgW="291960" imgH="342720" progId="Equation.DSMT4">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6" y="1966"/>
                          <a:ext cx="18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9462" name="Object 22"/>
            <p:cNvGraphicFramePr>
              <a:graphicFrameLocks noChangeAspect="1"/>
            </p:cNvGraphicFramePr>
            <p:nvPr/>
          </p:nvGraphicFramePr>
          <p:xfrm>
            <a:off x="3650" y="2005"/>
            <a:ext cx="135" cy="191"/>
          </p:xfrm>
          <a:graphic>
            <a:graphicData uri="http://schemas.openxmlformats.org/presentationml/2006/ole">
              <mc:AlternateContent xmlns:mc="http://schemas.openxmlformats.org/markup-compatibility/2006">
                <mc:Choice xmlns:v="urn:schemas-microsoft-com:vml" Requires="v">
                  <p:oleObj spid="_x0000_s189693" name="Equation" r:id="rId18" imgW="215640" imgH="304560" progId="Equation.DSMT4">
                    <p:embed/>
                  </p:oleObj>
                </mc:Choice>
                <mc:Fallback>
                  <p:oleObj name="Equation" r:id="rId18" imgW="215640" imgH="304560" progId="Equation.DSMT4">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0" y="2005"/>
                          <a:ext cx="135"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63" name="Text Box 23"/>
            <p:cNvSpPr txBox="1">
              <a:spLocks noChangeArrowheads="1"/>
            </p:cNvSpPr>
            <p:nvPr/>
          </p:nvSpPr>
          <p:spPr bwMode="auto">
            <a:xfrm>
              <a:off x="3795" y="1981"/>
              <a:ext cx="10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is called the</a:t>
              </a:r>
              <a:endParaRPr lang="en-US" sz="1600">
                <a:solidFill>
                  <a:schemeClr val="tx1"/>
                </a:solidFill>
                <a:latin typeface="Century Schoolbook" pitchFamily="18" charset="0"/>
              </a:endParaRPr>
            </a:p>
          </p:txBody>
        </p:sp>
        <p:sp>
          <p:nvSpPr>
            <p:cNvPr id="189464" name="Text Box 24"/>
            <p:cNvSpPr txBox="1">
              <a:spLocks noChangeArrowheads="1"/>
            </p:cNvSpPr>
            <p:nvPr/>
          </p:nvSpPr>
          <p:spPr bwMode="auto">
            <a:xfrm>
              <a:off x="320" y="2201"/>
              <a:ext cx="559" cy="17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leverage</a:t>
              </a:r>
              <a:endParaRPr lang="en-US" sz="1600">
                <a:solidFill>
                  <a:schemeClr val="tx1"/>
                </a:solidFill>
                <a:latin typeface="Century Schoolbook" pitchFamily="18" charset="0"/>
              </a:endParaRPr>
            </a:p>
          </p:txBody>
        </p:sp>
        <p:sp>
          <p:nvSpPr>
            <p:cNvPr id="189465" name="Text Box 25"/>
            <p:cNvSpPr txBox="1">
              <a:spLocks noChangeArrowheads="1"/>
            </p:cNvSpPr>
            <p:nvPr/>
          </p:nvSpPr>
          <p:spPr bwMode="auto">
            <a:xfrm>
              <a:off x="890" y="2191"/>
              <a:ext cx="52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of the</a:t>
              </a:r>
              <a:endParaRPr lang="en-US" sz="1600">
                <a:solidFill>
                  <a:schemeClr val="tx1"/>
                </a:solidFill>
                <a:latin typeface="Century Schoolbook" pitchFamily="18" charset="0"/>
              </a:endParaRPr>
            </a:p>
          </p:txBody>
        </p:sp>
        <p:graphicFrame>
          <p:nvGraphicFramePr>
            <p:cNvPr id="189466" name="Object 26"/>
            <p:cNvGraphicFramePr>
              <a:graphicFrameLocks noChangeAspect="1"/>
            </p:cNvGraphicFramePr>
            <p:nvPr/>
          </p:nvGraphicFramePr>
          <p:xfrm>
            <a:off x="1384" y="2211"/>
            <a:ext cx="167" cy="183"/>
          </p:xfrm>
          <a:graphic>
            <a:graphicData uri="http://schemas.openxmlformats.org/presentationml/2006/ole">
              <mc:AlternateContent xmlns:mc="http://schemas.openxmlformats.org/markup-compatibility/2006">
                <mc:Choice xmlns:v="urn:schemas-microsoft-com:vml" Requires="v">
                  <p:oleObj spid="_x0000_s189694" name="Equation" r:id="rId20" imgW="266400" imgH="291960" progId="Equation.DSMT4">
                    <p:embed/>
                  </p:oleObj>
                </mc:Choice>
                <mc:Fallback>
                  <p:oleObj name="Equation" r:id="rId20" imgW="266400" imgH="291960" progId="Equation.DSMT4">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84" y="2211"/>
                          <a:ext cx="167"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67" name="Text Box 27"/>
            <p:cNvSpPr txBox="1">
              <a:spLocks noChangeArrowheads="1"/>
            </p:cNvSpPr>
            <p:nvPr/>
          </p:nvSpPr>
          <p:spPr bwMode="auto">
            <a:xfrm>
              <a:off x="1540" y="2191"/>
              <a:ext cx="102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observation.</a:t>
              </a:r>
              <a:endParaRPr lang="en-US" sz="1600">
                <a:solidFill>
                  <a:schemeClr val="tx1"/>
                </a:solidFill>
                <a:latin typeface="Century Schoolbook" pitchFamily="18" charset="0"/>
              </a:endParaRPr>
            </a:p>
          </p:txBody>
        </p:sp>
      </p:grpSp>
      <p:grpSp>
        <p:nvGrpSpPr>
          <p:cNvPr id="189468" name="Group 28"/>
          <p:cNvGrpSpPr>
            <a:grpSpLocks/>
          </p:cNvGrpSpPr>
          <p:nvPr/>
        </p:nvGrpSpPr>
        <p:grpSpPr bwMode="auto">
          <a:xfrm>
            <a:off x="527050" y="4283075"/>
            <a:ext cx="5562600" cy="303213"/>
            <a:chOff x="366" y="2566"/>
            <a:chExt cx="3504" cy="191"/>
          </a:xfrm>
        </p:grpSpPr>
        <p:sp>
          <p:nvSpPr>
            <p:cNvPr id="189469" name="Rectangle 29"/>
            <p:cNvSpPr>
              <a:spLocks noChangeArrowheads="1"/>
            </p:cNvSpPr>
            <p:nvPr/>
          </p:nvSpPr>
          <p:spPr bwMode="auto">
            <a:xfrm>
              <a:off x="2580" y="2566"/>
              <a:ext cx="1290" cy="189"/>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89470" name="Object 30"/>
            <p:cNvGraphicFramePr>
              <a:graphicFrameLocks noChangeAspect="1"/>
            </p:cNvGraphicFramePr>
            <p:nvPr/>
          </p:nvGraphicFramePr>
          <p:xfrm>
            <a:off x="366" y="2566"/>
            <a:ext cx="103" cy="191"/>
          </p:xfrm>
          <a:graphic>
            <a:graphicData uri="http://schemas.openxmlformats.org/presentationml/2006/ole">
              <mc:AlternateContent xmlns:mc="http://schemas.openxmlformats.org/markup-compatibility/2006">
                <mc:Choice xmlns:v="urn:schemas-microsoft-com:vml" Requires="v">
                  <p:oleObj spid="_x0000_s189695" name="Equation" r:id="rId22" imgW="164880" imgH="304560" progId="Equation.DSMT4">
                    <p:embed/>
                  </p:oleObj>
                </mc:Choice>
                <mc:Fallback>
                  <p:oleObj name="Equation" r:id="rId22" imgW="164880" imgH="304560" progId="Equation.DSMT4">
                    <p:embed/>
                    <p:pic>
                      <p:nvPicPr>
                        <p:cNvPr id="0" name="Object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6" y="2566"/>
                          <a:ext cx="103"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71" name="Text Box 31"/>
            <p:cNvSpPr txBox="1">
              <a:spLocks noChangeArrowheads="1"/>
            </p:cNvSpPr>
            <p:nvPr/>
          </p:nvSpPr>
          <p:spPr bwMode="auto">
            <a:xfrm>
              <a:off x="540" y="2575"/>
              <a:ext cx="328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is sometimes referred to as the jackknife residual</a:t>
              </a:r>
            </a:p>
          </p:txBody>
        </p:sp>
      </p:grpSp>
      <p:grpSp>
        <p:nvGrpSpPr>
          <p:cNvPr id="189472" name="Group 32"/>
          <p:cNvGrpSpPr>
            <a:grpSpLocks/>
          </p:cNvGrpSpPr>
          <p:nvPr/>
        </p:nvGrpSpPr>
        <p:grpSpPr bwMode="auto">
          <a:xfrm>
            <a:off x="476250" y="5024438"/>
            <a:ext cx="6588125" cy="668337"/>
            <a:chOff x="300" y="2845"/>
            <a:chExt cx="4150" cy="421"/>
          </a:xfrm>
        </p:grpSpPr>
        <p:sp>
          <p:nvSpPr>
            <p:cNvPr id="189473" name="Text Box 33"/>
            <p:cNvSpPr txBox="1">
              <a:spLocks noChangeArrowheads="1"/>
            </p:cNvSpPr>
            <p:nvPr/>
          </p:nvSpPr>
          <p:spPr bwMode="auto">
            <a:xfrm>
              <a:off x="320" y="2845"/>
              <a:ext cx="30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Plotting these studentized residuals against</a:t>
              </a:r>
            </a:p>
          </p:txBody>
        </p:sp>
        <p:graphicFrame>
          <p:nvGraphicFramePr>
            <p:cNvPr id="189474" name="Object 34"/>
            <p:cNvGraphicFramePr>
              <a:graphicFrameLocks noChangeAspect="1"/>
            </p:cNvGraphicFramePr>
            <p:nvPr/>
          </p:nvGraphicFramePr>
          <p:xfrm>
            <a:off x="3360" y="2871"/>
            <a:ext cx="135" cy="191"/>
          </p:xfrm>
          <a:graphic>
            <a:graphicData uri="http://schemas.openxmlformats.org/presentationml/2006/ole">
              <mc:AlternateContent xmlns:mc="http://schemas.openxmlformats.org/markup-compatibility/2006">
                <mc:Choice xmlns:v="urn:schemas-microsoft-com:vml" Requires="v">
                  <p:oleObj spid="_x0000_s189696" name="Equation" r:id="rId24" imgW="215640" imgH="304560" progId="Equation.DSMT4">
                    <p:embed/>
                  </p:oleObj>
                </mc:Choice>
                <mc:Fallback>
                  <p:oleObj name="Equation" r:id="rId24" imgW="215640" imgH="304560" progId="Equation.DSMT4">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60" y="2871"/>
                          <a:ext cx="135"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75" name="Text Box 35"/>
            <p:cNvSpPr txBox="1">
              <a:spLocks noChangeArrowheads="1"/>
            </p:cNvSpPr>
            <p:nvPr/>
          </p:nvSpPr>
          <p:spPr bwMode="auto">
            <a:xfrm>
              <a:off x="3490" y="2845"/>
              <a:ext cx="9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assesses the</a:t>
              </a:r>
            </a:p>
          </p:txBody>
        </p:sp>
        <p:sp>
          <p:nvSpPr>
            <p:cNvPr id="189476" name="Text Box 36"/>
            <p:cNvSpPr txBox="1">
              <a:spLocks noChangeArrowheads="1"/>
            </p:cNvSpPr>
            <p:nvPr/>
          </p:nvSpPr>
          <p:spPr bwMode="auto">
            <a:xfrm>
              <a:off x="300" y="3035"/>
              <a:ext cx="2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homoscedasticity assumption.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9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9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3" name="Rectangle 9"/>
          <p:cNvSpPr>
            <a:spLocks noChangeArrowheads="1"/>
          </p:cNvSpPr>
          <p:nvPr/>
        </p:nvSpPr>
        <p:spPr bwMode="auto">
          <a:xfrm>
            <a:off x="460375" y="701675"/>
            <a:ext cx="81073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0000"/>
                </a:solidFill>
              </a:rPr>
              <a:t>.</a:t>
            </a:r>
            <a:r>
              <a:rPr lang="en-US">
                <a:solidFill>
                  <a:srgbClr val="0000FF"/>
                </a:solidFill>
              </a:rPr>
              <a:t> predict</a:t>
            </a:r>
            <a:r>
              <a:rPr lang="en-US">
                <a:solidFill>
                  <a:srgbClr val="008000"/>
                </a:solidFill>
              </a:rPr>
              <a:t> </a:t>
            </a:r>
            <a:r>
              <a:rPr lang="en-US">
                <a:solidFill>
                  <a:srgbClr val="000000"/>
                </a:solidFill>
              </a:rPr>
              <a:t>residual</a:t>
            </a:r>
            <a:r>
              <a:rPr lang="en-US">
                <a:solidFill>
                  <a:srgbClr val="0000FF"/>
                </a:solidFill>
              </a:rPr>
              <a:t>, rstudent	                    		</a:t>
            </a:r>
            <a:r>
              <a:rPr lang="en-US"/>
              <a:t>{1}</a:t>
            </a:r>
          </a:p>
        </p:txBody>
      </p:sp>
      <p:sp>
        <p:nvSpPr>
          <p:cNvPr id="190474" name="Text Box 10"/>
          <p:cNvSpPr txBox="1">
            <a:spLocks noChangeArrowheads="1"/>
          </p:cNvSpPr>
          <p:nvPr/>
        </p:nvSpPr>
        <p:spPr bwMode="auto">
          <a:xfrm>
            <a:off x="381000" y="255588"/>
            <a:ext cx="6048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listing of </a:t>
            </a:r>
            <a:r>
              <a:rPr lang="en-US" sz="1800" i="1">
                <a:solidFill>
                  <a:schemeClr val="tx1"/>
                </a:solidFill>
                <a:latin typeface="Century Schoolbook" pitchFamily="18" charset="0"/>
              </a:rPr>
              <a:t>Birth_Weight.LR.log </a:t>
            </a:r>
            <a:r>
              <a:rPr lang="en-US" sz="1800">
                <a:solidFill>
                  <a:schemeClr val="tx1"/>
                </a:solidFill>
                <a:latin typeface="Century Schoolbook" pitchFamily="18" charset="0"/>
              </a:rPr>
              <a:t>continues as follows</a:t>
            </a:r>
          </a:p>
        </p:txBody>
      </p:sp>
      <p:sp>
        <p:nvSpPr>
          <p:cNvPr id="190475" name="Text Box 11"/>
          <p:cNvSpPr txBox="1">
            <a:spLocks noChangeArrowheads="1"/>
          </p:cNvSpPr>
          <p:nvPr/>
        </p:nvSpPr>
        <p:spPr bwMode="auto">
          <a:xfrm>
            <a:off x="487363" y="1106488"/>
            <a:ext cx="7032625"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739775" indent="-739775">
              <a:spcBef>
                <a:spcPct val="0"/>
              </a:spcBef>
              <a:defRPr sz="2400">
                <a:solidFill>
                  <a:schemeClr val="tx1"/>
                </a:solidFill>
                <a:latin typeface="Times New Roman" pitchFamily="18" charset="0"/>
              </a:defRPr>
            </a:lvl1pPr>
            <a:lvl2pPr marL="854075">
              <a:spcBef>
                <a:spcPct val="0"/>
              </a:spcBef>
              <a:defRPr sz="2400">
                <a:solidFill>
                  <a:schemeClr val="tx1"/>
                </a:solidFill>
                <a:latin typeface="Times New Roman" pitchFamily="18" charset="0"/>
              </a:defRPr>
            </a:lvl2pPr>
            <a:lvl3pPr marL="968375">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{1}  </a:t>
            </a:r>
            <a:r>
              <a:rPr lang="en-US" sz="1800">
                <a:latin typeface="Century Schoolbook" pitchFamily="18" charset="0"/>
              </a:rPr>
              <a:t>Define </a:t>
            </a:r>
            <a:r>
              <a:rPr lang="en-US" sz="1800" i="1">
                <a:latin typeface="Century Schoolbook" pitchFamily="18" charset="0"/>
              </a:rPr>
              <a:t>residual </a:t>
            </a:r>
            <a:r>
              <a:rPr lang="en-US" sz="1800">
                <a:latin typeface="Century Schoolbook" pitchFamily="18" charset="0"/>
              </a:rPr>
              <a:t>to be a new variable that equals the studentized residual.</a:t>
            </a:r>
            <a:endParaRPr lang="en-US" sz="1800" b="1">
              <a:solidFill>
                <a:srgbClr val="FF0000"/>
              </a:solidFill>
              <a:latin typeface="SAS Monospace" pitchFamily="49" charset="0"/>
            </a:endParaRPr>
          </a:p>
        </p:txBody>
      </p:sp>
      <p:grpSp>
        <p:nvGrpSpPr>
          <p:cNvPr id="190476" name="Group 12"/>
          <p:cNvGrpSpPr>
            <a:grpSpLocks/>
          </p:cNvGrpSpPr>
          <p:nvPr/>
        </p:nvGrpSpPr>
        <p:grpSpPr bwMode="auto">
          <a:xfrm>
            <a:off x="1976438" y="2212975"/>
            <a:ext cx="5029200" cy="4114800"/>
            <a:chOff x="291" y="192"/>
            <a:chExt cx="3168" cy="2592"/>
          </a:xfrm>
        </p:grpSpPr>
        <p:pic>
          <p:nvPicPr>
            <p:cNvPr id="1904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 y="192"/>
              <a:ext cx="312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0478" name="Oval 14"/>
            <p:cNvSpPr>
              <a:spLocks noChangeArrowheads="1"/>
            </p:cNvSpPr>
            <p:nvPr/>
          </p:nvSpPr>
          <p:spPr bwMode="auto">
            <a:xfrm>
              <a:off x="360" y="1194"/>
              <a:ext cx="1026" cy="204"/>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0479" name="Line 15"/>
            <p:cNvSpPr>
              <a:spLocks noChangeShapeType="1"/>
            </p:cNvSpPr>
            <p:nvPr/>
          </p:nvSpPr>
          <p:spPr bwMode="auto">
            <a:xfrm>
              <a:off x="291" y="757"/>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75"/>
                                        </p:tgtEl>
                                        <p:attrNameLst>
                                          <p:attrName>style.visibility</p:attrName>
                                        </p:attrNameLst>
                                      </p:cBhvr>
                                      <p:to>
                                        <p:strVal val="visible"/>
                                      </p:to>
                                    </p:set>
                                  </p:childTnLst>
                                  <p:subTnLst>
                                    <p:set>
                                      <p:cBhvr override="childStyle">
                                        <p:cTn dur="1" fill="hold" display="0" masterRel="nextClick" afterEffect="1"/>
                                        <p:tgtEl>
                                          <p:spTgt spid="1904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5"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Rectangle 8"/>
          <p:cNvSpPr>
            <a:spLocks noChangeArrowheads="1"/>
          </p:cNvSpPr>
          <p:nvPr/>
        </p:nvSpPr>
        <p:spPr bwMode="auto">
          <a:xfrm>
            <a:off x="460375" y="325438"/>
            <a:ext cx="8107363"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pPr>
            <a:r>
              <a:rPr lang="en-US">
                <a:solidFill>
                  <a:srgbClr val="000000"/>
                </a:solidFill>
              </a:rPr>
              <a:t>.</a:t>
            </a:r>
            <a:r>
              <a:rPr lang="en-US">
                <a:solidFill>
                  <a:srgbClr val="0000FF"/>
                </a:solidFill>
              </a:rPr>
              <a:t> twoway scatter </a:t>
            </a:r>
            <a:r>
              <a:rPr lang="en-US">
                <a:solidFill>
                  <a:srgbClr val="000000"/>
                </a:solidFill>
              </a:rPr>
              <a:t>residual</a:t>
            </a:r>
            <a:r>
              <a:rPr lang="en-US"/>
              <a:t> </a:t>
            </a:r>
            <a:r>
              <a:rPr lang="en-US">
                <a:solidFill>
                  <a:srgbClr val="000000"/>
                </a:solidFill>
              </a:rPr>
              <a:t>estriol			</a:t>
            </a:r>
            <a:r>
              <a:rPr lang="en-US">
                <a:solidFill>
                  <a:schemeClr val="tx1"/>
                </a:solidFill>
              </a:rPr>
              <a:t>	    ///</a:t>
            </a:r>
            <a:r>
              <a:rPr lang="en-US">
                <a:solidFill>
                  <a:srgbClr val="0000FF"/>
                </a:solidFill>
              </a:rPr>
              <a:t>	</a:t>
            </a:r>
            <a:endParaRPr lang="en-US"/>
          </a:p>
          <a:p>
            <a:pPr>
              <a:spcBef>
                <a:spcPct val="0"/>
              </a:spcBef>
            </a:pPr>
            <a:r>
              <a:rPr lang="en-US">
                <a:solidFill>
                  <a:srgbClr val="000000"/>
                </a:solidFill>
              </a:rPr>
              <a:t>&gt;     </a:t>
            </a:r>
            <a:r>
              <a:rPr lang="en-US">
                <a:solidFill>
                  <a:srgbClr val="0000FF"/>
                </a:solidFill>
              </a:rPr>
              <a:t>||</a:t>
            </a:r>
            <a:r>
              <a:rPr lang="en-US">
                <a:solidFill>
                  <a:srgbClr val="000000"/>
                </a:solidFill>
              </a:rPr>
              <a:t> </a:t>
            </a:r>
            <a:r>
              <a:rPr lang="en-US">
                <a:solidFill>
                  <a:srgbClr val="0000FF"/>
                </a:solidFill>
              </a:rPr>
              <a:t>lowess</a:t>
            </a:r>
            <a:r>
              <a:rPr lang="en-US">
                <a:solidFill>
                  <a:srgbClr val="000000"/>
                </a:solidFill>
              </a:rPr>
              <a:t> residual estriol                                ///</a:t>
            </a:r>
          </a:p>
          <a:p>
            <a:pPr>
              <a:spcBef>
                <a:spcPct val="0"/>
              </a:spcBef>
            </a:pPr>
            <a:r>
              <a:rPr lang="en-US">
                <a:solidFill>
                  <a:srgbClr val="000000"/>
                </a:solidFill>
              </a:rPr>
              <a:t>&gt;      </a:t>
            </a:r>
            <a:r>
              <a:rPr lang="en-US">
                <a:solidFill>
                  <a:srgbClr val="0000FF"/>
                </a:solidFill>
              </a:rPr>
              <a:t>,</a:t>
            </a:r>
            <a:r>
              <a:rPr lang="en-US">
                <a:solidFill>
                  <a:srgbClr val="000000"/>
                </a:solidFill>
              </a:rPr>
              <a:t> </a:t>
            </a:r>
            <a:r>
              <a:rPr lang="en-US">
                <a:solidFill>
                  <a:srgbClr val="0000FF"/>
                </a:solidFill>
              </a:rPr>
              <a:t>ylabel(</a:t>
            </a:r>
            <a:r>
              <a:rPr lang="en-US">
                <a:solidFill>
                  <a:srgbClr val="000000"/>
                </a:solidFill>
              </a:rPr>
              <a:t>-2 </a:t>
            </a:r>
            <a:r>
              <a:rPr lang="en-US">
                <a:solidFill>
                  <a:srgbClr val="0000FF"/>
                </a:solidFill>
              </a:rPr>
              <a:t>(</a:t>
            </a:r>
            <a:r>
              <a:rPr lang="en-US">
                <a:solidFill>
                  <a:schemeClr val="tx1"/>
                </a:solidFill>
              </a:rPr>
              <a:t>1</a:t>
            </a:r>
            <a:r>
              <a:rPr lang="en-US">
                <a:solidFill>
                  <a:srgbClr val="0000FF"/>
                </a:solidFill>
              </a:rPr>
              <a:t>)</a:t>
            </a:r>
            <a:r>
              <a:rPr lang="en-US">
                <a:solidFill>
                  <a:srgbClr val="000000"/>
                </a:solidFill>
              </a:rPr>
              <a:t> 2</a:t>
            </a:r>
            <a:r>
              <a:rPr lang="en-US">
                <a:solidFill>
                  <a:srgbClr val="0000FF"/>
                </a:solidFill>
              </a:rPr>
              <a:t>)</a:t>
            </a:r>
            <a:r>
              <a:rPr lang="en-US">
                <a:solidFill>
                  <a:srgbClr val="000000"/>
                </a:solidFill>
              </a:rPr>
              <a:t> </a:t>
            </a:r>
            <a:r>
              <a:rPr lang="en-US">
                <a:solidFill>
                  <a:srgbClr val="0000FF"/>
                </a:solidFill>
              </a:rPr>
              <a:t>yline(</a:t>
            </a:r>
            <a:r>
              <a:rPr lang="en-US">
                <a:solidFill>
                  <a:srgbClr val="000000"/>
                </a:solidFill>
              </a:rPr>
              <a:t>-2 0 2</a:t>
            </a:r>
            <a:r>
              <a:rPr lang="en-US">
                <a:solidFill>
                  <a:srgbClr val="0000FF"/>
                </a:solidFill>
              </a:rPr>
              <a:t>)</a:t>
            </a:r>
            <a:r>
              <a:rPr lang="en-US">
                <a:solidFill>
                  <a:srgbClr val="000000"/>
                </a:solidFill>
              </a:rPr>
              <a:t> </a:t>
            </a:r>
            <a:r>
              <a:rPr lang="en-US">
                <a:solidFill>
                  <a:srgbClr val="0000FF"/>
                </a:solidFill>
              </a:rPr>
              <a:t>xlabel(</a:t>
            </a:r>
            <a:r>
              <a:rPr lang="en-US">
                <a:solidFill>
                  <a:srgbClr val="000000"/>
                </a:solidFill>
              </a:rPr>
              <a:t>10 </a:t>
            </a:r>
            <a:r>
              <a:rPr lang="en-US">
                <a:solidFill>
                  <a:srgbClr val="0000FF"/>
                </a:solidFill>
              </a:rPr>
              <a:t>(</a:t>
            </a:r>
            <a:r>
              <a:rPr lang="en-US">
                <a:solidFill>
                  <a:schemeClr val="tx1"/>
                </a:solidFill>
              </a:rPr>
              <a:t>5</a:t>
            </a:r>
            <a:r>
              <a:rPr lang="en-US">
                <a:solidFill>
                  <a:srgbClr val="0000FF"/>
                </a:solidFill>
              </a:rPr>
              <a:t>)</a:t>
            </a:r>
            <a:r>
              <a:rPr lang="en-US">
                <a:solidFill>
                  <a:srgbClr val="000000"/>
                </a:solidFill>
              </a:rPr>
              <a:t> 25</a:t>
            </a:r>
            <a:r>
              <a:rPr lang="en-US">
                <a:solidFill>
                  <a:srgbClr val="0000FF"/>
                </a:solidFill>
              </a:rPr>
              <a:t>)</a:t>
            </a:r>
            <a:r>
              <a:rPr lang="en-US">
                <a:solidFill>
                  <a:srgbClr val="000000"/>
                </a:solidFill>
              </a:rPr>
              <a:t>       ///  </a:t>
            </a:r>
            <a:r>
              <a:rPr lang="en-US"/>
              <a:t>{2}</a:t>
            </a:r>
            <a:endParaRPr lang="en-US">
              <a:solidFill>
                <a:srgbClr val="000000"/>
              </a:solidFill>
            </a:endParaRPr>
          </a:p>
          <a:p>
            <a:pPr>
              <a:spcBef>
                <a:spcPct val="0"/>
              </a:spcBef>
            </a:pPr>
            <a:r>
              <a:rPr lang="en-US">
                <a:solidFill>
                  <a:schemeClr val="tx1"/>
                </a:solidFill>
              </a:rPr>
              <a:t>&gt;</a:t>
            </a:r>
            <a:r>
              <a:rPr lang="en-US">
                <a:solidFill>
                  <a:srgbClr val="0000FF"/>
                </a:solidFill>
              </a:rPr>
              <a:t>        xmtick(</a:t>
            </a:r>
            <a:r>
              <a:rPr lang="en-US">
                <a:solidFill>
                  <a:srgbClr val="000000"/>
                </a:solidFill>
              </a:rPr>
              <a:t>7 </a:t>
            </a:r>
            <a:r>
              <a:rPr lang="en-US">
                <a:solidFill>
                  <a:srgbClr val="0000FF"/>
                </a:solidFill>
              </a:rPr>
              <a:t>(</a:t>
            </a:r>
            <a:r>
              <a:rPr lang="en-US">
                <a:solidFill>
                  <a:schemeClr val="tx1"/>
                </a:solidFill>
              </a:rPr>
              <a:t>1</a:t>
            </a:r>
            <a:r>
              <a:rPr lang="en-US">
                <a:solidFill>
                  <a:srgbClr val="0000FF"/>
                </a:solidFill>
              </a:rPr>
              <a:t>)</a:t>
            </a:r>
            <a:r>
              <a:rPr lang="en-US">
                <a:solidFill>
                  <a:srgbClr val="000000"/>
                </a:solidFill>
              </a:rPr>
              <a:t> 27</a:t>
            </a:r>
            <a:r>
              <a:rPr lang="en-US">
                <a:solidFill>
                  <a:srgbClr val="0000FF"/>
                </a:solidFill>
              </a:rPr>
              <a:t>)</a:t>
            </a:r>
          </a:p>
        </p:txBody>
      </p:sp>
      <p:sp>
        <p:nvSpPr>
          <p:cNvPr id="191497" name="Text Box 9"/>
          <p:cNvSpPr txBox="1">
            <a:spLocks noChangeArrowheads="1"/>
          </p:cNvSpPr>
          <p:nvPr/>
        </p:nvSpPr>
        <p:spPr bwMode="auto">
          <a:xfrm>
            <a:off x="669925" y="1303338"/>
            <a:ext cx="7032625" cy="669925"/>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688975" indent="-688975">
              <a:spcBef>
                <a:spcPct val="0"/>
              </a:spcBef>
              <a:defRPr sz="2400">
                <a:solidFill>
                  <a:schemeClr val="tx1"/>
                </a:solidFill>
                <a:latin typeface="Times New Roman" pitchFamily="18" charset="0"/>
              </a:defRPr>
            </a:lvl1pPr>
            <a:lvl2pPr marL="803275">
              <a:spcBef>
                <a:spcPct val="0"/>
              </a:spcBef>
              <a:defRPr sz="2400">
                <a:solidFill>
                  <a:schemeClr val="tx1"/>
                </a:solidFill>
                <a:latin typeface="Times New Roman" pitchFamily="18" charset="0"/>
              </a:defRPr>
            </a:lvl2pPr>
            <a:lvl3pPr marL="917575">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b="1">
                <a:solidFill>
                  <a:srgbClr val="FF0000"/>
                </a:solidFill>
                <a:latin typeface="SAS Monospace" pitchFamily="49" charset="0"/>
              </a:rPr>
              <a:t>{2}  </a:t>
            </a:r>
            <a:r>
              <a:rPr lang="en-US" sz="1800">
                <a:latin typeface="Century Schoolbook" pitchFamily="18" charset="0"/>
              </a:rPr>
              <a:t>The </a:t>
            </a:r>
            <a:r>
              <a:rPr lang="en-US" sz="1800" i="1">
                <a:latin typeface="Century Schoolbook" pitchFamily="18" charset="0"/>
              </a:rPr>
              <a:t>yline</a:t>
            </a:r>
            <a:r>
              <a:rPr lang="en-US" sz="1800">
                <a:latin typeface="Century Schoolbook" pitchFamily="18" charset="0"/>
              </a:rPr>
              <a:t> option adds horizontal grid lines at specified values on the y-axis.</a:t>
            </a:r>
            <a:endParaRPr lang="en-US" sz="1800">
              <a:solidFill>
                <a:srgbClr val="FF0000"/>
              </a:solidFill>
              <a:latin typeface="Century Schoolbook" pitchFamily="18" charset="0"/>
            </a:endParaRPr>
          </a:p>
        </p:txBody>
      </p:sp>
      <p:grpSp>
        <p:nvGrpSpPr>
          <p:cNvPr id="191498" name="Group 10"/>
          <p:cNvGrpSpPr>
            <a:grpSpLocks/>
          </p:cNvGrpSpPr>
          <p:nvPr/>
        </p:nvGrpSpPr>
        <p:grpSpPr bwMode="auto">
          <a:xfrm>
            <a:off x="322263" y="2068513"/>
            <a:ext cx="4581525" cy="3257550"/>
            <a:chOff x="669" y="594"/>
            <a:chExt cx="2886" cy="2052"/>
          </a:xfrm>
        </p:grpSpPr>
        <p:pic>
          <p:nvPicPr>
            <p:cNvPr id="1914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 y="594"/>
              <a:ext cx="2886" cy="2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500" name="Oval 12"/>
            <p:cNvSpPr>
              <a:spLocks noChangeArrowheads="1"/>
            </p:cNvSpPr>
            <p:nvPr/>
          </p:nvSpPr>
          <p:spPr bwMode="auto">
            <a:xfrm>
              <a:off x="1170" y="744"/>
              <a:ext cx="348" cy="19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191501" name="Group 13"/>
          <p:cNvGrpSpPr>
            <a:grpSpLocks/>
          </p:cNvGrpSpPr>
          <p:nvPr/>
        </p:nvGrpSpPr>
        <p:grpSpPr bwMode="auto">
          <a:xfrm>
            <a:off x="2509838" y="2667000"/>
            <a:ext cx="4652962" cy="3257550"/>
            <a:chOff x="1323" y="990"/>
            <a:chExt cx="2931" cy="2052"/>
          </a:xfrm>
        </p:grpSpPr>
        <p:pic>
          <p:nvPicPr>
            <p:cNvPr id="19150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 y="990"/>
              <a:ext cx="2886" cy="2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503" name="Oval 15"/>
            <p:cNvSpPr>
              <a:spLocks noChangeArrowheads="1"/>
            </p:cNvSpPr>
            <p:nvPr/>
          </p:nvSpPr>
          <p:spPr bwMode="auto">
            <a:xfrm>
              <a:off x="1386" y="2016"/>
              <a:ext cx="1188" cy="210"/>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1504" name="Line 16"/>
            <p:cNvSpPr>
              <a:spLocks noChangeShapeType="1"/>
            </p:cNvSpPr>
            <p:nvPr/>
          </p:nvSpPr>
          <p:spPr bwMode="auto">
            <a:xfrm>
              <a:off x="1323" y="1537"/>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grpSp>
        <p:nvGrpSpPr>
          <p:cNvPr id="191505" name="Group 17"/>
          <p:cNvGrpSpPr>
            <a:grpSpLocks/>
          </p:cNvGrpSpPr>
          <p:nvPr/>
        </p:nvGrpSpPr>
        <p:grpSpPr bwMode="auto">
          <a:xfrm>
            <a:off x="5100638" y="4070350"/>
            <a:ext cx="3695700" cy="2581275"/>
            <a:chOff x="3135" y="2228"/>
            <a:chExt cx="2328" cy="1626"/>
          </a:xfrm>
        </p:grpSpPr>
        <p:pic>
          <p:nvPicPr>
            <p:cNvPr id="19150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 y="2228"/>
              <a:ext cx="2286" cy="1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507" name="Line 19"/>
            <p:cNvSpPr>
              <a:spLocks noChangeShapeType="1"/>
            </p:cNvSpPr>
            <p:nvPr/>
          </p:nvSpPr>
          <p:spPr bwMode="auto">
            <a:xfrm>
              <a:off x="3135" y="2653"/>
              <a:ext cx="14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91508" name="Oval 20"/>
            <p:cNvSpPr>
              <a:spLocks noChangeArrowheads="1"/>
            </p:cNvSpPr>
            <p:nvPr/>
          </p:nvSpPr>
          <p:spPr bwMode="auto">
            <a:xfrm>
              <a:off x="3210" y="2460"/>
              <a:ext cx="198" cy="144"/>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7"/>
                                        </p:tgtEl>
                                        <p:attrNameLst>
                                          <p:attrName>style.visibility</p:attrName>
                                        </p:attrNameLst>
                                      </p:cBhvr>
                                      <p:to>
                                        <p:strVal val="visible"/>
                                      </p:to>
                                    </p:set>
                                  </p:childTnLst>
                                  <p:subTnLst>
                                    <p:set>
                                      <p:cBhvr override="childStyle">
                                        <p:cTn dur="1" fill="hold" display="0" masterRel="nextClick" afterEffect="1"/>
                                        <p:tgtEl>
                                          <p:spTgt spid="1914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bwMode="auto">
          <a:xfrm>
            <a:off x="1371600" y="533400"/>
            <a:ext cx="7086600" cy="366713"/>
          </a:xfrm>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l"/>
            <a:r>
              <a:rPr lang="en-US" sz="1800" b="1">
                <a:solidFill>
                  <a:srgbClr val="0000FF"/>
                </a:solidFill>
                <a:latin typeface="Century Schoolbook" pitchFamily="18" charset="0"/>
              </a:rPr>
              <a:t>Elementary Statistics for Continuous Bivariate Data</a:t>
            </a:r>
            <a:endParaRPr lang="en-US" sz="1800">
              <a:latin typeface="Century Schoolbook" pitchFamily="18" charset="0"/>
            </a:endParaRPr>
          </a:p>
        </p:txBody>
      </p:sp>
      <p:sp>
        <p:nvSpPr>
          <p:cNvPr id="20485" name="Text Box 1029"/>
          <p:cNvSpPr txBox="1">
            <a:spLocks noChangeArrowheads="1"/>
          </p:cNvSpPr>
          <p:nvPr/>
        </p:nvSpPr>
        <p:spPr bwMode="auto">
          <a:xfrm>
            <a:off x="762000" y="533400"/>
            <a:ext cx="4572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FF"/>
                </a:solidFill>
                <a:latin typeface="Century Schoolbook" pitchFamily="18" charset="0"/>
              </a:rPr>
              <a:t>2.</a:t>
            </a:r>
            <a:endParaRPr lang="en-US" sz="2400" b="1">
              <a:solidFill>
                <a:schemeClr val="tx1"/>
              </a:solidFill>
              <a:latin typeface="Century Schoolbook" pitchFamily="18" charset="0"/>
            </a:endParaRPr>
          </a:p>
        </p:txBody>
      </p:sp>
      <p:sp>
        <p:nvSpPr>
          <p:cNvPr id="20632" name="Text Box 1176"/>
          <p:cNvSpPr txBox="1">
            <a:spLocks noChangeArrowheads="1"/>
          </p:cNvSpPr>
          <p:nvPr/>
        </p:nvSpPr>
        <p:spPr bwMode="auto">
          <a:xfrm>
            <a:off x="2874963" y="6005513"/>
            <a:ext cx="4949825" cy="2746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r>
              <a:rPr lang="en-US" sz="1800" b="1">
                <a:solidFill>
                  <a:schemeClr val="tx1"/>
                </a:solidFill>
                <a:latin typeface="Century Schoolbook" pitchFamily="18" charset="0"/>
              </a:rPr>
              <a:t>  </a:t>
            </a:r>
            <a:r>
              <a:rPr lang="en-US" sz="1800">
                <a:solidFill>
                  <a:schemeClr val="tx1"/>
                </a:solidFill>
                <a:latin typeface="Century Schoolbook" pitchFamily="18" charset="0"/>
              </a:rPr>
              <a:t>expected</a:t>
            </a:r>
            <a:r>
              <a:rPr lang="en-US" sz="1800" b="1">
                <a:solidFill>
                  <a:schemeClr val="tx1"/>
                </a:solidFill>
                <a:latin typeface="Century Schoolbook" pitchFamily="18" charset="0"/>
              </a:rPr>
              <a:t> </a:t>
            </a:r>
            <a:r>
              <a:rPr lang="en-US" sz="1800">
                <a:solidFill>
                  <a:schemeClr val="tx1"/>
                </a:solidFill>
                <a:latin typeface="Century Schoolbook" pitchFamily="18" charset="0"/>
              </a:rPr>
              <a:t>mean product of paired residuals</a:t>
            </a:r>
            <a:r>
              <a:rPr lang="en-US" sz="1800" b="1">
                <a:solidFill>
                  <a:schemeClr val="tx1"/>
                </a:solidFill>
                <a:latin typeface="Century Schoolbook" pitchFamily="18" charset="0"/>
              </a:rPr>
              <a:t>         </a:t>
            </a:r>
          </a:p>
        </p:txBody>
      </p:sp>
      <p:sp>
        <p:nvSpPr>
          <p:cNvPr id="20633" name="Rectangle 1177"/>
          <p:cNvSpPr>
            <a:spLocks noChangeArrowheads="1"/>
          </p:cNvSpPr>
          <p:nvPr/>
        </p:nvSpPr>
        <p:spPr bwMode="auto">
          <a:xfrm>
            <a:off x="1824038" y="5645150"/>
            <a:ext cx="2571750" cy="2746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en-US" sz="1800">
                <a:solidFill>
                  <a:schemeClr val="tx2"/>
                </a:solidFill>
                <a:latin typeface="Century Schoolbook" pitchFamily="18" charset="0"/>
              </a:rPr>
              <a:t>Given</a:t>
            </a:r>
            <a:r>
              <a:rPr lang="en-US" sz="1800">
                <a:solidFill>
                  <a:schemeClr val="tx2"/>
                </a:solidFill>
                <a:latin typeface="Times New Roman" pitchFamily="18" charset="0"/>
              </a:rPr>
              <a:t> paired observations</a:t>
            </a:r>
            <a:r>
              <a:rPr lang="en-US" sz="1800" b="1">
                <a:solidFill>
                  <a:schemeClr val="tx2"/>
                </a:solidFill>
                <a:latin typeface="Times New Roman" pitchFamily="18" charset="0"/>
              </a:rPr>
              <a:t>                </a:t>
            </a:r>
            <a:endParaRPr lang="en-US" sz="1800">
              <a:solidFill>
                <a:schemeClr val="tx2"/>
              </a:solidFill>
              <a:latin typeface="Times New Roman" pitchFamily="18" charset="0"/>
            </a:endParaRPr>
          </a:p>
        </p:txBody>
      </p:sp>
      <p:graphicFrame>
        <p:nvGraphicFramePr>
          <p:cNvPr id="20634" name="Object 1178"/>
          <p:cNvGraphicFramePr>
            <a:graphicFrameLocks noChangeAspect="1"/>
          </p:cNvGraphicFramePr>
          <p:nvPr/>
        </p:nvGraphicFramePr>
        <p:xfrm>
          <a:off x="4357688" y="5697538"/>
          <a:ext cx="544512" cy="265112"/>
        </p:xfrm>
        <a:graphic>
          <a:graphicData uri="http://schemas.openxmlformats.org/presentationml/2006/ole">
            <mc:AlternateContent xmlns:mc="http://schemas.openxmlformats.org/markup-compatibility/2006">
              <mc:Choice xmlns:v="urn:schemas-microsoft-com:vml" Requires="v">
                <p:oleObj spid="_x0000_s20972" name="Equation" r:id="rId4" imgW="545760" imgH="266400" progId="Equation.DSMT4">
                  <p:embed/>
                </p:oleObj>
              </mc:Choice>
              <mc:Fallback>
                <p:oleObj name="Equation" r:id="rId4" imgW="545760" imgH="266400" progId="Equation.DSMT4">
                  <p:embed/>
                  <p:pic>
                    <p:nvPicPr>
                      <p:cNvPr id="0" name="Object 11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5697538"/>
                        <a:ext cx="544512"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5" name="Text Box 1179"/>
          <p:cNvSpPr txBox="1">
            <a:spLocks noChangeArrowheads="1"/>
          </p:cNvSpPr>
          <p:nvPr/>
        </p:nvSpPr>
        <p:spPr bwMode="auto">
          <a:xfrm>
            <a:off x="4803775" y="5622925"/>
            <a:ext cx="8382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a:t>
            </a:r>
            <a:r>
              <a:rPr lang="en-US" sz="1800">
                <a:solidFill>
                  <a:schemeClr val="tx1"/>
                </a:solidFill>
                <a:latin typeface="Century Schoolbook" pitchFamily="18" charset="0"/>
              </a:rPr>
              <a:t> the</a:t>
            </a:r>
            <a:r>
              <a:rPr lang="en-US" sz="1800" b="1">
                <a:solidFill>
                  <a:schemeClr val="tx1"/>
                </a:solidFill>
                <a:latin typeface="Century Schoolbook" pitchFamily="18" charset="0"/>
              </a:rPr>
              <a:t> </a:t>
            </a:r>
          </a:p>
        </p:txBody>
      </p:sp>
      <p:sp>
        <p:nvSpPr>
          <p:cNvPr id="20636" name="Text Box 1180"/>
          <p:cNvSpPr txBox="1">
            <a:spLocks noChangeArrowheads="1"/>
          </p:cNvSpPr>
          <p:nvPr/>
        </p:nvSpPr>
        <p:spPr bwMode="auto">
          <a:xfrm>
            <a:off x="5414963" y="5668963"/>
            <a:ext cx="1304925" cy="2746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800" b="1">
                <a:solidFill>
                  <a:schemeClr val="tx1"/>
                </a:solidFill>
                <a:latin typeface="Century Schoolbook" pitchFamily="18" charset="0"/>
              </a:rPr>
              <a:t>covariance</a:t>
            </a:r>
          </a:p>
        </p:txBody>
      </p:sp>
      <p:graphicFrame>
        <p:nvGraphicFramePr>
          <p:cNvPr id="20637" name="Object 1181"/>
          <p:cNvGraphicFramePr>
            <a:graphicFrameLocks noChangeAspect="1"/>
          </p:cNvGraphicFramePr>
          <p:nvPr/>
        </p:nvGraphicFramePr>
        <p:xfrm>
          <a:off x="2463800" y="6015038"/>
          <a:ext cx="558800" cy="330200"/>
        </p:xfrm>
        <a:graphic>
          <a:graphicData uri="http://schemas.openxmlformats.org/presentationml/2006/ole">
            <mc:AlternateContent xmlns:mc="http://schemas.openxmlformats.org/markup-compatibility/2006">
              <mc:Choice xmlns:v="urn:schemas-microsoft-com:vml" Requires="v">
                <p:oleObj spid="_x0000_s20973" name="Equation" r:id="rId6" imgW="558720" imgH="330120" progId="Equation.DSMT4">
                  <p:embed/>
                </p:oleObj>
              </mc:Choice>
              <mc:Fallback>
                <p:oleObj name="Equation" r:id="rId6" imgW="558720" imgH="330120" progId="Equation.DSMT4">
                  <p:embed/>
                  <p:pic>
                    <p:nvPicPr>
                      <p:cNvPr id="0" name="Object 11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3800" y="6015038"/>
                        <a:ext cx="558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86" name="Text Box 1330"/>
          <p:cNvSpPr txBox="1">
            <a:spLocks noChangeArrowheads="1"/>
          </p:cNvSpPr>
          <p:nvPr/>
        </p:nvSpPr>
        <p:spPr bwMode="auto">
          <a:xfrm>
            <a:off x="762000" y="1143000"/>
            <a:ext cx="22098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a)     Covariance</a:t>
            </a:r>
          </a:p>
        </p:txBody>
      </p:sp>
      <p:grpSp>
        <p:nvGrpSpPr>
          <p:cNvPr id="20933" name="Group 1477"/>
          <p:cNvGrpSpPr>
            <a:grpSpLocks/>
          </p:cNvGrpSpPr>
          <p:nvPr/>
        </p:nvGrpSpPr>
        <p:grpSpPr bwMode="auto">
          <a:xfrm>
            <a:off x="928688" y="1447800"/>
            <a:ext cx="7950200" cy="3929063"/>
            <a:chOff x="789" y="912"/>
            <a:chExt cx="5008" cy="2475"/>
          </a:xfrm>
        </p:grpSpPr>
        <p:sp>
          <p:nvSpPr>
            <p:cNvPr id="20787" name="Rectangle 1331"/>
            <p:cNvSpPr>
              <a:spLocks noChangeArrowheads="1"/>
            </p:cNvSpPr>
            <p:nvPr/>
          </p:nvSpPr>
          <p:spPr bwMode="auto">
            <a:xfrm>
              <a:off x="2592" y="912"/>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x=17.2</a:t>
              </a:r>
            </a:p>
          </p:txBody>
        </p:sp>
        <p:sp>
          <p:nvSpPr>
            <p:cNvPr id="20789" name="Rectangle 1333"/>
            <p:cNvSpPr>
              <a:spLocks noChangeArrowheads="1"/>
            </p:cNvSpPr>
            <p:nvPr/>
          </p:nvSpPr>
          <p:spPr bwMode="auto">
            <a:xfrm>
              <a:off x="804" y="1032"/>
              <a:ext cx="3797" cy="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0" name="Rectangle 1334"/>
            <p:cNvSpPr>
              <a:spLocks noChangeArrowheads="1"/>
            </p:cNvSpPr>
            <p:nvPr/>
          </p:nvSpPr>
          <p:spPr bwMode="auto">
            <a:xfrm>
              <a:off x="1259" y="1116"/>
              <a:ext cx="3262" cy="17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1" name="Line 1335"/>
            <p:cNvSpPr>
              <a:spLocks noChangeShapeType="1"/>
            </p:cNvSpPr>
            <p:nvPr/>
          </p:nvSpPr>
          <p:spPr bwMode="auto">
            <a:xfrm>
              <a:off x="1255" y="28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2" name="Line 1336"/>
            <p:cNvSpPr>
              <a:spLocks noChangeShapeType="1"/>
            </p:cNvSpPr>
            <p:nvPr/>
          </p:nvSpPr>
          <p:spPr bwMode="auto">
            <a:xfrm>
              <a:off x="1255" y="11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3" name="Freeform 1337"/>
            <p:cNvSpPr>
              <a:spLocks/>
            </p:cNvSpPr>
            <p:nvPr/>
          </p:nvSpPr>
          <p:spPr bwMode="auto">
            <a:xfrm>
              <a:off x="1255"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4" name="Freeform 1338"/>
            <p:cNvSpPr>
              <a:spLocks/>
            </p:cNvSpPr>
            <p:nvPr/>
          </p:nvSpPr>
          <p:spPr bwMode="auto">
            <a:xfrm>
              <a:off x="4517"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5" name="Line 1339"/>
            <p:cNvSpPr>
              <a:spLocks noChangeShapeType="1"/>
            </p:cNvSpPr>
            <p:nvPr/>
          </p:nvSpPr>
          <p:spPr bwMode="auto">
            <a:xfrm>
              <a:off x="1255" y="28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6" name="Line 1340"/>
            <p:cNvSpPr>
              <a:spLocks noChangeShapeType="1"/>
            </p:cNvSpPr>
            <p:nvPr/>
          </p:nvSpPr>
          <p:spPr bwMode="auto">
            <a:xfrm>
              <a:off x="1255" y="2490"/>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7" name="Line 1341"/>
            <p:cNvSpPr>
              <a:spLocks noChangeShapeType="1"/>
            </p:cNvSpPr>
            <p:nvPr/>
          </p:nvSpPr>
          <p:spPr bwMode="auto">
            <a:xfrm>
              <a:off x="1255" y="214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8" name="Line 1342"/>
            <p:cNvSpPr>
              <a:spLocks noChangeShapeType="1"/>
            </p:cNvSpPr>
            <p:nvPr/>
          </p:nvSpPr>
          <p:spPr bwMode="auto">
            <a:xfrm>
              <a:off x="1255" y="1801"/>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9" name="Line 1343"/>
            <p:cNvSpPr>
              <a:spLocks noChangeShapeType="1"/>
            </p:cNvSpPr>
            <p:nvPr/>
          </p:nvSpPr>
          <p:spPr bwMode="auto">
            <a:xfrm>
              <a:off x="1255" y="1456"/>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0" name="Line 1344"/>
            <p:cNvSpPr>
              <a:spLocks noChangeShapeType="1"/>
            </p:cNvSpPr>
            <p:nvPr/>
          </p:nvSpPr>
          <p:spPr bwMode="auto">
            <a:xfrm>
              <a:off x="1255" y="11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1" name="Freeform 1345"/>
            <p:cNvSpPr>
              <a:spLocks/>
            </p:cNvSpPr>
            <p:nvPr/>
          </p:nvSpPr>
          <p:spPr bwMode="auto">
            <a:xfrm>
              <a:off x="1255"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2" name="Freeform 1346"/>
            <p:cNvSpPr>
              <a:spLocks/>
            </p:cNvSpPr>
            <p:nvPr/>
          </p:nvSpPr>
          <p:spPr bwMode="auto">
            <a:xfrm>
              <a:off x="1908"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3" name="Freeform 1347"/>
            <p:cNvSpPr>
              <a:spLocks/>
            </p:cNvSpPr>
            <p:nvPr/>
          </p:nvSpPr>
          <p:spPr bwMode="auto">
            <a:xfrm>
              <a:off x="2560"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4" name="Freeform 1348"/>
            <p:cNvSpPr>
              <a:spLocks/>
            </p:cNvSpPr>
            <p:nvPr/>
          </p:nvSpPr>
          <p:spPr bwMode="auto">
            <a:xfrm>
              <a:off x="3212"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5" name="Freeform 1349"/>
            <p:cNvSpPr>
              <a:spLocks/>
            </p:cNvSpPr>
            <p:nvPr/>
          </p:nvSpPr>
          <p:spPr bwMode="auto">
            <a:xfrm>
              <a:off x="3865"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6" name="Freeform 1350"/>
            <p:cNvSpPr>
              <a:spLocks/>
            </p:cNvSpPr>
            <p:nvPr/>
          </p:nvSpPr>
          <p:spPr bwMode="auto">
            <a:xfrm>
              <a:off x="4517"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7" name="Freeform 1351"/>
            <p:cNvSpPr>
              <a:spLocks/>
            </p:cNvSpPr>
            <p:nvPr/>
          </p:nvSpPr>
          <p:spPr bwMode="auto">
            <a:xfrm>
              <a:off x="1231" y="283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8" name="Freeform 1352"/>
            <p:cNvSpPr>
              <a:spLocks/>
            </p:cNvSpPr>
            <p:nvPr/>
          </p:nvSpPr>
          <p:spPr bwMode="auto">
            <a:xfrm>
              <a:off x="1231" y="276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9" name="Freeform 1353"/>
            <p:cNvSpPr>
              <a:spLocks/>
            </p:cNvSpPr>
            <p:nvPr/>
          </p:nvSpPr>
          <p:spPr bwMode="auto">
            <a:xfrm>
              <a:off x="1231" y="269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0" name="Freeform 1354"/>
            <p:cNvSpPr>
              <a:spLocks/>
            </p:cNvSpPr>
            <p:nvPr/>
          </p:nvSpPr>
          <p:spPr bwMode="auto">
            <a:xfrm>
              <a:off x="1231" y="262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1" name="Freeform 1355"/>
            <p:cNvSpPr>
              <a:spLocks/>
            </p:cNvSpPr>
            <p:nvPr/>
          </p:nvSpPr>
          <p:spPr bwMode="auto">
            <a:xfrm>
              <a:off x="1231" y="255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2" name="Freeform 1356"/>
            <p:cNvSpPr>
              <a:spLocks/>
            </p:cNvSpPr>
            <p:nvPr/>
          </p:nvSpPr>
          <p:spPr bwMode="auto">
            <a:xfrm>
              <a:off x="1231" y="249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3" name="Freeform 1357"/>
            <p:cNvSpPr>
              <a:spLocks/>
            </p:cNvSpPr>
            <p:nvPr/>
          </p:nvSpPr>
          <p:spPr bwMode="auto">
            <a:xfrm>
              <a:off x="1231" y="242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4" name="Freeform 1358"/>
            <p:cNvSpPr>
              <a:spLocks/>
            </p:cNvSpPr>
            <p:nvPr/>
          </p:nvSpPr>
          <p:spPr bwMode="auto">
            <a:xfrm>
              <a:off x="1231" y="235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5" name="Freeform 1359"/>
            <p:cNvSpPr>
              <a:spLocks/>
            </p:cNvSpPr>
            <p:nvPr/>
          </p:nvSpPr>
          <p:spPr bwMode="auto">
            <a:xfrm>
              <a:off x="1231" y="228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6" name="Freeform 1360"/>
            <p:cNvSpPr>
              <a:spLocks/>
            </p:cNvSpPr>
            <p:nvPr/>
          </p:nvSpPr>
          <p:spPr bwMode="auto">
            <a:xfrm>
              <a:off x="1231" y="221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7" name="Freeform 1361"/>
            <p:cNvSpPr>
              <a:spLocks/>
            </p:cNvSpPr>
            <p:nvPr/>
          </p:nvSpPr>
          <p:spPr bwMode="auto">
            <a:xfrm>
              <a:off x="1231" y="214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8" name="Freeform 1362"/>
            <p:cNvSpPr>
              <a:spLocks/>
            </p:cNvSpPr>
            <p:nvPr/>
          </p:nvSpPr>
          <p:spPr bwMode="auto">
            <a:xfrm>
              <a:off x="1231" y="207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9" name="Freeform 1363"/>
            <p:cNvSpPr>
              <a:spLocks/>
            </p:cNvSpPr>
            <p:nvPr/>
          </p:nvSpPr>
          <p:spPr bwMode="auto">
            <a:xfrm>
              <a:off x="1231" y="200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0" name="Freeform 1364"/>
            <p:cNvSpPr>
              <a:spLocks/>
            </p:cNvSpPr>
            <p:nvPr/>
          </p:nvSpPr>
          <p:spPr bwMode="auto">
            <a:xfrm>
              <a:off x="1231" y="193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1" name="Freeform 1365"/>
            <p:cNvSpPr>
              <a:spLocks/>
            </p:cNvSpPr>
            <p:nvPr/>
          </p:nvSpPr>
          <p:spPr bwMode="auto">
            <a:xfrm>
              <a:off x="1231" y="187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2" name="Freeform 1366"/>
            <p:cNvSpPr>
              <a:spLocks/>
            </p:cNvSpPr>
            <p:nvPr/>
          </p:nvSpPr>
          <p:spPr bwMode="auto">
            <a:xfrm>
              <a:off x="1231" y="180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3" name="Freeform 1367"/>
            <p:cNvSpPr>
              <a:spLocks/>
            </p:cNvSpPr>
            <p:nvPr/>
          </p:nvSpPr>
          <p:spPr bwMode="auto">
            <a:xfrm>
              <a:off x="1231" y="173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4" name="Freeform 1368"/>
            <p:cNvSpPr>
              <a:spLocks/>
            </p:cNvSpPr>
            <p:nvPr/>
          </p:nvSpPr>
          <p:spPr bwMode="auto">
            <a:xfrm>
              <a:off x="1231" y="166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5" name="Freeform 1369"/>
            <p:cNvSpPr>
              <a:spLocks/>
            </p:cNvSpPr>
            <p:nvPr/>
          </p:nvSpPr>
          <p:spPr bwMode="auto">
            <a:xfrm>
              <a:off x="1231" y="159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6" name="Freeform 1370"/>
            <p:cNvSpPr>
              <a:spLocks/>
            </p:cNvSpPr>
            <p:nvPr/>
          </p:nvSpPr>
          <p:spPr bwMode="auto">
            <a:xfrm>
              <a:off x="1231" y="152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7" name="Freeform 1371"/>
            <p:cNvSpPr>
              <a:spLocks/>
            </p:cNvSpPr>
            <p:nvPr/>
          </p:nvSpPr>
          <p:spPr bwMode="auto">
            <a:xfrm>
              <a:off x="1231" y="145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8" name="Freeform 1372"/>
            <p:cNvSpPr>
              <a:spLocks/>
            </p:cNvSpPr>
            <p:nvPr/>
          </p:nvSpPr>
          <p:spPr bwMode="auto">
            <a:xfrm>
              <a:off x="1231" y="138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9" name="Freeform 1373"/>
            <p:cNvSpPr>
              <a:spLocks/>
            </p:cNvSpPr>
            <p:nvPr/>
          </p:nvSpPr>
          <p:spPr bwMode="auto">
            <a:xfrm>
              <a:off x="1231" y="131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0" name="Freeform 1374"/>
            <p:cNvSpPr>
              <a:spLocks/>
            </p:cNvSpPr>
            <p:nvPr/>
          </p:nvSpPr>
          <p:spPr bwMode="auto">
            <a:xfrm>
              <a:off x="1231" y="124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1" name="Freeform 1375"/>
            <p:cNvSpPr>
              <a:spLocks/>
            </p:cNvSpPr>
            <p:nvPr/>
          </p:nvSpPr>
          <p:spPr bwMode="auto">
            <a:xfrm>
              <a:off x="1231" y="118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2" name="Freeform 1376"/>
            <p:cNvSpPr>
              <a:spLocks/>
            </p:cNvSpPr>
            <p:nvPr/>
          </p:nvSpPr>
          <p:spPr bwMode="auto">
            <a:xfrm>
              <a:off x="1231" y="111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3" name="Freeform 1377"/>
            <p:cNvSpPr>
              <a:spLocks/>
            </p:cNvSpPr>
            <p:nvPr/>
          </p:nvSpPr>
          <p:spPr bwMode="auto">
            <a:xfrm>
              <a:off x="1207" y="283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4" name="Freeform 1378"/>
            <p:cNvSpPr>
              <a:spLocks/>
            </p:cNvSpPr>
            <p:nvPr/>
          </p:nvSpPr>
          <p:spPr bwMode="auto">
            <a:xfrm>
              <a:off x="1207" y="2490"/>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5" name="Freeform 1379"/>
            <p:cNvSpPr>
              <a:spLocks/>
            </p:cNvSpPr>
            <p:nvPr/>
          </p:nvSpPr>
          <p:spPr bwMode="auto">
            <a:xfrm>
              <a:off x="1207" y="214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6" name="Freeform 1380"/>
            <p:cNvSpPr>
              <a:spLocks/>
            </p:cNvSpPr>
            <p:nvPr/>
          </p:nvSpPr>
          <p:spPr bwMode="auto">
            <a:xfrm>
              <a:off x="1207" y="1801"/>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7" name="Freeform 1381"/>
            <p:cNvSpPr>
              <a:spLocks/>
            </p:cNvSpPr>
            <p:nvPr/>
          </p:nvSpPr>
          <p:spPr bwMode="auto">
            <a:xfrm>
              <a:off x="1207" y="1456"/>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8" name="Freeform 1382"/>
            <p:cNvSpPr>
              <a:spLocks/>
            </p:cNvSpPr>
            <p:nvPr/>
          </p:nvSpPr>
          <p:spPr bwMode="auto">
            <a:xfrm>
              <a:off x="1207" y="1112"/>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9" name="Freeform 1383"/>
            <p:cNvSpPr>
              <a:spLocks/>
            </p:cNvSpPr>
            <p:nvPr/>
          </p:nvSpPr>
          <p:spPr bwMode="auto">
            <a:xfrm>
              <a:off x="1255"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0" name="Freeform 1384"/>
            <p:cNvSpPr>
              <a:spLocks/>
            </p:cNvSpPr>
            <p:nvPr/>
          </p:nvSpPr>
          <p:spPr bwMode="auto">
            <a:xfrm>
              <a:off x="1386"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1" name="Freeform 1385"/>
            <p:cNvSpPr>
              <a:spLocks/>
            </p:cNvSpPr>
            <p:nvPr/>
          </p:nvSpPr>
          <p:spPr bwMode="auto">
            <a:xfrm>
              <a:off x="1516"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2" name="Freeform 1386"/>
            <p:cNvSpPr>
              <a:spLocks/>
            </p:cNvSpPr>
            <p:nvPr/>
          </p:nvSpPr>
          <p:spPr bwMode="auto">
            <a:xfrm>
              <a:off x="1647"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3" name="Freeform 1387"/>
            <p:cNvSpPr>
              <a:spLocks/>
            </p:cNvSpPr>
            <p:nvPr/>
          </p:nvSpPr>
          <p:spPr bwMode="auto">
            <a:xfrm>
              <a:off x="1777"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4" name="Freeform 1388"/>
            <p:cNvSpPr>
              <a:spLocks/>
            </p:cNvSpPr>
            <p:nvPr/>
          </p:nvSpPr>
          <p:spPr bwMode="auto">
            <a:xfrm>
              <a:off x="1908"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5" name="Freeform 1389"/>
            <p:cNvSpPr>
              <a:spLocks/>
            </p:cNvSpPr>
            <p:nvPr/>
          </p:nvSpPr>
          <p:spPr bwMode="auto">
            <a:xfrm>
              <a:off x="2038"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6" name="Freeform 1390"/>
            <p:cNvSpPr>
              <a:spLocks/>
            </p:cNvSpPr>
            <p:nvPr/>
          </p:nvSpPr>
          <p:spPr bwMode="auto">
            <a:xfrm>
              <a:off x="2168"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7" name="Freeform 1391"/>
            <p:cNvSpPr>
              <a:spLocks/>
            </p:cNvSpPr>
            <p:nvPr/>
          </p:nvSpPr>
          <p:spPr bwMode="auto">
            <a:xfrm>
              <a:off x="2299"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8" name="Freeform 1392"/>
            <p:cNvSpPr>
              <a:spLocks/>
            </p:cNvSpPr>
            <p:nvPr/>
          </p:nvSpPr>
          <p:spPr bwMode="auto">
            <a:xfrm>
              <a:off x="2430"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9" name="Freeform 1393"/>
            <p:cNvSpPr>
              <a:spLocks/>
            </p:cNvSpPr>
            <p:nvPr/>
          </p:nvSpPr>
          <p:spPr bwMode="auto">
            <a:xfrm>
              <a:off x="2560"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0" name="Freeform 1394"/>
            <p:cNvSpPr>
              <a:spLocks/>
            </p:cNvSpPr>
            <p:nvPr/>
          </p:nvSpPr>
          <p:spPr bwMode="auto">
            <a:xfrm>
              <a:off x="2690"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1" name="Freeform 1395"/>
            <p:cNvSpPr>
              <a:spLocks/>
            </p:cNvSpPr>
            <p:nvPr/>
          </p:nvSpPr>
          <p:spPr bwMode="auto">
            <a:xfrm>
              <a:off x="2821"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2" name="Freeform 1396"/>
            <p:cNvSpPr>
              <a:spLocks/>
            </p:cNvSpPr>
            <p:nvPr/>
          </p:nvSpPr>
          <p:spPr bwMode="auto">
            <a:xfrm>
              <a:off x="2951"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3" name="Freeform 1397"/>
            <p:cNvSpPr>
              <a:spLocks/>
            </p:cNvSpPr>
            <p:nvPr/>
          </p:nvSpPr>
          <p:spPr bwMode="auto">
            <a:xfrm>
              <a:off x="3082"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4" name="Freeform 1398"/>
            <p:cNvSpPr>
              <a:spLocks/>
            </p:cNvSpPr>
            <p:nvPr/>
          </p:nvSpPr>
          <p:spPr bwMode="auto">
            <a:xfrm>
              <a:off x="3212"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5" name="Freeform 1399"/>
            <p:cNvSpPr>
              <a:spLocks/>
            </p:cNvSpPr>
            <p:nvPr/>
          </p:nvSpPr>
          <p:spPr bwMode="auto">
            <a:xfrm>
              <a:off x="3343"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6" name="Freeform 1400"/>
            <p:cNvSpPr>
              <a:spLocks/>
            </p:cNvSpPr>
            <p:nvPr/>
          </p:nvSpPr>
          <p:spPr bwMode="auto">
            <a:xfrm>
              <a:off x="3473"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7" name="Freeform 1401"/>
            <p:cNvSpPr>
              <a:spLocks/>
            </p:cNvSpPr>
            <p:nvPr/>
          </p:nvSpPr>
          <p:spPr bwMode="auto">
            <a:xfrm>
              <a:off x="3604"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8" name="Freeform 1402"/>
            <p:cNvSpPr>
              <a:spLocks/>
            </p:cNvSpPr>
            <p:nvPr/>
          </p:nvSpPr>
          <p:spPr bwMode="auto">
            <a:xfrm>
              <a:off x="3734"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9" name="Freeform 1403"/>
            <p:cNvSpPr>
              <a:spLocks/>
            </p:cNvSpPr>
            <p:nvPr/>
          </p:nvSpPr>
          <p:spPr bwMode="auto">
            <a:xfrm>
              <a:off x="3865"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0" name="Freeform 1404"/>
            <p:cNvSpPr>
              <a:spLocks/>
            </p:cNvSpPr>
            <p:nvPr/>
          </p:nvSpPr>
          <p:spPr bwMode="auto">
            <a:xfrm>
              <a:off x="3995"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1" name="Freeform 1405"/>
            <p:cNvSpPr>
              <a:spLocks/>
            </p:cNvSpPr>
            <p:nvPr/>
          </p:nvSpPr>
          <p:spPr bwMode="auto">
            <a:xfrm>
              <a:off x="4125"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2" name="Freeform 1406"/>
            <p:cNvSpPr>
              <a:spLocks/>
            </p:cNvSpPr>
            <p:nvPr/>
          </p:nvSpPr>
          <p:spPr bwMode="auto">
            <a:xfrm>
              <a:off x="4256"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3" name="Freeform 1407"/>
            <p:cNvSpPr>
              <a:spLocks/>
            </p:cNvSpPr>
            <p:nvPr/>
          </p:nvSpPr>
          <p:spPr bwMode="auto">
            <a:xfrm>
              <a:off x="4387"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4" name="Freeform 1408"/>
            <p:cNvSpPr>
              <a:spLocks/>
            </p:cNvSpPr>
            <p:nvPr/>
          </p:nvSpPr>
          <p:spPr bwMode="auto">
            <a:xfrm>
              <a:off x="4517" y="28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5" name="Freeform 1409"/>
            <p:cNvSpPr>
              <a:spLocks/>
            </p:cNvSpPr>
            <p:nvPr/>
          </p:nvSpPr>
          <p:spPr bwMode="auto">
            <a:xfrm>
              <a:off x="1255"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6" name="Freeform 1410"/>
            <p:cNvSpPr>
              <a:spLocks/>
            </p:cNvSpPr>
            <p:nvPr/>
          </p:nvSpPr>
          <p:spPr bwMode="auto">
            <a:xfrm>
              <a:off x="1908"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7" name="Freeform 1411"/>
            <p:cNvSpPr>
              <a:spLocks/>
            </p:cNvSpPr>
            <p:nvPr/>
          </p:nvSpPr>
          <p:spPr bwMode="auto">
            <a:xfrm>
              <a:off x="2560"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8" name="Freeform 1412"/>
            <p:cNvSpPr>
              <a:spLocks/>
            </p:cNvSpPr>
            <p:nvPr/>
          </p:nvSpPr>
          <p:spPr bwMode="auto">
            <a:xfrm>
              <a:off x="3212"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9" name="Freeform 1413"/>
            <p:cNvSpPr>
              <a:spLocks/>
            </p:cNvSpPr>
            <p:nvPr/>
          </p:nvSpPr>
          <p:spPr bwMode="auto">
            <a:xfrm>
              <a:off x="3865"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0" name="Freeform 1414"/>
            <p:cNvSpPr>
              <a:spLocks/>
            </p:cNvSpPr>
            <p:nvPr/>
          </p:nvSpPr>
          <p:spPr bwMode="auto">
            <a:xfrm>
              <a:off x="4517" y="28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1" name="Freeform 1415"/>
            <p:cNvSpPr>
              <a:spLocks/>
            </p:cNvSpPr>
            <p:nvPr/>
          </p:nvSpPr>
          <p:spPr bwMode="auto">
            <a:xfrm>
              <a:off x="1255" y="11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2" name="Line 1416"/>
            <p:cNvSpPr>
              <a:spLocks noChangeShapeType="1"/>
            </p:cNvSpPr>
            <p:nvPr/>
          </p:nvSpPr>
          <p:spPr bwMode="auto">
            <a:xfrm>
              <a:off x="1255" y="28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73" name="Rectangle 1417"/>
            <p:cNvSpPr>
              <a:spLocks noChangeArrowheads="1"/>
            </p:cNvSpPr>
            <p:nvPr/>
          </p:nvSpPr>
          <p:spPr bwMode="auto">
            <a:xfrm>
              <a:off x="1418" y="23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4" name="Rectangle 1418"/>
            <p:cNvSpPr>
              <a:spLocks noChangeArrowheads="1"/>
            </p:cNvSpPr>
            <p:nvPr/>
          </p:nvSpPr>
          <p:spPr bwMode="auto">
            <a:xfrm>
              <a:off x="1679" y="23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5" name="Rectangle 1419"/>
            <p:cNvSpPr>
              <a:spLocks noChangeArrowheads="1"/>
            </p:cNvSpPr>
            <p:nvPr/>
          </p:nvSpPr>
          <p:spPr bwMode="auto">
            <a:xfrm>
              <a:off x="2070" y="22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6" name="Rectangle 1420"/>
            <p:cNvSpPr>
              <a:spLocks noChangeArrowheads="1"/>
            </p:cNvSpPr>
            <p:nvPr/>
          </p:nvSpPr>
          <p:spPr bwMode="auto">
            <a:xfrm>
              <a:off x="2332" y="22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7" name="Rectangle 1421"/>
            <p:cNvSpPr>
              <a:spLocks noChangeArrowheads="1"/>
            </p:cNvSpPr>
            <p:nvPr/>
          </p:nvSpPr>
          <p:spPr bwMode="auto">
            <a:xfrm>
              <a:off x="2592" y="22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8" name="Rectangle 1422"/>
            <p:cNvSpPr>
              <a:spLocks noChangeArrowheads="1"/>
            </p:cNvSpPr>
            <p:nvPr/>
          </p:nvSpPr>
          <p:spPr bwMode="auto">
            <a:xfrm>
              <a:off x="2592" y="242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79" name="Rectangle 1423"/>
            <p:cNvSpPr>
              <a:spLocks noChangeArrowheads="1"/>
            </p:cNvSpPr>
            <p:nvPr/>
          </p:nvSpPr>
          <p:spPr bwMode="auto">
            <a:xfrm>
              <a:off x="2592" y="20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0" name="Rectangle 1424"/>
            <p:cNvSpPr>
              <a:spLocks noChangeArrowheads="1"/>
            </p:cNvSpPr>
            <p:nvPr/>
          </p:nvSpPr>
          <p:spPr bwMode="auto">
            <a:xfrm>
              <a:off x="2592" y="19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1" name="Rectangle 1425"/>
            <p:cNvSpPr>
              <a:spLocks noChangeArrowheads="1"/>
            </p:cNvSpPr>
            <p:nvPr/>
          </p:nvSpPr>
          <p:spPr bwMode="auto">
            <a:xfrm>
              <a:off x="2723" y="20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2" name="Rectangle 1426"/>
            <p:cNvSpPr>
              <a:spLocks noChangeArrowheads="1"/>
            </p:cNvSpPr>
            <p:nvPr/>
          </p:nvSpPr>
          <p:spPr bwMode="auto">
            <a:xfrm>
              <a:off x="2984" y="19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3" name="Rectangle 1427"/>
            <p:cNvSpPr>
              <a:spLocks noChangeArrowheads="1"/>
            </p:cNvSpPr>
            <p:nvPr/>
          </p:nvSpPr>
          <p:spPr bwMode="auto">
            <a:xfrm>
              <a:off x="3636" y="214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4" name="Rectangle 1428"/>
            <p:cNvSpPr>
              <a:spLocks noChangeArrowheads="1"/>
            </p:cNvSpPr>
            <p:nvPr/>
          </p:nvSpPr>
          <p:spPr bwMode="auto">
            <a:xfrm>
              <a:off x="2462" y="18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5" name="Rectangle 1429"/>
            <p:cNvSpPr>
              <a:spLocks noChangeArrowheads="1"/>
            </p:cNvSpPr>
            <p:nvPr/>
          </p:nvSpPr>
          <p:spPr bwMode="auto">
            <a:xfrm>
              <a:off x="2592" y="18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6" name="Rectangle 1430"/>
            <p:cNvSpPr>
              <a:spLocks noChangeArrowheads="1"/>
            </p:cNvSpPr>
            <p:nvPr/>
          </p:nvSpPr>
          <p:spPr bwMode="auto">
            <a:xfrm>
              <a:off x="2723" y="18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7" name="Rectangle 1431"/>
            <p:cNvSpPr>
              <a:spLocks noChangeArrowheads="1"/>
            </p:cNvSpPr>
            <p:nvPr/>
          </p:nvSpPr>
          <p:spPr bwMode="auto">
            <a:xfrm>
              <a:off x="3767" y="18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8" name="Rectangle 1432"/>
            <p:cNvSpPr>
              <a:spLocks noChangeArrowheads="1"/>
            </p:cNvSpPr>
            <p:nvPr/>
          </p:nvSpPr>
          <p:spPr bwMode="auto">
            <a:xfrm>
              <a:off x="4027" y="17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89" name="Rectangle 1433"/>
            <p:cNvSpPr>
              <a:spLocks noChangeArrowheads="1"/>
            </p:cNvSpPr>
            <p:nvPr/>
          </p:nvSpPr>
          <p:spPr bwMode="auto">
            <a:xfrm>
              <a:off x="2462" y="17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0" name="Rectangle 1434"/>
            <p:cNvSpPr>
              <a:spLocks noChangeArrowheads="1"/>
            </p:cNvSpPr>
            <p:nvPr/>
          </p:nvSpPr>
          <p:spPr bwMode="auto">
            <a:xfrm>
              <a:off x="2462" y="17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1" name="Rectangle 1435"/>
            <p:cNvSpPr>
              <a:spLocks noChangeArrowheads="1"/>
            </p:cNvSpPr>
            <p:nvPr/>
          </p:nvSpPr>
          <p:spPr bwMode="auto">
            <a:xfrm>
              <a:off x="2462" y="16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2" name="Rectangle 1436"/>
            <p:cNvSpPr>
              <a:spLocks noChangeArrowheads="1"/>
            </p:cNvSpPr>
            <p:nvPr/>
          </p:nvSpPr>
          <p:spPr bwMode="auto">
            <a:xfrm>
              <a:off x="2592" y="16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3" name="Rectangle 1437"/>
            <p:cNvSpPr>
              <a:spLocks noChangeArrowheads="1"/>
            </p:cNvSpPr>
            <p:nvPr/>
          </p:nvSpPr>
          <p:spPr bwMode="auto">
            <a:xfrm>
              <a:off x="2984" y="17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4" name="Rectangle 1438"/>
            <p:cNvSpPr>
              <a:spLocks noChangeArrowheads="1"/>
            </p:cNvSpPr>
            <p:nvPr/>
          </p:nvSpPr>
          <p:spPr bwMode="auto">
            <a:xfrm>
              <a:off x="2853" y="16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5" name="Rectangle 1439"/>
            <p:cNvSpPr>
              <a:spLocks noChangeArrowheads="1"/>
            </p:cNvSpPr>
            <p:nvPr/>
          </p:nvSpPr>
          <p:spPr bwMode="auto">
            <a:xfrm>
              <a:off x="2723" y="159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6" name="Rectangle 1440"/>
            <p:cNvSpPr>
              <a:spLocks noChangeArrowheads="1"/>
            </p:cNvSpPr>
            <p:nvPr/>
          </p:nvSpPr>
          <p:spPr bwMode="auto">
            <a:xfrm>
              <a:off x="2853" y="152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7" name="Rectangle 1441"/>
            <p:cNvSpPr>
              <a:spLocks noChangeArrowheads="1"/>
            </p:cNvSpPr>
            <p:nvPr/>
          </p:nvSpPr>
          <p:spPr bwMode="auto">
            <a:xfrm>
              <a:off x="3375" y="132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8" name="Rectangle 1442"/>
            <p:cNvSpPr>
              <a:spLocks noChangeArrowheads="1"/>
            </p:cNvSpPr>
            <p:nvPr/>
          </p:nvSpPr>
          <p:spPr bwMode="auto">
            <a:xfrm>
              <a:off x="3767" y="139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899" name="Rectangle 1443"/>
            <p:cNvSpPr>
              <a:spLocks noChangeArrowheads="1"/>
            </p:cNvSpPr>
            <p:nvPr/>
          </p:nvSpPr>
          <p:spPr bwMode="auto">
            <a:xfrm>
              <a:off x="978" y="273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20900" name="Rectangle 1444"/>
            <p:cNvSpPr>
              <a:spLocks noChangeArrowheads="1"/>
            </p:cNvSpPr>
            <p:nvPr/>
          </p:nvSpPr>
          <p:spPr bwMode="auto">
            <a:xfrm>
              <a:off x="978" y="238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20901" name="Rectangle 1445"/>
            <p:cNvSpPr>
              <a:spLocks noChangeArrowheads="1"/>
            </p:cNvSpPr>
            <p:nvPr/>
          </p:nvSpPr>
          <p:spPr bwMode="auto">
            <a:xfrm>
              <a:off x="978" y="20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20902" name="Rectangle 1446"/>
            <p:cNvSpPr>
              <a:spLocks noChangeArrowheads="1"/>
            </p:cNvSpPr>
            <p:nvPr/>
          </p:nvSpPr>
          <p:spPr bwMode="auto">
            <a:xfrm>
              <a:off x="978" y="169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35</a:t>
              </a:r>
            </a:p>
          </p:txBody>
        </p:sp>
        <p:sp>
          <p:nvSpPr>
            <p:cNvPr id="20903" name="Rectangle 1447"/>
            <p:cNvSpPr>
              <a:spLocks noChangeArrowheads="1"/>
            </p:cNvSpPr>
            <p:nvPr/>
          </p:nvSpPr>
          <p:spPr bwMode="auto">
            <a:xfrm>
              <a:off x="978" y="135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40</a:t>
              </a:r>
            </a:p>
          </p:txBody>
        </p:sp>
        <p:sp>
          <p:nvSpPr>
            <p:cNvPr id="20904" name="Rectangle 1448"/>
            <p:cNvSpPr>
              <a:spLocks noChangeArrowheads="1"/>
            </p:cNvSpPr>
            <p:nvPr/>
          </p:nvSpPr>
          <p:spPr bwMode="auto">
            <a:xfrm>
              <a:off x="978" y="100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45</a:t>
              </a:r>
            </a:p>
          </p:txBody>
        </p:sp>
        <p:sp>
          <p:nvSpPr>
            <p:cNvPr id="20905" name="Rectangle 1449"/>
            <p:cNvSpPr>
              <a:spLocks noChangeArrowheads="1"/>
            </p:cNvSpPr>
            <p:nvPr/>
          </p:nvSpPr>
          <p:spPr bwMode="auto">
            <a:xfrm>
              <a:off x="1161" y="287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5</a:t>
              </a:r>
            </a:p>
          </p:txBody>
        </p:sp>
        <p:sp>
          <p:nvSpPr>
            <p:cNvPr id="20906" name="Rectangle 1450"/>
            <p:cNvSpPr>
              <a:spLocks noChangeArrowheads="1"/>
            </p:cNvSpPr>
            <p:nvPr/>
          </p:nvSpPr>
          <p:spPr bwMode="auto">
            <a:xfrm>
              <a:off x="1774" y="28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10</a:t>
              </a:r>
            </a:p>
          </p:txBody>
        </p:sp>
        <p:sp>
          <p:nvSpPr>
            <p:cNvPr id="20907" name="Rectangle 1451"/>
            <p:cNvSpPr>
              <a:spLocks noChangeArrowheads="1"/>
            </p:cNvSpPr>
            <p:nvPr/>
          </p:nvSpPr>
          <p:spPr bwMode="auto">
            <a:xfrm>
              <a:off x="2426" y="28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15</a:t>
              </a:r>
            </a:p>
          </p:txBody>
        </p:sp>
        <p:sp>
          <p:nvSpPr>
            <p:cNvPr id="20908" name="Rectangle 1452"/>
            <p:cNvSpPr>
              <a:spLocks noChangeArrowheads="1"/>
            </p:cNvSpPr>
            <p:nvPr/>
          </p:nvSpPr>
          <p:spPr bwMode="auto">
            <a:xfrm>
              <a:off x="3078" y="28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20909" name="Rectangle 1453"/>
            <p:cNvSpPr>
              <a:spLocks noChangeArrowheads="1"/>
            </p:cNvSpPr>
            <p:nvPr/>
          </p:nvSpPr>
          <p:spPr bwMode="auto">
            <a:xfrm>
              <a:off x="3731" y="28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20910" name="Rectangle 1454"/>
            <p:cNvSpPr>
              <a:spLocks noChangeArrowheads="1"/>
            </p:cNvSpPr>
            <p:nvPr/>
          </p:nvSpPr>
          <p:spPr bwMode="auto">
            <a:xfrm>
              <a:off x="4383" y="28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20911" name="Rectangle 1455"/>
            <p:cNvSpPr>
              <a:spLocks noChangeArrowheads="1"/>
            </p:cNvSpPr>
            <p:nvPr/>
          </p:nvSpPr>
          <p:spPr bwMode="auto">
            <a:xfrm>
              <a:off x="2301" y="3063"/>
              <a:ext cx="1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Arial" charset="0"/>
                </a:rPr>
                <a:t>Estriol (mg/24 hr)</a:t>
              </a:r>
            </a:p>
          </p:txBody>
        </p:sp>
        <p:sp>
          <p:nvSpPr>
            <p:cNvPr id="20912" name="Rectangle 1456"/>
            <p:cNvSpPr>
              <a:spLocks noChangeArrowheads="1"/>
            </p:cNvSpPr>
            <p:nvPr/>
          </p:nvSpPr>
          <p:spPr bwMode="auto">
            <a:xfrm rot="16200000">
              <a:off x="243" y="1845"/>
              <a:ext cx="1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Birthweight (g/100)</a:t>
              </a:r>
            </a:p>
          </p:txBody>
        </p:sp>
        <p:sp>
          <p:nvSpPr>
            <p:cNvPr id="20913" name="Line 1457"/>
            <p:cNvSpPr>
              <a:spLocks noChangeShapeType="1"/>
            </p:cNvSpPr>
            <p:nvPr/>
          </p:nvSpPr>
          <p:spPr bwMode="auto">
            <a:xfrm flipH="1">
              <a:off x="2853" y="1261"/>
              <a:ext cx="864"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14" name="Line 1458"/>
            <p:cNvSpPr>
              <a:spLocks noChangeShapeType="1"/>
            </p:cNvSpPr>
            <p:nvPr/>
          </p:nvSpPr>
          <p:spPr bwMode="auto">
            <a:xfrm>
              <a:off x="1797" y="2505"/>
              <a:ext cx="1056"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15" name="Line 1459"/>
            <p:cNvSpPr>
              <a:spLocks noChangeShapeType="1"/>
            </p:cNvSpPr>
            <p:nvPr/>
          </p:nvSpPr>
          <p:spPr bwMode="auto">
            <a:xfrm flipV="1">
              <a:off x="2853" y="1109"/>
              <a:ext cx="0" cy="1728"/>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16" name="Rectangle 1460"/>
            <p:cNvSpPr>
              <a:spLocks noChangeArrowheads="1"/>
            </p:cNvSpPr>
            <p:nvPr/>
          </p:nvSpPr>
          <p:spPr bwMode="auto">
            <a:xfrm>
              <a:off x="2332" y="20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917" name="Rectangle 1461"/>
            <p:cNvSpPr>
              <a:spLocks noChangeArrowheads="1"/>
            </p:cNvSpPr>
            <p:nvPr/>
          </p:nvSpPr>
          <p:spPr bwMode="auto">
            <a:xfrm>
              <a:off x="3114" y="146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918" name="Line 1462"/>
            <p:cNvSpPr>
              <a:spLocks noChangeShapeType="1"/>
            </p:cNvSpPr>
            <p:nvPr/>
          </p:nvSpPr>
          <p:spPr bwMode="auto">
            <a:xfrm flipH="1">
              <a:off x="2641" y="977"/>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0" name="Line 1464"/>
            <p:cNvSpPr>
              <a:spLocks noChangeShapeType="1"/>
            </p:cNvSpPr>
            <p:nvPr/>
          </p:nvSpPr>
          <p:spPr bwMode="auto">
            <a:xfrm>
              <a:off x="1269" y="2005"/>
              <a:ext cx="3264"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1" name="Rectangle 1465"/>
            <p:cNvSpPr>
              <a:spLocks noChangeArrowheads="1"/>
            </p:cNvSpPr>
            <p:nvPr/>
          </p:nvSpPr>
          <p:spPr bwMode="auto">
            <a:xfrm>
              <a:off x="4587" y="187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y=32</a:t>
              </a:r>
            </a:p>
          </p:txBody>
        </p:sp>
        <p:sp>
          <p:nvSpPr>
            <p:cNvPr id="20922" name="Line 1466"/>
            <p:cNvSpPr>
              <a:spLocks noChangeShapeType="1"/>
            </p:cNvSpPr>
            <p:nvPr/>
          </p:nvSpPr>
          <p:spPr bwMode="auto">
            <a:xfrm flipH="1">
              <a:off x="4641" y="1929"/>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3" name="Line 1467"/>
            <p:cNvSpPr>
              <a:spLocks noChangeShapeType="1"/>
            </p:cNvSpPr>
            <p:nvPr/>
          </p:nvSpPr>
          <p:spPr bwMode="auto">
            <a:xfrm>
              <a:off x="3733" y="1237"/>
              <a:ext cx="0" cy="768"/>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4" name="Line 1468"/>
            <p:cNvSpPr>
              <a:spLocks noChangeShapeType="1"/>
            </p:cNvSpPr>
            <p:nvPr/>
          </p:nvSpPr>
          <p:spPr bwMode="auto">
            <a:xfrm flipV="1">
              <a:off x="1781" y="2005"/>
              <a:ext cx="0" cy="48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5" name="Line 1469"/>
            <p:cNvSpPr>
              <a:spLocks noChangeShapeType="1"/>
            </p:cNvSpPr>
            <p:nvPr/>
          </p:nvSpPr>
          <p:spPr bwMode="auto">
            <a:xfrm flipV="1">
              <a:off x="3341" y="2005"/>
              <a:ext cx="0" cy="14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6" name="Line 1470"/>
            <p:cNvSpPr>
              <a:spLocks noChangeShapeType="1"/>
            </p:cNvSpPr>
            <p:nvPr/>
          </p:nvSpPr>
          <p:spPr bwMode="auto">
            <a:xfrm flipH="1">
              <a:off x="2853" y="2157"/>
              <a:ext cx="48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7" name="Rectangle 1471"/>
            <p:cNvSpPr>
              <a:spLocks noChangeArrowheads="1"/>
            </p:cNvSpPr>
            <p:nvPr/>
          </p:nvSpPr>
          <p:spPr bwMode="auto">
            <a:xfrm>
              <a:off x="1679" y="23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928" name="Rectangle 1472"/>
            <p:cNvSpPr>
              <a:spLocks noChangeArrowheads="1"/>
            </p:cNvSpPr>
            <p:nvPr/>
          </p:nvSpPr>
          <p:spPr bwMode="auto">
            <a:xfrm>
              <a:off x="3245" y="20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929" name="Rectangle 1473"/>
            <p:cNvSpPr>
              <a:spLocks noChangeArrowheads="1"/>
            </p:cNvSpPr>
            <p:nvPr/>
          </p:nvSpPr>
          <p:spPr bwMode="auto">
            <a:xfrm>
              <a:off x="3636" y="11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0930" name="Oval 1474"/>
            <p:cNvSpPr>
              <a:spLocks noChangeArrowheads="1"/>
            </p:cNvSpPr>
            <p:nvPr/>
          </p:nvSpPr>
          <p:spPr bwMode="auto">
            <a:xfrm>
              <a:off x="2508" y="1844"/>
              <a:ext cx="111" cy="11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1" name="Oval 1475"/>
            <p:cNvSpPr>
              <a:spLocks noChangeArrowheads="1"/>
            </p:cNvSpPr>
            <p:nvPr/>
          </p:nvSpPr>
          <p:spPr bwMode="auto">
            <a:xfrm>
              <a:off x="1726" y="2462"/>
              <a:ext cx="111" cy="113"/>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2" name="Rectangle 1476"/>
            <p:cNvSpPr>
              <a:spLocks noChangeArrowheads="1"/>
            </p:cNvSpPr>
            <p:nvPr/>
          </p:nvSpPr>
          <p:spPr bwMode="auto">
            <a:xfrm>
              <a:off x="3554" y="3099"/>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21" name="Group 9"/>
          <p:cNvGrpSpPr>
            <a:grpSpLocks/>
          </p:cNvGrpSpPr>
          <p:nvPr/>
        </p:nvGrpSpPr>
        <p:grpSpPr bwMode="auto">
          <a:xfrm>
            <a:off x="712788" y="4554538"/>
            <a:ext cx="7646987" cy="1931987"/>
            <a:chOff x="467" y="334"/>
            <a:chExt cx="4817" cy="1217"/>
          </a:xfrm>
        </p:grpSpPr>
        <p:sp>
          <p:nvSpPr>
            <p:cNvPr id="192522" name="Rectangle 10"/>
            <p:cNvSpPr>
              <a:spLocks noChangeArrowheads="1"/>
            </p:cNvSpPr>
            <p:nvPr/>
          </p:nvSpPr>
          <p:spPr bwMode="auto">
            <a:xfrm>
              <a:off x="4867" y="1210"/>
              <a:ext cx="234" cy="16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2523" name="Rectangle 11"/>
            <p:cNvSpPr>
              <a:spLocks noChangeArrowheads="1"/>
            </p:cNvSpPr>
            <p:nvPr/>
          </p:nvSpPr>
          <p:spPr bwMode="auto">
            <a:xfrm>
              <a:off x="3089" y="1035"/>
              <a:ext cx="476" cy="159"/>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2524" name="Rectangle 12"/>
            <p:cNvSpPr>
              <a:spLocks noChangeArrowheads="1"/>
            </p:cNvSpPr>
            <p:nvPr/>
          </p:nvSpPr>
          <p:spPr bwMode="auto">
            <a:xfrm>
              <a:off x="467" y="710"/>
              <a:ext cx="693" cy="141"/>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2525" name="Rectangle 13"/>
            <p:cNvSpPr>
              <a:spLocks noChangeArrowheads="1"/>
            </p:cNvSpPr>
            <p:nvPr/>
          </p:nvSpPr>
          <p:spPr bwMode="auto">
            <a:xfrm>
              <a:off x="4449" y="526"/>
              <a:ext cx="835" cy="16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2526" name="Rectangle 14"/>
            <p:cNvSpPr>
              <a:spLocks noChangeArrowheads="1"/>
            </p:cNvSpPr>
            <p:nvPr/>
          </p:nvSpPr>
          <p:spPr bwMode="auto">
            <a:xfrm>
              <a:off x="2605" y="334"/>
              <a:ext cx="1961" cy="18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2527" name="Text Box 15"/>
            <p:cNvSpPr txBox="1">
              <a:spLocks noChangeArrowheads="1"/>
            </p:cNvSpPr>
            <p:nvPr/>
          </p:nvSpPr>
          <p:spPr bwMode="auto">
            <a:xfrm>
              <a:off x="500" y="340"/>
              <a:ext cx="4762" cy="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p>
              <a:pPr algn="just"/>
              <a:r>
                <a:rPr lang="en-US" sz="1800">
                  <a:solidFill>
                    <a:schemeClr val="tx1"/>
                  </a:solidFill>
                  <a:latin typeface="Century Schoolbook" pitchFamily="18" charset="0"/>
                </a:rPr>
                <a:t>This graph hints at a slight </a:t>
              </a:r>
              <a:r>
                <a:rPr lang="en-US" sz="1800" b="1">
                  <a:solidFill>
                    <a:schemeClr val="tx1"/>
                  </a:solidFill>
                  <a:latin typeface="Century Schoolbook" pitchFamily="18" charset="0"/>
                </a:rPr>
                <a:t>departure from linearity</a:t>
              </a:r>
              <a:r>
                <a:rPr lang="en-US" sz="1800">
                  <a:solidFill>
                    <a:schemeClr val="tx1"/>
                  </a:solidFill>
                  <a:latin typeface="Century Schoolbook" pitchFamily="18" charset="0"/>
                </a:rPr>
                <a:t> for large estriol levels.  There is also a slight suggestion of </a:t>
              </a:r>
              <a:r>
                <a:rPr lang="en-US" sz="1800" b="1">
                  <a:solidFill>
                    <a:schemeClr val="tx1"/>
                  </a:solidFill>
                  <a:latin typeface="Century Schoolbook" pitchFamily="18" charset="0"/>
                </a:rPr>
                <a:t>increasing variance</a:t>
              </a:r>
              <a:r>
                <a:rPr lang="en-US" sz="1800">
                  <a:solidFill>
                    <a:schemeClr val="tx1"/>
                  </a:solidFill>
                  <a:latin typeface="Century Schoolbook" pitchFamily="18" charset="0"/>
                </a:rPr>
                <a:t> with increasing estriol  levels, although the dispersion is fairly uniform if you disregard the patients with the lowest three values of estriol.  Three of 31 residuals </a:t>
              </a:r>
              <a:r>
                <a:rPr lang="en-US" sz="1800" b="1">
                  <a:solidFill>
                    <a:schemeClr val="tx1"/>
                  </a:solidFill>
                  <a:latin typeface="Century Schoolbook" pitchFamily="18" charset="0"/>
                </a:rPr>
                <a:t>(9.6%)</a:t>
              </a:r>
              <a:r>
                <a:rPr lang="en-US" sz="1800">
                  <a:solidFill>
                    <a:schemeClr val="tx1"/>
                  </a:solidFill>
                  <a:latin typeface="Century Schoolbook" pitchFamily="18" charset="0"/>
                </a:rPr>
                <a:t> have a magnitude of 2 or greater.  A large data set from a true linear model should have </a:t>
              </a:r>
              <a:r>
                <a:rPr lang="en-US" sz="1800" b="1">
                  <a:solidFill>
                    <a:schemeClr val="tx1"/>
                  </a:solidFill>
                  <a:latin typeface="Century Schoolbook" pitchFamily="18" charset="0"/>
                </a:rPr>
                <a:t>5%</a:t>
              </a:r>
              <a:r>
                <a:rPr lang="en-US" sz="1800">
                  <a:solidFill>
                    <a:schemeClr val="tx1"/>
                  </a:solidFill>
                  <a:latin typeface="Century Schoolbook" pitchFamily="18" charset="0"/>
                </a:rPr>
                <a:t> of their residuals outside this range.</a:t>
              </a:r>
            </a:p>
          </p:txBody>
        </p:sp>
      </p:grpSp>
      <p:pic>
        <p:nvPicPr>
          <p:cNvPr id="19253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838" y="320675"/>
            <a:ext cx="56261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603250" y="306388"/>
            <a:ext cx="5286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18.    Variance Stabilizing Transformations</a:t>
            </a:r>
            <a:endParaRPr lang="en-US" sz="1800">
              <a:solidFill>
                <a:schemeClr val="tx1"/>
              </a:solidFill>
              <a:latin typeface="Century Schoolbook" pitchFamily="18" charset="0"/>
            </a:endParaRPr>
          </a:p>
        </p:txBody>
      </p:sp>
      <p:grpSp>
        <p:nvGrpSpPr>
          <p:cNvPr id="193539" name="Group 3"/>
          <p:cNvGrpSpPr>
            <a:grpSpLocks/>
          </p:cNvGrpSpPr>
          <p:nvPr/>
        </p:nvGrpSpPr>
        <p:grpSpPr bwMode="auto">
          <a:xfrm>
            <a:off x="682625" y="952500"/>
            <a:ext cx="7604125" cy="1104900"/>
            <a:chOff x="430" y="608"/>
            <a:chExt cx="4790" cy="696"/>
          </a:xfrm>
        </p:grpSpPr>
        <p:sp>
          <p:nvSpPr>
            <p:cNvPr id="193540" name="Text Box 4"/>
            <p:cNvSpPr txBox="1">
              <a:spLocks noChangeArrowheads="1"/>
            </p:cNvSpPr>
            <p:nvPr/>
          </p:nvSpPr>
          <p:spPr bwMode="auto">
            <a:xfrm>
              <a:off x="430" y="608"/>
              <a:ext cx="38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a)</a:t>
              </a:r>
              <a:r>
                <a:rPr lang="en-US" sz="1800">
                  <a:solidFill>
                    <a:schemeClr val="tx1"/>
                  </a:solidFill>
                  <a:latin typeface="Century Schoolbook" pitchFamily="18" charset="0"/>
                </a:rPr>
                <a:t>      </a:t>
              </a:r>
            </a:p>
          </p:txBody>
        </p:sp>
        <p:grpSp>
          <p:nvGrpSpPr>
            <p:cNvPr id="193541" name="Group 5"/>
            <p:cNvGrpSpPr>
              <a:grpSpLocks/>
            </p:cNvGrpSpPr>
            <p:nvPr/>
          </p:nvGrpSpPr>
          <p:grpSpPr bwMode="auto">
            <a:xfrm>
              <a:off x="830" y="618"/>
              <a:ext cx="4390" cy="686"/>
              <a:chOff x="830" y="720"/>
              <a:chExt cx="4390" cy="686"/>
            </a:xfrm>
          </p:grpSpPr>
          <p:sp>
            <p:nvSpPr>
              <p:cNvPr id="193542" name="Text Box 6"/>
              <p:cNvSpPr txBox="1">
                <a:spLocks noChangeArrowheads="1"/>
              </p:cNvSpPr>
              <p:nvPr/>
            </p:nvSpPr>
            <p:spPr bwMode="auto">
              <a:xfrm>
                <a:off x="840" y="720"/>
                <a:ext cx="1681" cy="17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Square root transform</a:t>
                </a:r>
                <a:endParaRPr lang="en-US" sz="1800">
                  <a:solidFill>
                    <a:schemeClr val="tx1"/>
                  </a:solidFill>
                  <a:latin typeface="Century Schoolbook" pitchFamily="18" charset="0"/>
                </a:endParaRPr>
              </a:p>
            </p:txBody>
          </p:sp>
          <p:sp>
            <p:nvSpPr>
              <p:cNvPr id="193543" name="Text Box 7"/>
              <p:cNvSpPr txBox="1">
                <a:spLocks noChangeArrowheads="1"/>
              </p:cNvSpPr>
              <p:nvPr/>
            </p:nvSpPr>
            <p:spPr bwMode="auto">
              <a:xfrm>
                <a:off x="830" y="1060"/>
                <a:ext cx="4390"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Useful when the residual variance is proportional to the expected value.</a:t>
                </a:r>
              </a:p>
            </p:txBody>
          </p:sp>
        </p:grpSp>
      </p:grpSp>
      <p:grpSp>
        <p:nvGrpSpPr>
          <p:cNvPr id="193544" name="Group 8"/>
          <p:cNvGrpSpPr>
            <a:grpSpLocks/>
          </p:cNvGrpSpPr>
          <p:nvPr/>
        </p:nvGrpSpPr>
        <p:grpSpPr bwMode="auto">
          <a:xfrm>
            <a:off x="682625" y="2336800"/>
            <a:ext cx="7588250" cy="1041400"/>
            <a:chOff x="430" y="1670"/>
            <a:chExt cx="4780" cy="656"/>
          </a:xfrm>
        </p:grpSpPr>
        <p:grpSp>
          <p:nvGrpSpPr>
            <p:cNvPr id="193545" name="Group 9"/>
            <p:cNvGrpSpPr>
              <a:grpSpLocks/>
            </p:cNvGrpSpPr>
            <p:nvPr/>
          </p:nvGrpSpPr>
          <p:grpSpPr bwMode="auto">
            <a:xfrm>
              <a:off x="430" y="1670"/>
              <a:ext cx="1494" cy="173"/>
              <a:chOff x="450" y="2760"/>
              <a:chExt cx="1494" cy="173"/>
            </a:xfrm>
          </p:grpSpPr>
          <p:sp>
            <p:nvSpPr>
              <p:cNvPr id="193546" name="Text Box 10"/>
              <p:cNvSpPr txBox="1">
                <a:spLocks noChangeArrowheads="1"/>
              </p:cNvSpPr>
              <p:nvPr/>
            </p:nvSpPr>
            <p:spPr bwMode="auto">
              <a:xfrm>
                <a:off x="450" y="2760"/>
                <a:ext cx="14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b)</a:t>
                </a:r>
                <a:endParaRPr lang="en-US" sz="1800">
                  <a:solidFill>
                    <a:schemeClr val="tx1"/>
                  </a:solidFill>
                  <a:latin typeface="Century Schoolbook" pitchFamily="18" charset="0"/>
                </a:endParaRPr>
              </a:p>
            </p:txBody>
          </p:sp>
          <p:sp>
            <p:nvSpPr>
              <p:cNvPr id="193547" name="Text Box 11"/>
              <p:cNvSpPr txBox="1">
                <a:spLocks noChangeArrowheads="1"/>
              </p:cNvSpPr>
              <p:nvPr/>
            </p:nvSpPr>
            <p:spPr bwMode="auto">
              <a:xfrm>
                <a:off x="870" y="2760"/>
                <a:ext cx="1074" cy="17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Log transform</a:t>
                </a:r>
                <a:endParaRPr lang="en-US" sz="1800">
                  <a:solidFill>
                    <a:schemeClr val="tx1"/>
                  </a:solidFill>
                  <a:latin typeface="Century Schoolbook" pitchFamily="18" charset="0"/>
                </a:endParaRPr>
              </a:p>
            </p:txBody>
          </p:sp>
        </p:grpSp>
        <p:sp>
          <p:nvSpPr>
            <p:cNvPr id="193548" name="Text Box 12"/>
            <p:cNvSpPr txBox="1">
              <a:spLocks noChangeArrowheads="1"/>
            </p:cNvSpPr>
            <p:nvPr/>
          </p:nvSpPr>
          <p:spPr bwMode="auto">
            <a:xfrm>
              <a:off x="830" y="1980"/>
              <a:ext cx="4380"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Useful when the residual standard deviation is proportional to the expected value. </a:t>
              </a:r>
            </a:p>
          </p:txBody>
        </p:sp>
      </p:grpSp>
      <p:grpSp>
        <p:nvGrpSpPr>
          <p:cNvPr id="193549" name="Group 13"/>
          <p:cNvGrpSpPr>
            <a:grpSpLocks/>
          </p:cNvGrpSpPr>
          <p:nvPr/>
        </p:nvGrpSpPr>
        <p:grpSpPr bwMode="auto">
          <a:xfrm>
            <a:off x="601663" y="3657600"/>
            <a:ext cx="7743825" cy="857250"/>
            <a:chOff x="435" y="3234"/>
            <a:chExt cx="4878" cy="540"/>
          </a:xfrm>
        </p:grpSpPr>
        <p:sp>
          <p:nvSpPr>
            <p:cNvPr id="193550" name="Text Box 14"/>
            <p:cNvSpPr txBox="1">
              <a:spLocks noChangeArrowheads="1"/>
            </p:cNvSpPr>
            <p:nvPr/>
          </p:nvSpPr>
          <p:spPr bwMode="auto">
            <a:xfrm>
              <a:off x="435" y="3234"/>
              <a:ext cx="43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chemeClr val="tx1"/>
                  </a:solidFill>
                  <a:latin typeface="Century Schoolbook" pitchFamily="18" charset="0"/>
                </a:rPr>
                <a:t>N.B.    </a:t>
              </a:r>
              <a:endParaRPr lang="en-US" sz="1800">
                <a:solidFill>
                  <a:schemeClr val="tx1"/>
                </a:solidFill>
                <a:latin typeface="Century Schoolbook" pitchFamily="18" charset="0"/>
              </a:endParaRPr>
            </a:p>
          </p:txBody>
        </p:sp>
        <p:sp>
          <p:nvSpPr>
            <p:cNvPr id="193551" name="Text Box 15"/>
            <p:cNvSpPr txBox="1">
              <a:spLocks noChangeArrowheads="1"/>
            </p:cNvSpPr>
            <p:nvPr/>
          </p:nvSpPr>
          <p:spPr bwMode="auto">
            <a:xfrm>
              <a:off x="933" y="3255"/>
              <a:ext cx="4380"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Transformations that stabilize variance may cause non-linearity.  In this case it may be necessary to use a non-linear regression technique.</a:t>
              </a:r>
            </a:p>
          </p:txBody>
        </p:sp>
      </p:grpSp>
      <p:grpSp>
        <p:nvGrpSpPr>
          <p:cNvPr id="193552" name="Group 16"/>
          <p:cNvGrpSpPr>
            <a:grpSpLocks/>
          </p:cNvGrpSpPr>
          <p:nvPr/>
        </p:nvGrpSpPr>
        <p:grpSpPr bwMode="auto">
          <a:xfrm>
            <a:off x="603250" y="4794250"/>
            <a:ext cx="8366125" cy="1701800"/>
            <a:chOff x="380" y="3020"/>
            <a:chExt cx="5270" cy="1072"/>
          </a:xfrm>
        </p:grpSpPr>
        <p:sp>
          <p:nvSpPr>
            <p:cNvPr id="193553" name="Text Box 17"/>
            <p:cNvSpPr txBox="1">
              <a:spLocks noChangeArrowheads="1"/>
            </p:cNvSpPr>
            <p:nvPr/>
          </p:nvSpPr>
          <p:spPr bwMode="auto">
            <a:xfrm>
              <a:off x="380" y="3020"/>
              <a:ext cx="310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rgbClr val="0000FF"/>
                  </a:solidFill>
                  <a:latin typeface="Century Schoolbook" pitchFamily="18" charset="0"/>
                </a:rPr>
                <a:t>19.     Normalizing the Data Distribution</a:t>
              </a:r>
            </a:p>
          </p:txBody>
        </p:sp>
        <p:sp>
          <p:nvSpPr>
            <p:cNvPr id="193554" name="Text Box 18"/>
            <p:cNvSpPr txBox="1">
              <a:spLocks noChangeArrowheads="1"/>
            </p:cNvSpPr>
            <p:nvPr/>
          </p:nvSpPr>
          <p:spPr bwMode="auto">
            <a:xfrm>
              <a:off x="429" y="3428"/>
              <a:ext cx="5221" cy="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For skewed data we can often improve the quality of our model fit by transforming the data to give the residuals a more normal distribution.</a:t>
              </a:r>
            </a:p>
            <a:p>
              <a:r>
                <a:rPr lang="en-US" sz="1800">
                  <a:solidFill>
                    <a:schemeClr val="tx1"/>
                  </a:solidFill>
                  <a:latin typeface="Century Schoolbook" pitchFamily="18" charset="0"/>
                </a:rPr>
                <a:t>For example, log transforms can normalize data that is right skewed.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3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35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3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666750" y="1484313"/>
            <a:ext cx="7715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b="1">
                <a:solidFill>
                  <a:srgbClr val="0000FF"/>
                </a:solidFill>
                <a:latin typeface="Century Schoolbook" pitchFamily="18" charset="0"/>
              </a:rPr>
              <a:t>20.      Correcting for Non-linearity</a:t>
            </a:r>
            <a:endParaRPr lang="en-US" sz="1800">
              <a:solidFill>
                <a:schemeClr val="tx1"/>
              </a:solidFill>
              <a:latin typeface="Century Schoolbook" pitchFamily="18" charset="0"/>
            </a:endParaRPr>
          </a:p>
        </p:txBody>
      </p:sp>
      <p:graphicFrame>
        <p:nvGraphicFramePr>
          <p:cNvPr id="194563" name="Object 3"/>
          <p:cNvGraphicFramePr>
            <a:graphicFrameLocks noChangeAspect="1"/>
          </p:cNvGraphicFramePr>
          <p:nvPr/>
        </p:nvGraphicFramePr>
        <p:xfrm>
          <a:off x="1576388" y="1944688"/>
          <a:ext cx="5832475" cy="4518025"/>
        </p:xfrm>
        <a:graphic>
          <a:graphicData uri="http://schemas.openxmlformats.org/presentationml/2006/ole">
            <mc:AlternateContent xmlns:mc="http://schemas.openxmlformats.org/markup-compatibility/2006">
              <mc:Choice xmlns:v="urn:schemas-microsoft-com:vml" Requires="v">
                <p:oleObj spid="_x0000_s194584" name="Document" r:id="rId4" imgW="5831280" imgH="4517280" progId="Word.Document.8">
                  <p:embed/>
                </p:oleObj>
              </mc:Choice>
              <mc:Fallback>
                <p:oleObj name="Document" r:id="rId4" imgW="5831280" imgH="45172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1944688"/>
                        <a:ext cx="5832475"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64" name="Text Box 4"/>
          <p:cNvSpPr txBox="1">
            <a:spLocks noChangeArrowheads="1"/>
          </p:cNvSpPr>
          <p:nvPr/>
        </p:nvSpPr>
        <p:spPr bwMode="auto">
          <a:xfrm>
            <a:off x="719138" y="423863"/>
            <a:ext cx="7793037" cy="5492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The figure shows common patterns on non-linearity between </a:t>
            </a:r>
            <a:r>
              <a:rPr lang="en-US" sz="1800" i="1">
                <a:solidFill>
                  <a:schemeClr val="tx1"/>
                </a:solidFill>
                <a:latin typeface="Century Schoolbook" pitchFamily="18" charset="0"/>
              </a:rPr>
              <a:t>x </a:t>
            </a:r>
            <a:r>
              <a:rPr lang="en-US" sz="1800">
                <a:solidFill>
                  <a:schemeClr val="tx1"/>
                </a:solidFill>
                <a:latin typeface="Century Schoolbook" pitchFamily="18" charset="0"/>
              </a:rPr>
              <a:t>and </a:t>
            </a:r>
            <a:r>
              <a:rPr lang="en-US" sz="1800" i="1">
                <a:solidFill>
                  <a:schemeClr val="tx1"/>
                </a:solidFill>
                <a:latin typeface="Century Schoolbook" pitchFamily="18" charset="0"/>
              </a:rPr>
              <a:t>y </a:t>
            </a:r>
            <a:r>
              <a:rPr lang="en-US" sz="1800">
                <a:solidFill>
                  <a:schemeClr val="tx1"/>
                </a:solidFill>
                <a:latin typeface="Century Schoolbook" pitchFamily="18" charset="0"/>
              </a:rPr>
              <a:t>variables.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586" name="Group 2"/>
          <p:cNvGrpSpPr>
            <a:grpSpLocks/>
          </p:cNvGrpSpPr>
          <p:nvPr/>
        </p:nvGrpSpPr>
        <p:grpSpPr bwMode="auto">
          <a:xfrm>
            <a:off x="842963" y="3003550"/>
            <a:ext cx="7778750" cy="2792413"/>
            <a:chOff x="440" y="258"/>
            <a:chExt cx="4900" cy="1759"/>
          </a:xfrm>
        </p:grpSpPr>
        <p:grpSp>
          <p:nvGrpSpPr>
            <p:cNvPr id="195587" name="Group 3"/>
            <p:cNvGrpSpPr>
              <a:grpSpLocks/>
            </p:cNvGrpSpPr>
            <p:nvPr/>
          </p:nvGrpSpPr>
          <p:grpSpPr bwMode="auto">
            <a:xfrm>
              <a:off x="1015" y="258"/>
              <a:ext cx="3648" cy="1407"/>
              <a:chOff x="1015" y="1328"/>
              <a:chExt cx="3648" cy="1407"/>
            </a:xfrm>
          </p:grpSpPr>
          <p:sp>
            <p:nvSpPr>
              <p:cNvPr id="195588" name="Rectangle 4"/>
              <p:cNvSpPr>
                <a:spLocks noChangeArrowheads="1"/>
              </p:cNvSpPr>
              <p:nvPr/>
            </p:nvSpPr>
            <p:spPr bwMode="auto">
              <a:xfrm>
                <a:off x="1215" y="1373"/>
                <a:ext cx="21" cy="1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589" name="Rectangle 5"/>
              <p:cNvSpPr>
                <a:spLocks noChangeArrowheads="1"/>
              </p:cNvSpPr>
              <p:nvPr/>
            </p:nvSpPr>
            <p:spPr bwMode="auto">
              <a:xfrm>
                <a:off x="1795" y="2503"/>
                <a:ext cx="17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590" name="Rectangle 6"/>
              <p:cNvSpPr>
                <a:spLocks noChangeArrowheads="1"/>
              </p:cNvSpPr>
              <p:nvPr/>
            </p:nvSpPr>
            <p:spPr bwMode="auto">
              <a:xfrm>
                <a:off x="1847" y="253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195591" name="Rectangle 7"/>
              <p:cNvSpPr>
                <a:spLocks noChangeArrowheads="1"/>
              </p:cNvSpPr>
              <p:nvPr/>
            </p:nvSpPr>
            <p:spPr bwMode="auto">
              <a:xfrm rot="16200000">
                <a:off x="1052" y="182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E</a:t>
                </a:r>
                <a:endParaRPr lang="en-US" sz="1800">
                  <a:solidFill>
                    <a:schemeClr val="tx1"/>
                  </a:solidFill>
                  <a:latin typeface="Century Schoolbook" pitchFamily="18" charset="0"/>
                </a:endParaRPr>
              </a:p>
            </p:txBody>
          </p:sp>
          <p:sp>
            <p:nvSpPr>
              <p:cNvPr id="195592" name="Rectangle 8"/>
              <p:cNvSpPr>
                <a:spLocks noChangeArrowheads="1"/>
              </p:cNvSpPr>
              <p:nvPr/>
            </p:nvSpPr>
            <p:spPr bwMode="auto">
              <a:xfrm rot="16200000">
                <a:off x="1058" y="1730"/>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Century Schoolbook" pitchFamily="18" charset="0"/>
                  </a:rPr>
                  <a:t>( </a:t>
                </a:r>
                <a:endParaRPr lang="en-US" sz="1800">
                  <a:solidFill>
                    <a:schemeClr val="tx1"/>
                  </a:solidFill>
                  <a:latin typeface="Century Schoolbook" pitchFamily="18" charset="0"/>
                </a:endParaRPr>
              </a:p>
            </p:txBody>
          </p:sp>
          <p:sp>
            <p:nvSpPr>
              <p:cNvPr id="195593" name="Rectangle 9"/>
              <p:cNvSpPr>
                <a:spLocks noChangeArrowheads="1"/>
              </p:cNvSpPr>
              <p:nvPr/>
            </p:nvSpPr>
            <p:spPr bwMode="auto">
              <a:xfrm rot="16200000">
                <a:off x="1068" y="165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y</a:t>
                </a:r>
                <a:endParaRPr lang="en-US" sz="1800">
                  <a:solidFill>
                    <a:schemeClr val="tx1"/>
                  </a:solidFill>
                  <a:latin typeface="Century Schoolbook" pitchFamily="18" charset="0"/>
                </a:endParaRPr>
              </a:p>
            </p:txBody>
          </p:sp>
          <p:sp>
            <p:nvSpPr>
              <p:cNvPr id="195594" name="Rectangle 10"/>
              <p:cNvSpPr>
                <a:spLocks noChangeArrowheads="1"/>
              </p:cNvSpPr>
              <p:nvPr/>
            </p:nvSpPr>
            <p:spPr bwMode="auto">
              <a:xfrm rot="16200000">
                <a:off x="1078" y="1590"/>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Century Schoolbook" pitchFamily="18" charset="0"/>
                  </a:rPr>
                  <a:t>)</a:t>
                </a:r>
                <a:endParaRPr lang="en-US" sz="1800">
                  <a:solidFill>
                    <a:schemeClr val="tx1"/>
                  </a:solidFill>
                  <a:latin typeface="Century Schoolbook" pitchFamily="18" charset="0"/>
                </a:endParaRPr>
              </a:p>
            </p:txBody>
          </p:sp>
          <p:sp>
            <p:nvSpPr>
              <p:cNvPr id="195595" name="Rectangle 11"/>
              <p:cNvSpPr>
                <a:spLocks noChangeArrowheads="1"/>
              </p:cNvSpPr>
              <p:nvPr/>
            </p:nvSpPr>
            <p:spPr bwMode="auto">
              <a:xfrm>
                <a:off x="3172" y="1373"/>
                <a:ext cx="21" cy="1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596" name="Rectangle 12"/>
              <p:cNvSpPr>
                <a:spLocks noChangeArrowheads="1"/>
              </p:cNvSpPr>
              <p:nvPr/>
            </p:nvSpPr>
            <p:spPr bwMode="auto">
              <a:xfrm>
                <a:off x="3743" y="2511"/>
                <a:ext cx="17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597" name="Rectangle 13"/>
              <p:cNvSpPr>
                <a:spLocks noChangeArrowheads="1"/>
              </p:cNvSpPr>
              <p:nvPr/>
            </p:nvSpPr>
            <p:spPr bwMode="auto">
              <a:xfrm>
                <a:off x="3795" y="2538"/>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195598" name="Rectangle 14"/>
              <p:cNvSpPr>
                <a:spLocks noChangeArrowheads="1"/>
              </p:cNvSpPr>
              <p:nvPr/>
            </p:nvSpPr>
            <p:spPr bwMode="auto">
              <a:xfrm rot="16200000">
                <a:off x="2989" y="17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i="1">
                    <a:solidFill>
                      <a:srgbClr val="000000"/>
                    </a:solidFill>
                    <a:latin typeface="Century Schoolbook" pitchFamily="18" charset="0"/>
                  </a:rPr>
                  <a:t>E</a:t>
                </a:r>
                <a:endParaRPr lang="en-US" sz="1800">
                  <a:solidFill>
                    <a:schemeClr val="tx1"/>
                  </a:solidFill>
                  <a:latin typeface="Century Schoolbook" pitchFamily="18" charset="0"/>
                </a:endParaRPr>
              </a:p>
            </p:txBody>
          </p:sp>
          <p:sp>
            <p:nvSpPr>
              <p:cNvPr id="195599" name="Rectangle 15"/>
              <p:cNvSpPr>
                <a:spLocks noChangeArrowheads="1"/>
              </p:cNvSpPr>
              <p:nvPr/>
            </p:nvSpPr>
            <p:spPr bwMode="auto">
              <a:xfrm rot="16200000">
                <a:off x="2995" y="1671"/>
                <a:ext cx="1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Century Schoolbook" pitchFamily="18" charset="0"/>
                  </a:rPr>
                  <a:t>( </a:t>
                </a:r>
                <a:endParaRPr lang="en-US" sz="1800">
                  <a:solidFill>
                    <a:schemeClr val="tx1"/>
                  </a:solidFill>
                  <a:latin typeface="Century Schoolbook" pitchFamily="18" charset="0"/>
                </a:endParaRPr>
              </a:p>
            </p:txBody>
          </p:sp>
          <p:sp>
            <p:nvSpPr>
              <p:cNvPr id="195600" name="Rectangle 16"/>
              <p:cNvSpPr>
                <a:spLocks noChangeArrowheads="1"/>
              </p:cNvSpPr>
              <p:nvPr/>
            </p:nvSpPr>
            <p:spPr bwMode="auto">
              <a:xfrm rot="16200000">
                <a:off x="3009" y="1575"/>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i="1">
                    <a:solidFill>
                      <a:srgbClr val="000000"/>
                    </a:solidFill>
                    <a:latin typeface="Century Schoolbook" pitchFamily="18" charset="0"/>
                  </a:rPr>
                  <a:t>y</a:t>
                </a:r>
                <a:endParaRPr lang="en-US" sz="1800">
                  <a:solidFill>
                    <a:schemeClr val="tx1"/>
                  </a:solidFill>
                  <a:latin typeface="Century Schoolbook" pitchFamily="18" charset="0"/>
                </a:endParaRPr>
              </a:p>
            </p:txBody>
          </p:sp>
          <p:sp>
            <p:nvSpPr>
              <p:cNvPr id="195601" name="Rectangle 17"/>
              <p:cNvSpPr>
                <a:spLocks noChangeArrowheads="1"/>
              </p:cNvSpPr>
              <p:nvPr/>
            </p:nvSpPr>
            <p:spPr bwMode="auto">
              <a:xfrm rot="16200000">
                <a:off x="3019" y="1506"/>
                <a:ext cx="5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Century Schoolbook" pitchFamily="18" charset="0"/>
                  </a:rPr>
                  <a:t>)</a:t>
                </a:r>
                <a:endParaRPr lang="en-US" sz="1800">
                  <a:solidFill>
                    <a:schemeClr val="tx1"/>
                  </a:solidFill>
                  <a:latin typeface="Century Schoolbook" pitchFamily="18" charset="0"/>
                </a:endParaRPr>
              </a:p>
            </p:txBody>
          </p:sp>
          <p:sp>
            <p:nvSpPr>
              <p:cNvPr id="195602" name="Rectangle 18"/>
              <p:cNvSpPr>
                <a:spLocks noChangeArrowheads="1"/>
              </p:cNvSpPr>
              <p:nvPr/>
            </p:nvSpPr>
            <p:spPr bwMode="auto">
              <a:xfrm>
                <a:off x="1309" y="1328"/>
                <a:ext cx="2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03" name="Rectangle 19"/>
              <p:cNvSpPr>
                <a:spLocks noChangeArrowheads="1"/>
              </p:cNvSpPr>
              <p:nvPr/>
            </p:nvSpPr>
            <p:spPr bwMode="auto">
              <a:xfrm>
                <a:off x="1361" y="1364"/>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Arial" charset="0"/>
                  </a:rPr>
                  <a:t>A</a:t>
                </a:r>
                <a:endParaRPr lang="en-US" sz="1800">
                  <a:solidFill>
                    <a:schemeClr val="tx1"/>
                  </a:solidFill>
                  <a:latin typeface="Century Schoolbook" pitchFamily="18" charset="0"/>
                </a:endParaRPr>
              </a:p>
            </p:txBody>
          </p:sp>
          <p:sp>
            <p:nvSpPr>
              <p:cNvPr id="195604" name="Rectangle 20"/>
              <p:cNvSpPr>
                <a:spLocks noChangeArrowheads="1"/>
              </p:cNvSpPr>
              <p:nvPr/>
            </p:nvSpPr>
            <p:spPr bwMode="auto">
              <a:xfrm>
                <a:off x="4410" y="1336"/>
                <a:ext cx="20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05" name="Rectangle 21"/>
              <p:cNvSpPr>
                <a:spLocks noChangeArrowheads="1"/>
              </p:cNvSpPr>
              <p:nvPr/>
            </p:nvSpPr>
            <p:spPr bwMode="auto">
              <a:xfrm>
                <a:off x="4462" y="137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1">
                    <a:solidFill>
                      <a:srgbClr val="000000"/>
                    </a:solidFill>
                    <a:latin typeface="Arial" charset="0"/>
                  </a:rPr>
                  <a:t>B</a:t>
                </a:r>
                <a:endParaRPr lang="en-US" sz="1800">
                  <a:solidFill>
                    <a:schemeClr val="tx1"/>
                  </a:solidFill>
                  <a:latin typeface="Century Schoolbook" pitchFamily="18" charset="0"/>
                </a:endParaRPr>
              </a:p>
            </p:txBody>
          </p:sp>
          <p:grpSp>
            <p:nvGrpSpPr>
              <p:cNvPr id="195606" name="Group 22"/>
              <p:cNvGrpSpPr>
                <a:grpSpLocks/>
              </p:cNvGrpSpPr>
              <p:nvPr/>
            </p:nvGrpSpPr>
            <p:grpSpPr bwMode="auto">
              <a:xfrm>
                <a:off x="1317" y="1510"/>
                <a:ext cx="1279" cy="928"/>
                <a:chOff x="1317" y="1510"/>
                <a:chExt cx="1279" cy="928"/>
              </a:xfrm>
            </p:grpSpPr>
            <p:sp>
              <p:nvSpPr>
                <p:cNvPr id="195607" name="Oval 23"/>
                <p:cNvSpPr>
                  <a:spLocks noChangeArrowheads="1"/>
                </p:cNvSpPr>
                <p:nvPr/>
              </p:nvSpPr>
              <p:spPr bwMode="auto">
                <a:xfrm>
                  <a:off x="1317" y="2387"/>
                  <a:ext cx="50" cy="51"/>
                </a:xfrm>
                <a:prstGeom prst="ellipse">
                  <a:avLst/>
                </a:prstGeom>
                <a:solidFill>
                  <a:srgbClr val="FFFFFF"/>
                </a:solidFill>
                <a:ln w="33338">
                  <a:solidFill>
                    <a:srgbClr val="FF0000"/>
                  </a:solidFill>
                  <a:round/>
                  <a:headEnd/>
                  <a:tailEnd/>
                </a:ln>
              </p:spPr>
              <p:txBody>
                <a:bodyPr/>
                <a:lstStyle/>
                <a:p>
                  <a:endParaRPr lang="en-US"/>
                </a:p>
              </p:txBody>
            </p:sp>
            <p:sp>
              <p:nvSpPr>
                <p:cNvPr id="195608" name="Oval 24"/>
                <p:cNvSpPr>
                  <a:spLocks noChangeArrowheads="1"/>
                </p:cNvSpPr>
                <p:nvPr/>
              </p:nvSpPr>
              <p:spPr bwMode="auto">
                <a:xfrm>
                  <a:off x="1424" y="2387"/>
                  <a:ext cx="50" cy="51"/>
                </a:xfrm>
                <a:prstGeom prst="ellipse">
                  <a:avLst/>
                </a:prstGeom>
                <a:solidFill>
                  <a:srgbClr val="FFFFFF"/>
                </a:solidFill>
                <a:ln w="33338">
                  <a:solidFill>
                    <a:srgbClr val="FF0000"/>
                  </a:solidFill>
                  <a:round/>
                  <a:headEnd/>
                  <a:tailEnd/>
                </a:ln>
              </p:spPr>
              <p:txBody>
                <a:bodyPr/>
                <a:lstStyle/>
                <a:p>
                  <a:endParaRPr lang="en-US"/>
                </a:p>
              </p:txBody>
            </p:sp>
            <p:sp>
              <p:nvSpPr>
                <p:cNvPr id="195609" name="Oval 25"/>
                <p:cNvSpPr>
                  <a:spLocks noChangeArrowheads="1"/>
                </p:cNvSpPr>
                <p:nvPr/>
              </p:nvSpPr>
              <p:spPr bwMode="auto">
                <a:xfrm>
                  <a:off x="1856" y="2345"/>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0" name="Oval 26"/>
                <p:cNvSpPr>
                  <a:spLocks noChangeArrowheads="1"/>
                </p:cNvSpPr>
                <p:nvPr/>
              </p:nvSpPr>
              <p:spPr bwMode="auto">
                <a:xfrm>
                  <a:off x="1955" y="2312"/>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1" name="Oval 27"/>
                <p:cNvSpPr>
                  <a:spLocks noChangeArrowheads="1"/>
                </p:cNvSpPr>
                <p:nvPr/>
              </p:nvSpPr>
              <p:spPr bwMode="auto">
                <a:xfrm>
                  <a:off x="2057" y="2259"/>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2" name="Oval 28"/>
                <p:cNvSpPr>
                  <a:spLocks noChangeArrowheads="1"/>
                </p:cNvSpPr>
                <p:nvPr/>
              </p:nvSpPr>
              <p:spPr bwMode="auto">
                <a:xfrm>
                  <a:off x="2224" y="2143"/>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3" name="Oval 29"/>
                <p:cNvSpPr>
                  <a:spLocks noChangeArrowheads="1"/>
                </p:cNvSpPr>
                <p:nvPr/>
              </p:nvSpPr>
              <p:spPr bwMode="auto">
                <a:xfrm>
                  <a:off x="2143" y="2208"/>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4" name="Oval 30"/>
                <p:cNvSpPr>
                  <a:spLocks noChangeArrowheads="1"/>
                </p:cNvSpPr>
                <p:nvPr/>
              </p:nvSpPr>
              <p:spPr bwMode="auto">
                <a:xfrm>
                  <a:off x="2296" y="2071"/>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5" name="Oval 31"/>
                <p:cNvSpPr>
                  <a:spLocks noChangeArrowheads="1"/>
                </p:cNvSpPr>
                <p:nvPr/>
              </p:nvSpPr>
              <p:spPr bwMode="auto">
                <a:xfrm>
                  <a:off x="2361" y="1993"/>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6" name="Oval 32"/>
                <p:cNvSpPr>
                  <a:spLocks noChangeArrowheads="1"/>
                </p:cNvSpPr>
                <p:nvPr/>
              </p:nvSpPr>
              <p:spPr bwMode="auto">
                <a:xfrm>
                  <a:off x="2417" y="1905"/>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7" name="Oval 33"/>
                <p:cNvSpPr>
                  <a:spLocks noChangeArrowheads="1"/>
                </p:cNvSpPr>
                <p:nvPr/>
              </p:nvSpPr>
              <p:spPr bwMode="auto">
                <a:xfrm>
                  <a:off x="2460" y="1805"/>
                  <a:ext cx="50" cy="50"/>
                </a:xfrm>
                <a:prstGeom prst="ellipse">
                  <a:avLst/>
                </a:prstGeom>
                <a:solidFill>
                  <a:srgbClr val="FFFFFF"/>
                </a:solidFill>
                <a:ln w="33338">
                  <a:solidFill>
                    <a:srgbClr val="FF0000"/>
                  </a:solidFill>
                  <a:round/>
                  <a:headEnd/>
                  <a:tailEnd/>
                </a:ln>
              </p:spPr>
              <p:txBody>
                <a:bodyPr/>
                <a:lstStyle/>
                <a:p>
                  <a:endParaRPr lang="en-US"/>
                </a:p>
              </p:txBody>
            </p:sp>
            <p:sp>
              <p:nvSpPr>
                <p:cNvPr id="195618" name="Oval 34"/>
                <p:cNvSpPr>
                  <a:spLocks noChangeArrowheads="1"/>
                </p:cNvSpPr>
                <p:nvPr/>
              </p:nvSpPr>
              <p:spPr bwMode="auto">
                <a:xfrm>
                  <a:off x="2494" y="1720"/>
                  <a:ext cx="45" cy="43"/>
                </a:xfrm>
                <a:prstGeom prst="ellipse">
                  <a:avLst/>
                </a:prstGeom>
                <a:solidFill>
                  <a:srgbClr val="FFFFFF"/>
                </a:solidFill>
                <a:ln w="33338">
                  <a:solidFill>
                    <a:srgbClr val="FF0000"/>
                  </a:solidFill>
                  <a:round/>
                  <a:headEnd/>
                  <a:tailEnd/>
                </a:ln>
              </p:spPr>
              <p:txBody>
                <a:bodyPr/>
                <a:lstStyle/>
                <a:p>
                  <a:endParaRPr lang="en-US"/>
                </a:p>
              </p:txBody>
            </p:sp>
            <p:sp>
              <p:nvSpPr>
                <p:cNvPr id="195619" name="Oval 35"/>
                <p:cNvSpPr>
                  <a:spLocks noChangeArrowheads="1"/>
                </p:cNvSpPr>
                <p:nvPr/>
              </p:nvSpPr>
              <p:spPr bwMode="auto">
                <a:xfrm>
                  <a:off x="2526" y="1610"/>
                  <a:ext cx="46" cy="43"/>
                </a:xfrm>
                <a:prstGeom prst="ellipse">
                  <a:avLst/>
                </a:prstGeom>
                <a:solidFill>
                  <a:srgbClr val="FFFFFF"/>
                </a:solidFill>
                <a:ln w="33338">
                  <a:solidFill>
                    <a:srgbClr val="FF0000"/>
                  </a:solidFill>
                  <a:round/>
                  <a:headEnd/>
                  <a:tailEnd/>
                </a:ln>
              </p:spPr>
              <p:txBody>
                <a:bodyPr/>
                <a:lstStyle/>
                <a:p>
                  <a:endParaRPr lang="en-US"/>
                </a:p>
              </p:txBody>
            </p:sp>
            <p:sp>
              <p:nvSpPr>
                <p:cNvPr id="195620" name="Oval 36"/>
                <p:cNvSpPr>
                  <a:spLocks noChangeArrowheads="1"/>
                </p:cNvSpPr>
                <p:nvPr/>
              </p:nvSpPr>
              <p:spPr bwMode="auto">
                <a:xfrm>
                  <a:off x="2550" y="1510"/>
                  <a:ext cx="46" cy="44"/>
                </a:xfrm>
                <a:prstGeom prst="ellipse">
                  <a:avLst/>
                </a:prstGeom>
                <a:solidFill>
                  <a:srgbClr val="FFFFFF"/>
                </a:solidFill>
                <a:ln w="33338">
                  <a:solidFill>
                    <a:srgbClr val="FF0000"/>
                  </a:solidFill>
                  <a:round/>
                  <a:headEnd/>
                  <a:tailEnd/>
                </a:ln>
              </p:spPr>
              <p:txBody>
                <a:bodyPr/>
                <a:lstStyle/>
                <a:p>
                  <a:endParaRPr lang="en-US"/>
                </a:p>
              </p:txBody>
            </p:sp>
            <p:sp>
              <p:nvSpPr>
                <p:cNvPr id="195621" name="Oval 37"/>
                <p:cNvSpPr>
                  <a:spLocks noChangeArrowheads="1"/>
                </p:cNvSpPr>
                <p:nvPr/>
              </p:nvSpPr>
              <p:spPr bwMode="auto">
                <a:xfrm>
                  <a:off x="1743" y="2369"/>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2" name="Oval 38"/>
                <p:cNvSpPr>
                  <a:spLocks noChangeArrowheads="1"/>
                </p:cNvSpPr>
                <p:nvPr/>
              </p:nvSpPr>
              <p:spPr bwMode="auto">
                <a:xfrm>
                  <a:off x="1633" y="2379"/>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3" name="Oval 39"/>
                <p:cNvSpPr>
                  <a:spLocks noChangeArrowheads="1"/>
                </p:cNvSpPr>
                <p:nvPr/>
              </p:nvSpPr>
              <p:spPr bwMode="auto">
                <a:xfrm>
                  <a:off x="1526" y="2385"/>
                  <a:ext cx="50" cy="50"/>
                </a:xfrm>
                <a:prstGeom prst="ellipse">
                  <a:avLst/>
                </a:prstGeom>
                <a:solidFill>
                  <a:srgbClr val="FFFFFF"/>
                </a:solidFill>
                <a:ln w="33338">
                  <a:solidFill>
                    <a:srgbClr val="FF0000"/>
                  </a:solidFill>
                  <a:round/>
                  <a:headEnd/>
                  <a:tailEnd/>
                </a:ln>
              </p:spPr>
              <p:txBody>
                <a:bodyPr/>
                <a:lstStyle/>
                <a:p>
                  <a:endParaRPr lang="en-US"/>
                </a:p>
              </p:txBody>
            </p:sp>
          </p:grpSp>
          <p:grpSp>
            <p:nvGrpSpPr>
              <p:cNvPr id="195624" name="Group 40"/>
              <p:cNvGrpSpPr>
                <a:grpSpLocks/>
              </p:cNvGrpSpPr>
              <p:nvPr/>
            </p:nvGrpSpPr>
            <p:grpSpPr bwMode="auto">
              <a:xfrm>
                <a:off x="3258" y="1494"/>
                <a:ext cx="1279" cy="927"/>
                <a:chOff x="3258" y="1494"/>
                <a:chExt cx="1279" cy="927"/>
              </a:xfrm>
            </p:grpSpPr>
            <p:sp>
              <p:nvSpPr>
                <p:cNvPr id="195625" name="Oval 41"/>
                <p:cNvSpPr>
                  <a:spLocks noChangeArrowheads="1"/>
                </p:cNvSpPr>
                <p:nvPr/>
              </p:nvSpPr>
              <p:spPr bwMode="auto">
                <a:xfrm>
                  <a:off x="3258" y="1494"/>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6" name="Oval 42"/>
                <p:cNvSpPr>
                  <a:spLocks noChangeArrowheads="1"/>
                </p:cNvSpPr>
                <p:nvPr/>
              </p:nvSpPr>
              <p:spPr bwMode="auto">
                <a:xfrm>
                  <a:off x="3365" y="1494"/>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7" name="Oval 43"/>
                <p:cNvSpPr>
                  <a:spLocks noChangeArrowheads="1"/>
                </p:cNvSpPr>
                <p:nvPr/>
              </p:nvSpPr>
              <p:spPr bwMode="auto">
                <a:xfrm>
                  <a:off x="3797" y="1537"/>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8" name="Oval 44"/>
                <p:cNvSpPr>
                  <a:spLocks noChangeArrowheads="1"/>
                </p:cNvSpPr>
                <p:nvPr/>
              </p:nvSpPr>
              <p:spPr bwMode="auto">
                <a:xfrm>
                  <a:off x="3896" y="1569"/>
                  <a:ext cx="50" cy="50"/>
                </a:xfrm>
                <a:prstGeom prst="ellipse">
                  <a:avLst/>
                </a:prstGeom>
                <a:solidFill>
                  <a:srgbClr val="FFFFFF"/>
                </a:solidFill>
                <a:ln w="33338">
                  <a:solidFill>
                    <a:srgbClr val="FF0000"/>
                  </a:solidFill>
                  <a:round/>
                  <a:headEnd/>
                  <a:tailEnd/>
                </a:ln>
              </p:spPr>
              <p:txBody>
                <a:bodyPr/>
                <a:lstStyle/>
                <a:p>
                  <a:endParaRPr lang="en-US"/>
                </a:p>
              </p:txBody>
            </p:sp>
            <p:sp>
              <p:nvSpPr>
                <p:cNvPr id="195629" name="Oval 45"/>
                <p:cNvSpPr>
                  <a:spLocks noChangeArrowheads="1"/>
                </p:cNvSpPr>
                <p:nvPr/>
              </p:nvSpPr>
              <p:spPr bwMode="auto">
                <a:xfrm>
                  <a:off x="3998" y="1623"/>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0" name="Oval 46"/>
                <p:cNvSpPr>
                  <a:spLocks noChangeArrowheads="1"/>
                </p:cNvSpPr>
                <p:nvPr/>
              </p:nvSpPr>
              <p:spPr bwMode="auto">
                <a:xfrm>
                  <a:off x="4165" y="1738"/>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1" name="Oval 47"/>
                <p:cNvSpPr>
                  <a:spLocks noChangeArrowheads="1"/>
                </p:cNvSpPr>
                <p:nvPr/>
              </p:nvSpPr>
              <p:spPr bwMode="auto">
                <a:xfrm>
                  <a:off x="4084" y="1674"/>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2" name="Oval 48"/>
                <p:cNvSpPr>
                  <a:spLocks noChangeArrowheads="1"/>
                </p:cNvSpPr>
                <p:nvPr/>
              </p:nvSpPr>
              <p:spPr bwMode="auto">
                <a:xfrm>
                  <a:off x="4237" y="1811"/>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3" name="Oval 49"/>
                <p:cNvSpPr>
                  <a:spLocks noChangeArrowheads="1"/>
                </p:cNvSpPr>
                <p:nvPr/>
              </p:nvSpPr>
              <p:spPr bwMode="auto">
                <a:xfrm>
                  <a:off x="4301" y="1889"/>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4" name="Oval 50"/>
                <p:cNvSpPr>
                  <a:spLocks noChangeArrowheads="1"/>
                </p:cNvSpPr>
                <p:nvPr/>
              </p:nvSpPr>
              <p:spPr bwMode="auto">
                <a:xfrm>
                  <a:off x="4358" y="1977"/>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5" name="Oval 51"/>
                <p:cNvSpPr>
                  <a:spLocks noChangeArrowheads="1"/>
                </p:cNvSpPr>
                <p:nvPr/>
              </p:nvSpPr>
              <p:spPr bwMode="auto">
                <a:xfrm>
                  <a:off x="4401" y="2076"/>
                  <a:ext cx="50" cy="50"/>
                </a:xfrm>
                <a:prstGeom prst="ellipse">
                  <a:avLst/>
                </a:prstGeom>
                <a:solidFill>
                  <a:srgbClr val="FFFFFF"/>
                </a:solidFill>
                <a:ln w="33338">
                  <a:solidFill>
                    <a:srgbClr val="FF0000"/>
                  </a:solidFill>
                  <a:round/>
                  <a:headEnd/>
                  <a:tailEnd/>
                </a:ln>
              </p:spPr>
              <p:txBody>
                <a:bodyPr/>
                <a:lstStyle/>
                <a:p>
                  <a:endParaRPr lang="en-US"/>
                </a:p>
              </p:txBody>
            </p:sp>
            <p:sp>
              <p:nvSpPr>
                <p:cNvPr id="195636" name="Oval 52"/>
                <p:cNvSpPr>
                  <a:spLocks noChangeArrowheads="1"/>
                </p:cNvSpPr>
                <p:nvPr/>
              </p:nvSpPr>
              <p:spPr bwMode="auto">
                <a:xfrm>
                  <a:off x="4435" y="2168"/>
                  <a:ext cx="45" cy="44"/>
                </a:xfrm>
                <a:prstGeom prst="ellipse">
                  <a:avLst/>
                </a:prstGeom>
                <a:solidFill>
                  <a:srgbClr val="FFFFFF"/>
                </a:solidFill>
                <a:ln w="33338">
                  <a:solidFill>
                    <a:srgbClr val="FF0000"/>
                  </a:solidFill>
                  <a:round/>
                  <a:headEnd/>
                  <a:tailEnd/>
                </a:ln>
              </p:spPr>
              <p:txBody>
                <a:bodyPr/>
                <a:lstStyle/>
                <a:p>
                  <a:endParaRPr lang="en-US"/>
                </a:p>
              </p:txBody>
            </p:sp>
            <p:sp>
              <p:nvSpPr>
                <p:cNvPr id="195637" name="Oval 53"/>
                <p:cNvSpPr>
                  <a:spLocks noChangeArrowheads="1"/>
                </p:cNvSpPr>
                <p:nvPr/>
              </p:nvSpPr>
              <p:spPr bwMode="auto">
                <a:xfrm>
                  <a:off x="4467" y="2278"/>
                  <a:ext cx="45" cy="44"/>
                </a:xfrm>
                <a:prstGeom prst="ellipse">
                  <a:avLst/>
                </a:prstGeom>
                <a:solidFill>
                  <a:srgbClr val="FFFFFF"/>
                </a:solidFill>
                <a:ln w="33338">
                  <a:solidFill>
                    <a:srgbClr val="FF0000"/>
                  </a:solidFill>
                  <a:round/>
                  <a:headEnd/>
                  <a:tailEnd/>
                </a:ln>
              </p:spPr>
              <p:txBody>
                <a:bodyPr/>
                <a:lstStyle/>
                <a:p>
                  <a:endParaRPr lang="en-US"/>
                </a:p>
              </p:txBody>
            </p:sp>
            <p:sp>
              <p:nvSpPr>
                <p:cNvPr id="195638" name="Oval 54"/>
                <p:cNvSpPr>
                  <a:spLocks noChangeArrowheads="1"/>
                </p:cNvSpPr>
                <p:nvPr/>
              </p:nvSpPr>
              <p:spPr bwMode="auto">
                <a:xfrm>
                  <a:off x="4491" y="2378"/>
                  <a:ext cx="46" cy="43"/>
                </a:xfrm>
                <a:prstGeom prst="ellipse">
                  <a:avLst/>
                </a:prstGeom>
                <a:solidFill>
                  <a:srgbClr val="FFFFFF"/>
                </a:solidFill>
                <a:ln w="33338">
                  <a:solidFill>
                    <a:srgbClr val="FF0000"/>
                  </a:solidFill>
                  <a:round/>
                  <a:headEnd/>
                  <a:tailEnd/>
                </a:ln>
              </p:spPr>
              <p:txBody>
                <a:bodyPr/>
                <a:lstStyle/>
                <a:p>
                  <a:endParaRPr lang="en-US"/>
                </a:p>
              </p:txBody>
            </p:sp>
            <p:sp>
              <p:nvSpPr>
                <p:cNvPr id="195639" name="Oval 55"/>
                <p:cNvSpPr>
                  <a:spLocks noChangeArrowheads="1"/>
                </p:cNvSpPr>
                <p:nvPr/>
              </p:nvSpPr>
              <p:spPr bwMode="auto">
                <a:xfrm>
                  <a:off x="3684" y="1513"/>
                  <a:ext cx="50" cy="50"/>
                </a:xfrm>
                <a:prstGeom prst="ellipse">
                  <a:avLst/>
                </a:prstGeom>
                <a:solidFill>
                  <a:srgbClr val="FFFFFF"/>
                </a:solidFill>
                <a:ln w="33338">
                  <a:solidFill>
                    <a:srgbClr val="FF0000"/>
                  </a:solidFill>
                  <a:round/>
                  <a:headEnd/>
                  <a:tailEnd/>
                </a:ln>
              </p:spPr>
              <p:txBody>
                <a:bodyPr/>
                <a:lstStyle/>
                <a:p>
                  <a:endParaRPr lang="en-US"/>
                </a:p>
              </p:txBody>
            </p:sp>
            <p:sp>
              <p:nvSpPr>
                <p:cNvPr id="195640" name="Oval 56"/>
                <p:cNvSpPr>
                  <a:spLocks noChangeArrowheads="1"/>
                </p:cNvSpPr>
                <p:nvPr/>
              </p:nvSpPr>
              <p:spPr bwMode="auto">
                <a:xfrm>
                  <a:off x="3574" y="1502"/>
                  <a:ext cx="50" cy="50"/>
                </a:xfrm>
                <a:prstGeom prst="ellipse">
                  <a:avLst/>
                </a:prstGeom>
                <a:solidFill>
                  <a:srgbClr val="FFFFFF"/>
                </a:solidFill>
                <a:ln w="33338">
                  <a:solidFill>
                    <a:srgbClr val="FF0000"/>
                  </a:solidFill>
                  <a:round/>
                  <a:headEnd/>
                  <a:tailEnd/>
                </a:ln>
              </p:spPr>
              <p:txBody>
                <a:bodyPr/>
                <a:lstStyle/>
                <a:p>
                  <a:endParaRPr lang="en-US"/>
                </a:p>
              </p:txBody>
            </p:sp>
            <p:sp>
              <p:nvSpPr>
                <p:cNvPr id="195641" name="Oval 57"/>
                <p:cNvSpPr>
                  <a:spLocks noChangeArrowheads="1"/>
                </p:cNvSpPr>
                <p:nvPr/>
              </p:nvSpPr>
              <p:spPr bwMode="auto">
                <a:xfrm>
                  <a:off x="3467" y="1497"/>
                  <a:ext cx="50" cy="50"/>
                </a:xfrm>
                <a:prstGeom prst="ellipse">
                  <a:avLst/>
                </a:prstGeom>
                <a:solidFill>
                  <a:srgbClr val="FFFFFF"/>
                </a:solidFill>
                <a:ln w="33338">
                  <a:solidFill>
                    <a:srgbClr val="FF0000"/>
                  </a:solidFill>
                  <a:round/>
                  <a:headEnd/>
                  <a:tailEnd/>
                </a:ln>
              </p:spPr>
              <p:txBody>
                <a:bodyPr/>
                <a:lstStyle/>
                <a:p>
                  <a:endParaRPr lang="en-US"/>
                </a:p>
              </p:txBody>
            </p:sp>
          </p:grpSp>
          <p:grpSp>
            <p:nvGrpSpPr>
              <p:cNvPr id="195642" name="Group 58"/>
              <p:cNvGrpSpPr>
                <a:grpSpLocks/>
              </p:cNvGrpSpPr>
              <p:nvPr/>
            </p:nvGrpSpPr>
            <p:grpSpPr bwMode="auto">
              <a:xfrm>
                <a:off x="1355" y="1566"/>
                <a:ext cx="1020" cy="299"/>
                <a:chOff x="1355" y="1566"/>
                <a:chExt cx="1020" cy="299"/>
              </a:xfrm>
            </p:grpSpPr>
            <p:sp>
              <p:nvSpPr>
                <p:cNvPr id="195643" name="Rectangle 59"/>
                <p:cNvSpPr>
                  <a:spLocks noChangeArrowheads="1"/>
                </p:cNvSpPr>
                <p:nvPr/>
              </p:nvSpPr>
              <p:spPr bwMode="auto">
                <a:xfrm>
                  <a:off x="1355" y="164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000000"/>
                      </a:solidFill>
                      <a:latin typeface="Century Schoolbook" pitchFamily="18" charset="0"/>
                    </a:rPr>
                    <a:t>y</a:t>
                  </a:r>
                  <a:endParaRPr lang="en-US" sz="1800">
                    <a:solidFill>
                      <a:schemeClr val="tx1"/>
                    </a:solidFill>
                    <a:latin typeface="Century Schoolbook" pitchFamily="18" charset="0"/>
                  </a:endParaRPr>
                </a:p>
              </p:txBody>
            </p:sp>
            <p:sp>
              <p:nvSpPr>
                <p:cNvPr id="195644" name="Rectangle 60"/>
                <p:cNvSpPr>
                  <a:spLocks noChangeArrowheads="1"/>
                </p:cNvSpPr>
                <p:nvPr/>
              </p:nvSpPr>
              <p:spPr bwMode="auto">
                <a:xfrm>
                  <a:off x="1913" y="164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195645" name="Rectangle 61"/>
                <p:cNvSpPr>
                  <a:spLocks noChangeArrowheads="1"/>
                </p:cNvSpPr>
                <p:nvPr/>
              </p:nvSpPr>
              <p:spPr bwMode="auto">
                <a:xfrm>
                  <a:off x="1420" y="169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46" name="Rectangle 62"/>
                <p:cNvSpPr>
                  <a:spLocks noChangeArrowheads="1"/>
                </p:cNvSpPr>
                <p:nvPr/>
              </p:nvSpPr>
              <p:spPr bwMode="auto">
                <a:xfrm>
                  <a:off x="1981" y="169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47" name="Rectangle 63"/>
                <p:cNvSpPr>
                  <a:spLocks noChangeArrowheads="1"/>
                </p:cNvSpPr>
                <p:nvPr/>
              </p:nvSpPr>
              <p:spPr bwMode="auto">
                <a:xfrm>
                  <a:off x="2087" y="1599"/>
                  <a:ext cx="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Century Schoolbook" pitchFamily="18" charset="0"/>
                    </a:rPr>
                    <a:t>p</a:t>
                  </a:r>
                  <a:endParaRPr lang="en-US" sz="1800">
                    <a:solidFill>
                      <a:schemeClr val="tx1"/>
                    </a:solidFill>
                    <a:latin typeface="Century Schoolbook" pitchFamily="18" charset="0"/>
                  </a:endParaRPr>
                </a:p>
              </p:txBody>
            </p:sp>
            <p:sp>
              <p:nvSpPr>
                <p:cNvPr id="195648" name="Rectangle 64"/>
                <p:cNvSpPr>
                  <a:spLocks noChangeArrowheads="1"/>
                </p:cNvSpPr>
                <p:nvPr/>
              </p:nvSpPr>
              <p:spPr bwMode="auto">
                <a:xfrm>
                  <a:off x="2340" y="169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49" name="Rectangle 65"/>
                <p:cNvSpPr>
                  <a:spLocks noChangeArrowheads="1"/>
                </p:cNvSpPr>
                <p:nvPr/>
              </p:nvSpPr>
              <p:spPr bwMode="auto">
                <a:xfrm>
                  <a:off x="1501" y="1642"/>
                  <a:ext cx="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50" name="Rectangle 66"/>
                <p:cNvSpPr>
                  <a:spLocks noChangeArrowheads="1"/>
                </p:cNvSpPr>
                <p:nvPr/>
              </p:nvSpPr>
              <p:spPr bwMode="auto">
                <a:xfrm>
                  <a:off x="1709" y="1642"/>
                  <a:ext cx="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51" name="Rectangle 67"/>
                <p:cNvSpPr>
                  <a:spLocks noChangeArrowheads="1"/>
                </p:cNvSpPr>
                <p:nvPr/>
              </p:nvSpPr>
              <p:spPr bwMode="auto">
                <a:xfrm>
                  <a:off x="2184" y="1642"/>
                  <a:ext cx="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52" name="Rectangle 68"/>
                <p:cNvSpPr>
                  <a:spLocks noChangeArrowheads="1"/>
                </p:cNvSpPr>
                <p:nvPr/>
              </p:nvSpPr>
              <p:spPr bwMode="auto">
                <a:xfrm>
                  <a:off x="1602" y="1642"/>
                  <a:ext cx="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a</a:t>
                  </a:r>
                  <a:endParaRPr lang="en-US" sz="1800">
                    <a:solidFill>
                      <a:schemeClr val="tx1"/>
                    </a:solidFill>
                    <a:latin typeface="Century Schoolbook" pitchFamily="18" charset="0"/>
                  </a:endParaRPr>
                </a:p>
              </p:txBody>
            </p:sp>
            <p:sp>
              <p:nvSpPr>
                <p:cNvPr id="195653" name="Rectangle 69"/>
                <p:cNvSpPr>
                  <a:spLocks noChangeArrowheads="1"/>
                </p:cNvSpPr>
                <p:nvPr/>
              </p:nvSpPr>
              <p:spPr bwMode="auto">
                <a:xfrm>
                  <a:off x="1799" y="1642"/>
                  <a:ext cx="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b</a:t>
                  </a:r>
                  <a:endParaRPr lang="en-US" sz="1800">
                    <a:solidFill>
                      <a:schemeClr val="tx1"/>
                    </a:solidFill>
                    <a:latin typeface="Century Schoolbook" pitchFamily="18" charset="0"/>
                  </a:endParaRPr>
                </a:p>
              </p:txBody>
            </p:sp>
            <p:sp>
              <p:nvSpPr>
                <p:cNvPr id="195654" name="Rectangle 70"/>
                <p:cNvSpPr>
                  <a:spLocks noChangeArrowheads="1"/>
                </p:cNvSpPr>
                <p:nvPr/>
              </p:nvSpPr>
              <p:spPr bwMode="auto">
                <a:xfrm>
                  <a:off x="2279" y="1642"/>
                  <a:ext cx="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T Symbol" pitchFamily="82" charset="2"/>
                    </a:rPr>
                    <a:t>e</a:t>
                  </a:r>
                  <a:endParaRPr lang="en-US" sz="1800">
                    <a:solidFill>
                      <a:schemeClr val="tx1"/>
                    </a:solidFill>
                    <a:latin typeface="Century Schoolbook" pitchFamily="18" charset="0"/>
                  </a:endParaRPr>
                </a:p>
              </p:txBody>
            </p:sp>
            <p:sp>
              <p:nvSpPr>
                <p:cNvPr id="195655" name="Rectangle 71"/>
                <p:cNvSpPr>
                  <a:spLocks noChangeArrowheads="1"/>
                </p:cNvSpPr>
                <p:nvPr/>
              </p:nvSpPr>
              <p:spPr bwMode="auto">
                <a:xfrm>
                  <a:off x="1866" y="1566"/>
                  <a:ext cx="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solidFill>
                        <a:srgbClr val="000000"/>
                      </a:solidFill>
                      <a:latin typeface="Fences" pitchFamily="2" charset="0"/>
                    </a:rPr>
                    <a:t>b</a:t>
                  </a:r>
                  <a:endParaRPr lang="en-US" sz="1800">
                    <a:solidFill>
                      <a:schemeClr val="tx1"/>
                    </a:solidFill>
                    <a:latin typeface="Century Schoolbook" pitchFamily="18" charset="0"/>
                  </a:endParaRPr>
                </a:p>
              </p:txBody>
            </p:sp>
            <p:sp>
              <p:nvSpPr>
                <p:cNvPr id="195656" name="Rectangle 72"/>
                <p:cNvSpPr>
                  <a:spLocks noChangeArrowheads="1"/>
                </p:cNvSpPr>
                <p:nvPr/>
              </p:nvSpPr>
              <p:spPr bwMode="auto">
                <a:xfrm>
                  <a:off x="2032" y="1567"/>
                  <a:ext cx="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solidFill>
                        <a:srgbClr val="000000"/>
                      </a:solidFill>
                      <a:latin typeface="Fences" pitchFamily="2" charset="0"/>
                    </a:rPr>
                    <a:t>g</a:t>
                  </a:r>
                  <a:endParaRPr lang="en-US" sz="1800">
                    <a:solidFill>
                      <a:schemeClr val="tx1"/>
                    </a:solidFill>
                    <a:latin typeface="Century Schoolbook" pitchFamily="18" charset="0"/>
                  </a:endParaRPr>
                </a:p>
              </p:txBody>
            </p:sp>
          </p:grpSp>
          <p:grpSp>
            <p:nvGrpSpPr>
              <p:cNvPr id="195657" name="Group 73"/>
              <p:cNvGrpSpPr>
                <a:grpSpLocks/>
              </p:cNvGrpSpPr>
              <p:nvPr/>
            </p:nvGrpSpPr>
            <p:grpSpPr bwMode="auto">
              <a:xfrm>
                <a:off x="3379" y="2122"/>
                <a:ext cx="941" cy="278"/>
                <a:chOff x="3379" y="2122"/>
                <a:chExt cx="941" cy="278"/>
              </a:xfrm>
            </p:grpSpPr>
            <p:sp>
              <p:nvSpPr>
                <p:cNvPr id="195658" name="Rectangle 74"/>
                <p:cNvSpPr>
                  <a:spLocks noChangeArrowheads="1"/>
                </p:cNvSpPr>
                <p:nvPr/>
              </p:nvSpPr>
              <p:spPr bwMode="auto">
                <a:xfrm>
                  <a:off x="3379" y="219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000000"/>
                      </a:solidFill>
                      <a:latin typeface="Century Schoolbook" pitchFamily="18" charset="0"/>
                    </a:rPr>
                    <a:t>y</a:t>
                  </a:r>
                  <a:endParaRPr lang="en-US" sz="1800">
                    <a:solidFill>
                      <a:schemeClr val="tx1"/>
                    </a:solidFill>
                    <a:latin typeface="Century Schoolbook" pitchFamily="18" charset="0"/>
                  </a:endParaRPr>
                </a:p>
              </p:txBody>
            </p:sp>
            <p:sp>
              <p:nvSpPr>
                <p:cNvPr id="195659" name="Rectangle 75"/>
                <p:cNvSpPr>
                  <a:spLocks noChangeArrowheads="1"/>
                </p:cNvSpPr>
                <p:nvPr/>
              </p:nvSpPr>
              <p:spPr bwMode="auto">
                <a:xfrm>
                  <a:off x="3894" y="219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000000"/>
                      </a:solidFill>
                      <a:latin typeface="Century Schoolbook" pitchFamily="18" charset="0"/>
                    </a:rPr>
                    <a:t>x</a:t>
                  </a:r>
                  <a:endParaRPr lang="en-US" sz="1800">
                    <a:solidFill>
                      <a:schemeClr val="tx1"/>
                    </a:solidFill>
                    <a:latin typeface="Century Schoolbook" pitchFamily="18" charset="0"/>
                  </a:endParaRPr>
                </a:p>
              </p:txBody>
            </p:sp>
            <p:sp>
              <p:nvSpPr>
                <p:cNvPr id="195660" name="Rectangle 76"/>
                <p:cNvSpPr>
                  <a:spLocks noChangeArrowheads="1"/>
                </p:cNvSpPr>
                <p:nvPr/>
              </p:nvSpPr>
              <p:spPr bwMode="auto">
                <a:xfrm>
                  <a:off x="3439" y="224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61" name="Rectangle 77"/>
                <p:cNvSpPr>
                  <a:spLocks noChangeArrowheads="1"/>
                </p:cNvSpPr>
                <p:nvPr/>
              </p:nvSpPr>
              <p:spPr bwMode="auto">
                <a:xfrm>
                  <a:off x="3957" y="224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62" name="Rectangle 78"/>
                <p:cNvSpPr>
                  <a:spLocks noChangeArrowheads="1"/>
                </p:cNvSpPr>
                <p:nvPr/>
              </p:nvSpPr>
              <p:spPr bwMode="auto">
                <a:xfrm>
                  <a:off x="4055" y="2152"/>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Century Schoolbook" pitchFamily="18" charset="0"/>
                    </a:rPr>
                    <a:t>p</a:t>
                  </a:r>
                  <a:endParaRPr lang="en-US" sz="1800">
                    <a:solidFill>
                      <a:schemeClr val="tx1"/>
                    </a:solidFill>
                    <a:latin typeface="Century Schoolbook" pitchFamily="18" charset="0"/>
                  </a:endParaRPr>
                </a:p>
              </p:txBody>
            </p:sp>
            <p:sp>
              <p:nvSpPr>
                <p:cNvPr id="195663" name="Rectangle 79"/>
                <p:cNvSpPr>
                  <a:spLocks noChangeArrowheads="1"/>
                </p:cNvSpPr>
                <p:nvPr/>
              </p:nvSpPr>
              <p:spPr bwMode="auto">
                <a:xfrm>
                  <a:off x="4288" y="224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Century Schoolbook" pitchFamily="18" charset="0"/>
                    </a:rPr>
                    <a:t>i</a:t>
                  </a:r>
                  <a:endParaRPr lang="en-US" sz="1800">
                    <a:solidFill>
                      <a:schemeClr val="tx1"/>
                    </a:solidFill>
                    <a:latin typeface="Century Schoolbook" pitchFamily="18" charset="0"/>
                  </a:endParaRPr>
                </a:p>
              </p:txBody>
            </p:sp>
            <p:sp>
              <p:nvSpPr>
                <p:cNvPr id="195664" name="Rectangle 80"/>
                <p:cNvSpPr>
                  <a:spLocks noChangeArrowheads="1"/>
                </p:cNvSpPr>
                <p:nvPr/>
              </p:nvSpPr>
              <p:spPr bwMode="auto">
                <a:xfrm>
                  <a:off x="3514" y="2191"/>
                  <a:ext cx="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65" name="Rectangle 81"/>
                <p:cNvSpPr>
                  <a:spLocks noChangeArrowheads="1"/>
                </p:cNvSpPr>
                <p:nvPr/>
              </p:nvSpPr>
              <p:spPr bwMode="auto">
                <a:xfrm>
                  <a:off x="3706" y="2191"/>
                  <a:ext cx="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66" name="Rectangle 82"/>
                <p:cNvSpPr>
                  <a:spLocks noChangeArrowheads="1"/>
                </p:cNvSpPr>
                <p:nvPr/>
              </p:nvSpPr>
              <p:spPr bwMode="auto">
                <a:xfrm>
                  <a:off x="4144" y="2191"/>
                  <a:ext cx="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a:t>
                  </a:r>
                  <a:endParaRPr lang="en-US" sz="1800">
                    <a:solidFill>
                      <a:schemeClr val="tx1"/>
                    </a:solidFill>
                    <a:latin typeface="Century Schoolbook" pitchFamily="18" charset="0"/>
                  </a:endParaRPr>
                </a:p>
              </p:txBody>
            </p:sp>
            <p:sp>
              <p:nvSpPr>
                <p:cNvPr id="195667" name="Rectangle 83"/>
                <p:cNvSpPr>
                  <a:spLocks noChangeArrowheads="1"/>
                </p:cNvSpPr>
                <p:nvPr/>
              </p:nvSpPr>
              <p:spPr bwMode="auto">
                <a:xfrm>
                  <a:off x="3607" y="2191"/>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a</a:t>
                  </a:r>
                  <a:endParaRPr lang="en-US" sz="1800">
                    <a:solidFill>
                      <a:schemeClr val="tx1"/>
                    </a:solidFill>
                    <a:latin typeface="Century Schoolbook" pitchFamily="18" charset="0"/>
                  </a:endParaRPr>
                </a:p>
              </p:txBody>
            </p:sp>
            <p:sp>
              <p:nvSpPr>
                <p:cNvPr id="195668" name="Rectangle 84"/>
                <p:cNvSpPr>
                  <a:spLocks noChangeArrowheads="1"/>
                </p:cNvSpPr>
                <p:nvPr/>
              </p:nvSpPr>
              <p:spPr bwMode="auto">
                <a:xfrm>
                  <a:off x="3789" y="2191"/>
                  <a:ext cx="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b</a:t>
                  </a:r>
                  <a:endParaRPr lang="en-US" sz="1800">
                    <a:solidFill>
                      <a:schemeClr val="tx1"/>
                    </a:solidFill>
                    <a:latin typeface="Century Schoolbook" pitchFamily="18" charset="0"/>
                  </a:endParaRPr>
                </a:p>
              </p:txBody>
            </p:sp>
            <p:sp>
              <p:nvSpPr>
                <p:cNvPr id="195669" name="Rectangle 85"/>
                <p:cNvSpPr>
                  <a:spLocks noChangeArrowheads="1"/>
                </p:cNvSpPr>
                <p:nvPr/>
              </p:nvSpPr>
              <p:spPr bwMode="auto">
                <a:xfrm>
                  <a:off x="4232" y="2191"/>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MT Symbol" pitchFamily="82" charset="2"/>
                    </a:rPr>
                    <a:t>e</a:t>
                  </a:r>
                  <a:endParaRPr lang="en-US" sz="1800">
                    <a:solidFill>
                      <a:schemeClr val="tx1"/>
                    </a:solidFill>
                    <a:latin typeface="Century Schoolbook" pitchFamily="18" charset="0"/>
                  </a:endParaRPr>
                </a:p>
              </p:txBody>
            </p:sp>
            <p:sp>
              <p:nvSpPr>
                <p:cNvPr id="195670" name="Rectangle 86"/>
                <p:cNvSpPr>
                  <a:spLocks noChangeArrowheads="1"/>
                </p:cNvSpPr>
                <p:nvPr/>
              </p:nvSpPr>
              <p:spPr bwMode="auto">
                <a:xfrm>
                  <a:off x="3851" y="2122"/>
                  <a:ext cx="3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solidFill>
                        <a:srgbClr val="000000"/>
                      </a:solidFill>
                      <a:latin typeface="Fences" pitchFamily="2" charset="0"/>
                    </a:rPr>
                    <a:t>b</a:t>
                  </a:r>
                  <a:endParaRPr lang="en-US" sz="1800">
                    <a:solidFill>
                      <a:schemeClr val="tx1"/>
                    </a:solidFill>
                    <a:latin typeface="Century Schoolbook" pitchFamily="18" charset="0"/>
                  </a:endParaRPr>
                </a:p>
              </p:txBody>
            </p:sp>
            <p:sp>
              <p:nvSpPr>
                <p:cNvPr id="195671" name="Rectangle 87"/>
                <p:cNvSpPr>
                  <a:spLocks noChangeArrowheads="1"/>
                </p:cNvSpPr>
                <p:nvPr/>
              </p:nvSpPr>
              <p:spPr bwMode="auto">
                <a:xfrm>
                  <a:off x="4003" y="2122"/>
                  <a:ext cx="3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solidFill>
                        <a:srgbClr val="000000"/>
                      </a:solidFill>
                      <a:latin typeface="Fences" pitchFamily="2" charset="0"/>
                    </a:rPr>
                    <a:t>g</a:t>
                  </a:r>
                  <a:endParaRPr lang="en-US" sz="1800">
                    <a:solidFill>
                      <a:schemeClr val="tx1"/>
                    </a:solidFill>
                    <a:latin typeface="Century Schoolbook" pitchFamily="18" charset="0"/>
                  </a:endParaRPr>
                </a:p>
              </p:txBody>
            </p:sp>
          </p:grpSp>
          <p:grpSp>
            <p:nvGrpSpPr>
              <p:cNvPr id="195672" name="Group 88"/>
              <p:cNvGrpSpPr>
                <a:grpSpLocks/>
              </p:cNvGrpSpPr>
              <p:nvPr/>
            </p:nvGrpSpPr>
            <p:grpSpPr bwMode="auto">
              <a:xfrm>
                <a:off x="1166" y="2498"/>
                <a:ext cx="1519" cy="224"/>
                <a:chOff x="1166" y="2498"/>
                <a:chExt cx="1519" cy="224"/>
              </a:xfrm>
            </p:grpSpPr>
            <p:sp>
              <p:nvSpPr>
                <p:cNvPr id="195673" name="Rectangle 89"/>
                <p:cNvSpPr>
                  <a:spLocks noChangeArrowheads="1"/>
                </p:cNvSpPr>
                <p:nvPr/>
              </p:nvSpPr>
              <p:spPr bwMode="auto">
                <a:xfrm>
                  <a:off x="1215" y="2498"/>
                  <a:ext cx="1470"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74" name="Rectangle 90"/>
                <p:cNvSpPr>
                  <a:spLocks noChangeArrowheads="1"/>
                </p:cNvSpPr>
                <p:nvPr/>
              </p:nvSpPr>
              <p:spPr bwMode="auto">
                <a:xfrm>
                  <a:off x="1242" y="2508"/>
                  <a:ext cx="16"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75" name="Rectangle 91"/>
                <p:cNvSpPr>
                  <a:spLocks noChangeArrowheads="1"/>
                </p:cNvSpPr>
                <p:nvPr/>
              </p:nvSpPr>
              <p:spPr bwMode="auto">
                <a:xfrm>
                  <a:off x="1166" y="2531"/>
                  <a:ext cx="16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76" name="Rectangle 92"/>
                <p:cNvSpPr>
                  <a:spLocks noChangeArrowheads="1"/>
                </p:cNvSpPr>
                <p:nvPr/>
              </p:nvSpPr>
              <p:spPr bwMode="auto">
                <a:xfrm>
                  <a:off x="1217" y="256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0</a:t>
                  </a:r>
                  <a:endParaRPr lang="en-US" sz="1800">
                    <a:solidFill>
                      <a:schemeClr val="tx1"/>
                    </a:solidFill>
                    <a:latin typeface="Century Schoolbook" pitchFamily="18" charset="0"/>
                  </a:endParaRPr>
                </a:p>
              </p:txBody>
            </p:sp>
          </p:grpSp>
          <p:grpSp>
            <p:nvGrpSpPr>
              <p:cNvPr id="195677" name="Group 93"/>
              <p:cNvGrpSpPr>
                <a:grpSpLocks/>
              </p:cNvGrpSpPr>
              <p:nvPr/>
            </p:nvGrpSpPr>
            <p:grpSpPr bwMode="auto">
              <a:xfrm>
                <a:off x="3143" y="2498"/>
                <a:ext cx="1520" cy="224"/>
                <a:chOff x="3143" y="2498"/>
                <a:chExt cx="1520" cy="224"/>
              </a:xfrm>
            </p:grpSpPr>
            <p:sp>
              <p:nvSpPr>
                <p:cNvPr id="195678" name="Rectangle 94"/>
                <p:cNvSpPr>
                  <a:spLocks noChangeArrowheads="1"/>
                </p:cNvSpPr>
                <p:nvPr/>
              </p:nvSpPr>
              <p:spPr bwMode="auto">
                <a:xfrm>
                  <a:off x="3192" y="2498"/>
                  <a:ext cx="147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79" name="Rectangle 95"/>
                <p:cNvSpPr>
                  <a:spLocks noChangeArrowheads="1"/>
                </p:cNvSpPr>
                <p:nvPr/>
              </p:nvSpPr>
              <p:spPr bwMode="auto">
                <a:xfrm>
                  <a:off x="3219" y="2508"/>
                  <a:ext cx="16"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80" name="Rectangle 96"/>
                <p:cNvSpPr>
                  <a:spLocks noChangeArrowheads="1"/>
                </p:cNvSpPr>
                <p:nvPr/>
              </p:nvSpPr>
              <p:spPr bwMode="auto">
                <a:xfrm>
                  <a:off x="3143" y="2531"/>
                  <a:ext cx="16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681" name="Rectangle 97"/>
                <p:cNvSpPr>
                  <a:spLocks noChangeArrowheads="1"/>
                </p:cNvSpPr>
                <p:nvPr/>
              </p:nvSpPr>
              <p:spPr bwMode="auto">
                <a:xfrm>
                  <a:off x="3195" y="256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0</a:t>
                  </a:r>
                  <a:endParaRPr lang="en-US" sz="1800">
                    <a:solidFill>
                      <a:schemeClr val="tx1"/>
                    </a:solidFill>
                    <a:latin typeface="Century Schoolbook" pitchFamily="18" charset="0"/>
                  </a:endParaRPr>
                </a:p>
              </p:txBody>
            </p:sp>
          </p:grpSp>
        </p:grpSp>
        <p:sp>
          <p:nvSpPr>
            <p:cNvPr id="195682" name="Text Box 98"/>
            <p:cNvSpPr txBox="1">
              <a:spLocks noChangeArrowheads="1"/>
            </p:cNvSpPr>
            <p:nvPr/>
          </p:nvSpPr>
          <p:spPr bwMode="auto">
            <a:xfrm>
              <a:off x="440" y="1671"/>
              <a:ext cx="4900"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Data similar to panels A and B of this figure may be modeled with equation {1.13}</a:t>
              </a:r>
            </a:p>
          </p:txBody>
        </p:sp>
      </p:grpSp>
      <p:grpSp>
        <p:nvGrpSpPr>
          <p:cNvPr id="195683" name="Group 99"/>
          <p:cNvGrpSpPr>
            <a:grpSpLocks/>
          </p:cNvGrpSpPr>
          <p:nvPr/>
        </p:nvGrpSpPr>
        <p:grpSpPr bwMode="auto">
          <a:xfrm>
            <a:off x="684213" y="187325"/>
            <a:ext cx="7588250" cy="2576513"/>
            <a:chOff x="431" y="370"/>
            <a:chExt cx="4780" cy="1623"/>
          </a:xfrm>
        </p:grpSpPr>
        <p:grpSp>
          <p:nvGrpSpPr>
            <p:cNvPr id="195684" name="Group 100"/>
            <p:cNvGrpSpPr>
              <a:grpSpLocks/>
            </p:cNvGrpSpPr>
            <p:nvPr/>
          </p:nvGrpSpPr>
          <p:grpSpPr bwMode="auto">
            <a:xfrm>
              <a:off x="468" y="762"/>
              <a:ext cx="4743" cy="1231"/>
              <a:chOff x="468" y="762"/>
              <a:chExt cx="4743" cy="1231"/>
            </a:xfrm>
          </p:grpSpPr>
          <p:grpSp>
            <p:nvGrpSpPr>
              <p:cNvPr id="195685" name="Group 101"/>
              <p:cNvGrpSpPr>
                <a:grpSpLocks/>
              </p:cNvGrpSpPr>
              <p:nvPr/>
            </p:nvGrpSpPr>
            <p:grpSpPr bwMode="auto">
              <a:xfrm>
                <a:off x="496" y="762"/>
                <a:ext cx="4715" cy="240"/>
                <a:chOff x="496" y="762"/>
                <a:chExt cx="4715" cy="240"/>
              </a:xfrm>
            </p:grpSpPr>
            <p:graphicFrame>
              <p:nvGraphicFramePr>
                <p:cNvPr id="195686" name="Object 102"/>
                <p:cNvGraphicFramePr>
                  <a:graphicFrameLocks noChangeAspect="1"/>
                </p:cNvGraphicFramePr>
                <p:nvPr/>
              </p:nvGraphicFramePr>
              <p:xfrm>
                <a:off x="496" y="762"/>
                <a:ext cx="1093" cy="240"/>
              </p:xfrm>
              <a:graphic>
                <a:graphicData uri="http://schemas.openxmlformats.org/presentationml/2006/ole">
                  <mc:AlternateContent xmlns:mc="http://schemas.openxmlformats.org/markup-compatibility/2006">
                    <mc:Choice xmlns:v="urn:schemas-microsoft-com:vml" Requires="v">
                      <p:oleObj spid="_x0000_s195753" name="Equation" r:id="rId4" imgW="1866600" imgH="380880" progId="Equation.DSMT4">
                        <p:embed/>
                      </p:oleObj>
                    </mc:Choice>
                    <mc:Fallback>
                      <p:oleObj name="Equation" r:id="rId4" imgW="1866600" imgH="380880" progId="Equation.DSMT4">
                        <p:embed/>
                        <p:pic>
                          <p:nvPicPr>
                            <p:cNvPr id="0"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 y="762"/>
                              <a:ext cx="109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687" name="Text Box 103"/>
                <p:cNvSpPr txBox="1">
                  <a:spLocks noChangeArrowheads="1"/>
                </p:cNvSpPr>
                <p:nvPr/>
              </p:nvSpPr>
              <p:spPr bwMode="auto">
                <a:xfrm>
                  <a:off x="4810" y="79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{1.13}</a:t>
                  </a:r>
                </a:p>
              </p:txBody>
            </p:sp>
          </p:grpSp>
          <p:grpSp>
            <p:nvGrpSpPr>
              <p:cNvPr id="195688" name="Group 104"/>
              <p:cNvGrpSpPr>
                <a:grpSpLocks/>
              </p:cNvGrpSpPr>
              <p:nvPr/>
            </p:nvGrpSpPr>
            <p:grpSpPr bwMode="auto">
              <a:xfrm>
                <a:off x="473" y="1145"/>
                <a:ext cx="4738" cy="191"/>
                <a:chOff x="473" y="1136"/>
                <a:chExt cx="4738" cy="191"/>
              </a:xfrm>
            </p:grpSpPr>
            <p:graphicFrame>
              <p:nvGraphicFramePr>
                <p:cNvPr id="195689" name="Object 105"/>
                <p:cNvGraphicFramePr>
                  <a:graphicFrameLocks noChangeAspect="1"/>
                </p:cNvGraphicFramePr>
                <p:nvPr/>
              </p:nvGraphicFramePr>
              <p:xfrm>
                <a:off x="473" y="1136"/>
                <a:ext cx="1176" cy="191"/>
              </p:xfrm>
              <a:graphic>
                <a:graphicData uri="http://schemas.openxmlformats.org/presentationml/2006/ole">
                  <mc:AlternateContent xmlns:mc="http://schemas.openxmlformats.org/markup-compatibility/2006">
                    <mc:Choice xmlns:v="urn:schemas-microsoft-com:vml" Requires="v">
                      <p:oleObj spid="_x0000_s195754" name="Equation" r:id="rId6" imgW="2006280" imgH="304560" progId="Equation.DSMT4">
                        <p:embed/>
                      </p:oleObj>
                    </mc:Choice>
                    <mc:Fallback>
                      <p:oleObj name="Equation" r:id="rId6" imgW="2006280" imgH="304560" progId="Equation.DSMT4">
                        <p:embed/>
                        <p:pic>
                          <p:nvPicPr>
                            <p:cNvPr id="0" name="Object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 y="1136"/>
                              <a:ext cx="1176"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690" name="Text Box 106"/>
                <p:cNvSpPr txBox="1">
                  <a:spLocks noChangeArrowheads="1"/>
                </p:cNvSpPr>
                <p:nvPr/>
              </p:nvSpPr>
              <p:spPr bwMode="auto">
                <a:xfrm>
                  <a:off x="4810" y="114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{1.14}</a:t>
                  </a:r>
                  <a:endParaRPr lang="en-US" sz="1800">
                    <a:solidFill>
                      <a:schemeClr val="tx1"/>
                    </a:solidFill>
                    <a:latin typeface="Century Schoolbook" pitchFamily="18" charset="0"/>
                  </a:endParaRPr>
                </a:p>
              </p:txBody>
            </p:sp>
          </p:grpSp>
          <p:grpSp>
            <p:nvGrpSpPr>
              <p:cNvPr id="195691" name="Group 107"/>
              <p:cNvGrpSpPr>
                <a:grpSpLocks/>
              </p:cNvGrpSpPr>
              <p:nvPr/>
            </p:nvGrpSpPr>
            <p:grpSpPr bwMode="auto">
              <a:xfrm>
                <a:off x="490" y="1480"/>
                <a:ext cx="4712" cy="223"/>
                <a:chOff x="490" y="1480"/>
                <a:chExt cx="4712" cy="223"/>
              </a:xfrm>
            </p:grpSpPr>
            <p:graphicFrame>
              <p:nvGraphicFramePr>
                <p:cNvPr id="195692" name="Object 108"/>
                <p:cNvGraphicFramePr>
                  <a:graphicFrameLocks noChangeAspect="1"/>
                </p:cNvGraphicFramePr>
                <p:nvPr/>
              </p:nvGraphicFramePr>
              <p:xfrm>
                <a:off x="490" y="1480"/>
                <a:ext cx="1012" cy="223"/>
              </p:xfrm>
              <a:graphic>
                <a:graphicData uri="http://schemas.openxmlformats.org/presentationml/2006/ole">
                  <mc:AlternateContent xmlns:mc="http://schemas.openxmlformats.org/markup-compatibility/2006">
                    <mc:Choice xmlns:v="urn:schemas-microsoft-com:vml" Requires="v">
                      <p:oleObj spid="_x0000_s195755" name="Equation" r:id="rId8" imgW="1726920" imgH="355320" progId="Equation.DSMT4">
                        <p:embed/>
                      </p:oleObj>
                    </mc:Choice>
                    <mc:Fallback>
                      <p:oleObj name="Equation" r:id="rId8" imgW="1726920" imgH="355320" progId="Equation.DSMT4">
                        <p:embed/>
                        <p:pic>
                          <p:nvPicPr>
                            <p:cNvPr id="0" name="Object 1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 y="1480"/>
                              <a:ext cx="101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693" name="Text Box 109"/>
                <p:cNvSpPr txBox="1">
                  <a:spLocks noChangeArrowheads="1"/>
                </p:cNvSpPr>
                <p:nvPr/>
              </p:nvSpPr>
              <p:spPr bwMode="auto">
                <a:xfrm>
                  <a:off x="4801" y="153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{1.15}</a:t>
                  </a:r>
                  <a:endParaRPr lang="en-US" sz="1800">
                    <a:solidFill>
                      <a:schemeClr val="tx1"/>
                    </a:solidFill>
                    <a:latin typeface="Century Schoolbook" pitchFamily="18" charset="0"/>
                  </a:endParaRPr>
                </a:p>
              </p:txBody>
            </p:sp>
          </p:grpSp>
          <p:sp>
            <p:nvSpPr>
              <p:cNvPr id="195694" name="Text Box 110"/>
              <p:cNvSpPr txBox="1">
                <a:spLocks noChangeArrowheads="1"/>
              </p:cNvSpPr>
              <p:nvPr/>
            </p:nvSpPr>
            <p:spPr bwMode="auto">
              <a:xfrm>
                <a:off x="468" y="1820"/>
                <a:ext cx="239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should be considered for some </a:t>
                </a:r>
                <a:r>
                  <a:rPr lang="en-US" sz="1800" i="1">
                    <a:solidFill>
                      <a:schemeClr val="tx1"/>
                    </a:solidFill>
                    <a:latin typeface="Century Schoolbook" pitchFamily="18" charset="0"/>
                  </a:rPr>
                  <a:t>p </a:t>
                </a:r>
                <a:r>
                  <a:rPr lang="en-US" sz="1800">
                    <a:solidFill>
                      <a:schemeClr val="tx1"/>
                    </a:solidFill>
                    <a:latin typeface="Century Schoolbook" pitchFamily="18" charset="0"/>
                  </a:rPr>
                  <a:t>&gt; 1.</a:t>
                </a:r>
              </a:p>
            </p:txBody>
          </p:sp>
        </p:grpSp>
        <p:sp>
          <p:nvSpPr>
            <p:cNvPr id="195695" name="Text Box 111"/>
            <p:cNvSpPr txBox="1">
              <a:spLocks noChangeArrowheads="1"/>
            </p:cNvSpPr>
            <p:nvPr/>
          </p:nvSpPr>
          <p:spPr bwMode="auto">
            <a:xfrm>
              <a:off x="431" y="370"/>
              <a:ext cx="266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If </a:t>
              </a:r>
              <a:r>
                <a:rPr lang="en-US" sz="1800" i="1">
                  <a:solidFill>
                    <a:schemeClr val="tx1"/>
                  </a:solidFill>
                  <a:latin typeface="Century Schoolbook" pitchFamily="18" charset="0"/>
                </a:rPr>
                <a:t>x </a:t>
              </a:r>
              <a:r>
                <a:rPr lang="en-US" sz="1800">
                  <a:solidFill>
                    <a:schemeClr val="tx1"/>
                  </a:solidFill>
                  <a:latin typeface="Century Schoolbook" pitchFamily="18" charset="0"/>
                </a:rPr>
                <a:t>is positive then models of the form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586"/>
                                        </p:tgtEl>
                                        <p:attrNameLst>
                                          <p:attrName>style.visibility</p:attrName>
                                        </p:attrNameLst>
                                      </p:cBhvr>
                                      <p:to>
                                        <p:strVal val="visible"/>
                                      </p:to>
                                    </p:set>
                                  </p:childTnLst>
                                  <p:subTnLst>
                                    <p:set>
                                      <p:cBhvr override="childStyle">
                                        <p:cTn dur="1" fill="hold" display="0" masterRel="nextClick" afterEffect="1"/>
                                        <p:tgtEl>
                                          <p:spTgt spid="1955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765175" y="6319838"/>
            <a:ext cx="57086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The best value of </a:t>
            </a:r>
            <a:r>
              <a:rPr lang="en-US" sz="1800" i="1">
                <a:solidFill>
                  <a:schemeClr val="tx1"/>
                </a:solidFill>
                <a:latin typeface="Century Schoolbook" pitchFamily="18" charset="0"/>
              </a:rPr>
              <a:t>p </a:t>
            </a:r>
            <a:r>
              <a:rPr lang="en-US" sz="1800">
                <a:solidFill>
                  <a:schemeClr val="tx1"/>
                </a:solidFill>
                <a:latin typeface="Century Schoolbook" pitchFamily="18" charset="0"/>
              </a:rPr>
              <a:t>is found empirically.</a:t>
            </a:r>
          </a:p>
        </p:txBody>
      </p:sp>
      <p:grpSp>
        <p:nvGrpSpPr>
          <p:cNvPr id="196611" name="Group 3"/>
          <p:cNvGrpSpPr>
            <a:grpSpLocks/>
          </p:cNvGrpSpPr>
          <p:nvPr/>
        </p:nvGrpSpPr>
        <p:grpSpPr bwMode="auto">
          <a:xfrm>
            <a:off x="727075" y="3114675"/>
            <a:ext cx="7542213" cy="3005138"/>
            <a:chOff x="498" y="2249"/>
            <a:chExt cx="4751" cy="1893"/>
          </a:xfrm>
        </p:grpSpPr>
        <p:grpSp>
          <p:nvGrpSpPr>
            <p:cNvPr id="196612" name="Group 4"/>
            <p:cNvGrpSpPr>
              <a:grpSpLocks/>
            </p:cNvGrpSpPr>
            <p:nvPr/>
          </p:nvGrpSpPr>
          <p:grpSpPr bwMode="auto">
            <a:xfrm>
              <a:off x="855" y="2249"/>
              <a:ext cx="4076" cy="1525"/>
              <a:chOff x="855" y="2249"/>
              <a:chExt cx="4076" cy="1525"/>
            </a:xfrm>
          </p:grpSpPr>
          <p:sp>
            <p:nvSpPr>
              <p:cNvPr id="196613" name="Line 5"/>
              <p:cNvSpPr>
                <a:spLocks noChangeShapeType="1"/>
              </p:cNvSpPr>
              <p:nvPr/>
            </p:nvSpPr>
            <p:spPr bwMode="auto">
              <a:xfrm rot="-5400000">
                <a:off x="477" y="2888"/>
                <a:ext cx="12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4" name="Text Box 6"/>
              <p:cNvSpPr txBox="1">
                <a:spLocks noChangeArrowheads="1"/>
              </p:cNvSpPr>
              <p:nvPr/>
            </p:nvSpPr>
            <p:spPr bwMode="auto">
              <a:xfrm>
                <a:off x="1750" y="351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6615" name="Text Box 7"/>
              <p:cNvSpPr txBox="1">
                <a:spLocks noChangeArrowheads="1"/>
              </p:cNvSpPr>
              <p:nvPr/>
            </p:nvSpPr>
            <p:spPr bwMode="auto">
              <a:xfrm rot="-5400000">
                <a:off x="749" y="2618"/>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E</a:t>
                </a:r>
                <a:r>
                  <a:rPr lang="en-US" sz="2000">
                    <a:solidFill>
                      <a:schemeClr val="tx1"/>
                    </a:solidFill>
                    <a:latin typeface="Century Schoolbook" pitchFamily="18" charset="0"/>
                  </a:rPr>
                  <a:t>( </a:t>
                </a:r>
                <a:r>
                  <a:rPr lang="en-US" sz="2000" i="1">
                    <a:solidFill>
                      <a:schemeClr val="tx1"/>
                    </a:solidFill>
                    <a:latin typeface="Century Schoolbook" pitchFamily="18" charset="0"/>
                  </a:rPr>
                  <a:t>y</a:t>
                </a:r>
                <a:r>
                  <a:rPr lang="en-US" sz="2000">
                    <a:solidFill>
                      <a:schemeClr val="tx1"/>
                    </a:solidFill>
                    <a:latin typeface="Century Schoolbook" pitchFamily="18" charset="0"/>
                  </a:rPr>
                  <a:t>)</a:t>
                </a:r>
                <a:endParaRPr lang="en-US" sz="2000" i="1">
                  <a:solidFill>
                    <a:schemeClr val="tx1"/>
                  </a:solidFill>
                  <a:latin typeface="Century Schoolbook" pitchFamily="18" charset="0"/>
                </a:endParaRPr>
              </a:p>
            </p:txBody>
          </p:sp>
          <p:sp>
            <p:nvSpPr>
              <p:cNvPr id="196616" name="Line 8"/>
              <p:cNvSpPr>
                <a:spLocks noChangeShapeType="1"/>
              </p:cNvSpPr>
              <p:nvPr/>
            </p:nvSpPr>
            <p:spPr bwMode="auto">
              <a:xfrm rot="-5400000">
                <a:off x="2661" y="2892"/>
                <a:ext cx="12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7" name="Text Box 9"/>
              <p:cNvSpPr txBox="1">
                <a:spLocks noChangeArrowheads="1"/>
              </p:cNvSpPr>
              <p:nvPr/>
            </p:nvSpPr>
            <p:spPr bwMode="auto">
              <a:xfrm>
                <a:off x="3928" y="3524"/>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6618" name="Text Box 10"/>
              <p:cNvSpPr txBox="1">
                <a:spLocks noChangeArrowheads="1"/>
              </p:cNvSpPr>
              <p:nvPr/>
            </p:nvSpPr>
            <p:spPr bwMode="auto">
              <a:xfrm rot="-5400000">
                <a:off x="2890" y="2574"/>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400" i="1">
                    <a:solidFill>
                      <a:schemeClr val="tx1"/>
                    </a:solidFill>
                    <a:latin typeface="Century Schoolbook" pitchFamily="18" charset="0"/>
                  </a:rPr>
                  <a:t>E</a:t>
                </a:r>
                <a:r>
                  <a:rPr lang="en-US" sz="2400">
                    <a:solidFill>
                      <a:schemeClr val="tx1"/>
                    </a:solidFill>
                    <a:latin typeface="Century Schoolbook" pitchFamily="18" charset="0"/>
                  </a:rPr>
                  <a:t>( </a:t>
                </a:r>
                <a:r>
                  <a:rPr lang="en-US" sz="2400" i="1">
                    <a:solidFill>
                      <a:schemeClr val="tx1"/>
                    </a:solidFill>
                    <a:latin typeface="Century Schoolbook" pitchFamily="18" charset="0"/>
                  </a:rPr>
                  <a:t>y</a:t>
                </a:r>
                <a:r>
                  <a:rPr lang="en-US" sz="2400">
                    <a:solidFill>
                      <a:schemeClr val="tx1"/>
                    </a:solidFill>
                    <a:latin typeface="Century Schoolbook" pitchFamily="18" charset="0"/>
                  </a:rPr>
                  <a:t>)</a:t>
                </a:r>
                <a:endParaRPr lang="en-US" sz="2400" i="1">
                  <a:solidFill>
                    <a:schemeClr val="tx1"/>
                  </a:solidFill>
                  <a:latin typeface="Century Schoolbook" pitchFamily="18" charset="0"/>
                </a:endParaRPr>
              </a:p>
            </p:txBody>
          </p:sp>
          <p:sp>
            <p:nvSpPr>
              <p:cNvPr id="196619" name="Text Box 11"/>
              <p:cNvSpPr txBox="1">
                <a:spLocks noChangeArrowheads="1"/>
              </p:cNvSpPr>
              <p:nvPr/>
            </p:nvSpPr>
            <p:spPr bwMode="auto">
              <a:xfrm>
                <a:off x="1224"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C</a:t>
                </a:r>
              </a:p>
            </p:txBody>
          </p:sp>
          <p:sp>
            <p:nvSpPr>
              <p:cNvPr id="196620" name="Text Box 12"/>
              <p:cNvSpPr txBox="1">
                <a:spLocks noChangeArrowheads="1"/>
              </p:cNvSpPr>
              <p:nvPr/>
            </p:nvSpPr>
            <p:spPr bwMode="auto">
              <a:xfrm>
                <a:off x="4656" y="323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D</a:t>
                </a:r>
              </a:p>
            </p:txBody>
          </p:sp>
          <p:grpSp>
            <p:nvGrpSpPr>
              <p:cNvPr id="196621" name="Group 13"/>
              <p:cNvGrpSpPr>
                <a:grpSpLocks/>
              </p:cNvGrpSpPr>
              <p:nvPr/>
            </p:nvGrpSpPr>
            <p:grpSpPr bwMode="auto">
              <a:xfrm flipH="1">
                <a:off x="1224" y="2270"/>
                <a:ext cx="1429" cy="1036"/>
                <a:chOff x="1215" y="799"/>
                <a:chExt cx="1429" cy="1036"/>
              </a:xfrm>
            </p:grpSpPr>
            <p:sp>
              <p:nvSpPr>
                <p:cNvPr id="196622" name="Oval 14"/>
                <p:cNvSpPr>
                  <a:spLocks noChangeArrowheads="1"/>
                </p:cNvSpPr>
                <p:nvPr/>
              </p:nvSpPr>
              <p:spPr bwMode="auto">
                <a:xfrm>
                  <a:off x="121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3" name="Oval 15"/>
                <p:cNvSpPr>
                  <a:spLocks noChangeArrowheads="1"/>
                </p:cNvSpPr>
                <p:nvPr/>
              </p:nvSpPr>
              <p:spPr bwMode="auto">
                <a:xfrm>
                  <a:off x="133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4" name="Oval 16"/>
                <p:cNvSpPr>
                  <a:spLocks noChangeArrowheads="1"/>
                </p:cNvSpPr>
                <p:nvPr/>
              </p:nvSpPr>
              <p:spPr bwMode="auto">
                <a:xfrm>
                  <a:off x="1818" y="173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5" name="Oval 17"/>
                <p:cNvSpPr>
                  <a:spLocks noChangeArrowheads="1"/>
                </p:cNvSpPr>
                <p:nvPr/>
              </p:nvSpPr>
              <p:spPr bwMode="auto">
                <a:xfrm>
                  <a:off x="1929" y="169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6" name="Oval 18"/>
                <p:cNvSpPr>
                  <a:spLocks noChangeArrowheads="1"/>
                </p:cNvSpPr>
                <p:nvPr/>
              </p:nvSpPr>
              <p:spPr bwMode="auto">
                <a:xfrm>
                  <a:off x="2043" y="163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7" name="Oval 19"/>
                <p:cNvSpPr>
                  <a:spLocks noChangeArrowheads="1"/>
                </p:cNvSpPr>
                <p:nvPr/>
              </p:nvSpPr>
              <p:spPr bwMode="auto">
                <a:xfrm>
                  <a:off x="2229" y="150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8" name="Oval 20"/>
                <p:cNvSpPr>
                  <a:spLocks noChangeArrowheads="1"/>
                </p:cNvSpPr>
                <p:nvPr/>
              </p:nvSpPr>
              <p:spPr bwMode="auto">
                <a:xfrm>
                  <a:off x="2139" y="157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9" name="Oval 21"/>
                <p:cNvSpPr>
                  <a:spLocks noChangeArrowheads="1"/>
                </p:cNvSpPr>
                <p:nvPr/>
              </p:nvSpPr>
              <p:spPr bwMode="auto">
                <a:xfrm>
                  <a:off x="2310" y="142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0" name="Oval 22"/>
                <p:cNvSpPr>
                  <a:spLocks noChangeArrowheads="1"/>
                </p:cNvSpPr>
                <p:nvPr/>
              </p:nvSpPr>
              <p:spPr bwMode="auto">
                <a:xfrm>
                  <a:off x="2382" y="133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1" name="Oval 23"/>
                <p:cNvSpPr>
                  <a:spLocks noChangeArrowheads="1"/>
                </p:cNvSpPr>
                <p:nvPr/>
              </p:nvSpPr>
              <p:spPr bwMode="auto">
                <a:xfrm>
                  <a:off x="2445" y="124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2" name="Oval 24"/>
                <p:cNvSpPr>
                  <a:spLocks noChangeArrowheads="1"/>
                </p:cNvSpPr>
                <p:nvPr/>
              </p:nvSpPr>
              <p:spPr bwMode="auto">
                <a:xfrm>
                  <a:off x="2493" y="112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3" name="Oval 25"/>
                <p:cNvSpPr>
                  <a:spLocks noChangeArrowheads="1"/>
                </p:cNvSpPr>
                <p:nvPr/>
              </p:nvSpPr>
              <p:spPr bwMode="auto">
                <a:xfrm>
                  <a:off x="2531" y="1033"/>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4" name="Oval 26"/>
                <p:cNvSpPr>
                  <a:spLocks noChangeArrowheads="1"/>
                </p:cNvSpPr>
                <p:nvPr/>
              </p:nvSpPr>
              <p:spPr bwMode="auto">
                <a:xfrm>
                  <a:off x="2567" y="910"/>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5" name="Oval 27"/>
                <p:cNvSpPr>
                  <a:spLocks noChangeArrowheads="1"/>
                </p:cNvSpPr>
                <p:nvPr/>
              </p:nvSpPr>
              <p:spPr bwMode="auto">
                <a:xfrm>
                  <a:off x="2594" y="79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6" name="Oval 28"/>
                <p:cNvSpPr>
                  <a:spLocks noChangeArrowheads="1"/>
                </p:cNvSpPr>
                <p:nvPr/>
              </p:nvSpPr>
              <p:spPr bwMode="auto">
                <a:xfrm>
                  <a:off x="1692" y="175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7" name="Oval 29"/>
                <p:cNvSpPr>
                  <a:spLocks noChangeArrowheads="1"/>
                </p:cNvSpPr>
                <p:nvPr/>
              </p:nvSpPr>
              <p:spPr bwMode="auto">
                <a:xfrm>
                  <a:off x="1569" y="177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8" name="Oval 30"/>
                <p:cNvSpPr>
                  <a:spLocks noChangeArrowheads="1"/>
                </p:cNvSpPr>
                <p:nvPr/>
              </p:nvSpPr>
              <p:spPr bwMode="auto">
                <a:xfrm>
                  <a:off x="1449" y="177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39" name="Group 31"/>
              <p:cNvGrpSpPr>
                <a:grpSpLocks/>
              </p:cNvGrpSpPr>
              <p:nvPr/>
            </p:nvGrpSpPr>
            <p:grpSpPr bwMode="auto">
              <a:xfrm flipH="1" flipV="1">
                <a:off x="3386" y="2261"/>
                <a:ext cx="1429" cy="1036"/>
                <a:chOff x="1215" y="799"/>
                <a:chExt cx="1429" cy="1036"/>
              </a:xfrm>
            </p:grpSpPr>
            <p:sp>
              <p:nvSpPr>
                <p:cNvPr id="196640" name="Oval 32"/>
                <p:cNvSpPr>
                  <a:spLocks noChangeArrowheads="1"/>
                </p:cNvSpPr>
                <p:nvPr/>
              </p:nvSpPr>
              <p:spPr bwMode="auto">
                <a:xfrm>
                  <a:off x="121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1" name="Oval 33"/>
                <p:cNvSpPr>
                  <a:spLocks noChangeArrowheads="1"/>
                </p:cNvSpPr>
                <p:nvPr/>
              </p:nvSpPr>
              <p:spPr bwMode="auto">
                <a:xfrm>
                  <a:off x="133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2" name="Oval 34"/>
                <p:cNvSpPr>
                  <a:spLocks noChangeArrowheads="1"/>
                </p:cNvSpPr>
                <p:nvPr/>
              </p:nvSpPr>
              <p:spPr bwMode="auto">
                <a:xfrm>
                  <a:off x="1818" y="173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3" name="Oval 35"/>
                <p:cNvSpPr>
                  <a:spLocks noChangeArrowheads="1"/>
                </p:cNvSpPr>
                <p:nvPr/>
              </p:nvSpPr>
              <p:spPr bwMode="auto">
                <a:xfrm>
                  <a:off x="1929" y="169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4" name="Oval 36"/>
                <p:cNvSpPr>
                  <a:spLocks noChangeArrowheads="1"/>
                </p:cNvSpPr>
                <p:nvPr/>
              </p:nvSpPr>
              <p:spPr bwMode="auto">
                <a:xfrm>
                  <a:off x="2043" y="163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5" name="Oval 37"/>
                <p:cNvSpPr>
                  <a:spLocks noChangeArrowheads="1"/>
                </p:cNvSpPr>
                <p:nvPr/>
              </p:nvSpPr>
              <p:spPr bwMode="auto">
                <a:xfrm>
                  <a:off x="2229" y="150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6" name="Oval 38"/>
                <p:cNvSpPr>
                  <a:spLocks noChangeArrowheads="1"/>
                </p:cNvSpPr>
                <p:nvPr/>
              </p:nvSpPr>
              <p:spPr bwMode="auto">
                <a:xfrm>
                  <a:off x="2139" y="157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7" name="Oval 39"/>
                <p:cNvSpPr>
                  <a:spLocks noChangeArrowheads="1"/>
                </p:cNvSpPr>
                <p:nvPr/>
              </p:nvSpPr>
              <p:spPr bwMode="auto">
                <a:xfrm>
                  <a:off x="2310" y="142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8" name="Oval 40"/>
                <p:cNvSpPr>
                  <a:spLocks noChangeArrowheads="1"/>
                </p:cNvSpPr>
                <p:nvPr/>
              </p:nvSpPr>
              <p:spPr bwMode="auto">
                <a:xfrm>
                  <a:off x="2382" y="133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9" name="Oval 41"/>
                <p:cNvSpPr>
                  <a:spLocks noChangeArrowheads="1"/>
                </p:cNvSpPr>
                <p:nvPr/>
              </p:nvSpPr>
              <p:spPr bwMode="auto">
                <a:xfrm>
                  <a:off x="2445" y="124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0" name="Oval 42"/>
                <p:cNvSpPr>
                  <a:spLocks noChangeArrowheads="1"/>
                </p:cNvSpPr>
                <p:nvPr/>
              </p:nvSpPr>
              <p:spPr bwMode="auto">
                <a:xfrm>
                  <a:off x="2493" y="112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1" name="Oval 43"/>
                <p:cNvSpPr>
                  <a:spLocks noChangeArrowheads="1"/>
                </p:cNvSpPr>
                <p:nvPr/>
              </p:nvSpPr>
              <p:spPr bwMode="auto">
                <a:xfrm>
                  <a:off x="2531" y="1033"/>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2" name="Oval 44"/>
                <p:cNvSpPr>
                  <a:spLocks noChangeArrowheads="1"/>
                </p:cNvSpPr>
                <p:nvPr/>
              </p:nvSpPr>
              <p:spPr bwMode="auto">
                <a:xfrm>
                  <a:off x="2567" y="910"/>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3" name="Oval 45"/>
                <p:cNvSpPr>
                  <a:spLocks noChangeArrowheads="1"/>
                </p:cNvSpPr>
                <p:nvPr/>
              </p:nvSpPr>
              <p:spPr bwMode="auto">
                <a:xfrm>
                  <a:off x="2594" y="79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4" name="Oval 46"/>
                <p:cNvSpPr>
                  <a:spLocks noChangeArrowheads="1"/>
                </p:cNvSpPr>
                <p:nvPr/>
              </p:nvSpPr>
              <p:spPr bwMode="auto">
                <a:xfrm>
                  <a:off x="1692" y="175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5" name="Oval 47"/>
                <p:cNvSpPr>
                  <a:spLocks noChangeArrowheads="1"/>
                </p:cNvSpPr>
                <p:nvPr/>
              </p:nvSpPr>
              <p:spPr bwMode="auto">
                <a:xfrm>
                  <a:off x="1569" y="177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6" name="Oval 48"/>
                <p:cNvSpPr>
                  <a:spLocks noChangeArrowheads="1"/>
                </p:cNvSpPr>
                <p:nvPr/>
              </p:nvSpPr>
              <p:spPr bwMode="auto">
                <a:xfrm>
                  <a:off x="1449" y="177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96657" name="Object 49"/>
              <p:cNvGraphicFramePr>
                <a:graphicFrameLocks noChangeAspect="1"/>
              </p:cNvGraphicFramePr>
              <p:nvPr/>
            </p:nvGraphicFramePr>
            <p:xfrm>
              <a:off x="1359" y="2249"/>
              <a:ext cx="1326" cy="236"/>
            </p:xfrm>
            <a:graphic>
              <a:graphicData uri="http://schemas.openxmlformats.org/presentationml/2006/ole">
                <mc:AlternateContent xmlns:mc="http://schemas.openxmlformats.org/markup-compatibility/2006">
                  <mc:Choice xmlns:v="urn:schemas-microsoft-com:vml" Requires="v">
                    <p:oleObj spid="_x0000_s196816" name="Equation" r:id="rId4" imgW="1422360" imgH="253800" progId="Equation.DSMT4">
                      <p:embed/>
                    </p:oleObj>
                  </mc:Choice>
                  <mc:Fallback>
                    <p:oleObj name="Equation" r:id="rId4" imgW="1422360" imgH="253800" progId="Equation.DSMT4">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 y="2249"/>
                            <a:ext cx="1326"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58" name="Object 50"/>
              <p:cNvGraphicFramePr>
                <a:graphicFrameLocks noChangeAspect="1"/>
              </p:cNvGraphicFramePr>
              <p:nvPr/>
            </p:nvGraphicFramePr>
            <p:xfrm>
              <a:off x="3646" y="2706"/>
              <a:ext cx="1270" cy="226"/>
            </p:xfrm>
            <a:graphic>
              <a:graphicData uri="http://schemas.openxmlformats.org/presentationml/2006/ole">
                <mc:AlternateContent xmlns:mc="http://schemas.openxmlformats.org/markup-compatibility/2006">
                  <mc:Choice xmlns:v="urn:schemas-microsoft-com:vml" Requires="v">
                    <p:oleObj spid="_x0000_s196817" name="Equation" r:id="rId6" imgW="1422360" imgH="253800" progId="Equation.DSMT4">
                      <p:embed/>
                    </p:oleObj>
                  </mc:Choice>
                  <mc:Fallback>
                    <p:oleObj name="Equation" r:id="rId6" imgW="1422360" imgH="253800" progId="Equation.DSMT4">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6" y="2706"/>
                            <a:ext cx="127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59" name="Object 51"/>
              <p:cNvGraphicFramePr>
                <a:graphicFrameLocks noChangeAspect="1"/>
              </p:cNvGraphicFramePr>
              <p:nvPr/>
            </p:nvGraphicFramePr>
            <p:xfrm>
              <a:off x="1549" y="2552"/>
              <a:ext cx="1135" cy="226"/>
            </p:xfrm>
            <a:graphic>
              <a:graphicData uri="http://schemas.openxmlformats.org/presentationml/2006/ole">
                <mc:AlternateContent xmlns:mc="http://schemas.openxmlformats.org/markup-compatibility/2006">
                  <mc:Choice xmlns:v="urn:schemas-microsoft-com:vml" Requires="v">
                    <p:oleObj spid="_x0000_s196818" name="Equation" r:id="rId7" imgW="1206360" imgH="241200" progId="Equation.DSMT4">
                      <p:embed/>
                    </p:oleObj>
                  </mc:Choice>
                  <mc:Fallback>
                    <p:oleObj name="Equation" r:id="rId7" imgW="1206360" imgH="241200" progId="Equation.DSMT4">
                      <p:embed/>
                      <p:pic>
                        <p:nvPicPr>
                          <p:cNvPr id="0" name="Object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9" y="2552"/>
                            <a:ext cx="113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60" name="Object 52"/>
              <p:cNvGraphicFramePr>
                <a:graphicFrameLocks noChangeAspect="1"/>
              </p:cNvGraphicFramePr>
              <p:nvPr/>
            </p:nvGraphicFramePr>
            <p:xfrm>
              <a:off x="3809" y="3007"/>
              <a:ext cx="1101" cy="218"/>
            </p:xfrm>
            <a:graphic>
              <a:graphicData uri="http://schemas.openxmlformats.org/presentationml/2006/ole">
                <mc:AlternateContent xmlns:mc="http://schemas.openxmlformats.org/markup-compatibility/2006">
                  <mc:Choice xmlns:v="urn:schemas-microsoft-com:vml" Requires="v">
                    <p:oleObj spid="_x0000_s196819" name="Equation" r:id="rId9" imgW="1206360" imgH="241200" progId="Equation.DSMT4">
                      <p:embed/>
                    </p:oleObj>
                  </mc:Choice>
                  <mc:Fallback>
                    <p:oleObj name="Equation" r:id="rId9" imgW="1206360" imgH="241200" progId="Equation.DSMT4">
                      <p:embed/>
                      <p:pic>
                        <p:nvPicPr>
                          <p:cNvPr id="0"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 y="3007"/>
                            <a:ext cx="110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6661" name="Group 53"/>
              <p:cNvGrpSpPr>
                <a:grpSpLocks/>
              </p:cNvGrpSpPr>
              <p:nvPr/>
            </p:nvGrpSpPr>
            <p:grpSpPr bwMode="auto">
              <a:xfrm>
                <a:off x="1045" y="3520"/>
                <a:ext cx="1699" cy="238"/>
                <a:chOff x="1046" y="1916"/>
                <a:chExt cx="1699" cy="238"/>
              </a:xfrm>
            </p:grpSpPr>
            <p:sp>
              <p:nvSpPr>
                <p:cNvPr id="196662" name="Line 54"/>
                <p:cNvSpPr>
                  <a:spLocks noChangeShapeType="1"/>
                </p:cNvSpPr>
                <p:nvPr/>
              </p:nvSpPr>
              <p:spPr bwMode="auto">
                <a:xfrm>
                  <a:off x="1101" y="1917"/>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3" name="Line 55"/>
                <p:cNvSpPr>
                  <a:spLocks noChangeShapeType="1"/>
                </p:cNvSpPr>
                <p:nvPr/>
              </p:nvSpPr>
              <p:spPr bwMode="auto">
                <a:xfrm>
                  <a:off x="1140" y="191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4" name="Text Box 56"/>
                <p:cNvSpPr txBox="1">
                  <a:spLocks noChangeArrowheads="1"/>
                </p:cNvSpPr>
                <p:nvPr/>
              </p:nvSpPr>
              <p:spPr bwMode="auto">
                <a:xfrm>
                  <a:off x="1046" y="19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grpSp>
          <p:grpSp>
            <p:nvGrpSpPr>
              <p:cNvPr id="196665" name="Group 57"/>
              <p:cNvGrpSpPr>
                <a:grpSpLocks/>
              </p:cNvGrpSpPr>
              <p:nvPr/>
            </p:nvGrpSpPr>
            <p:grpSpPr bwMode="auto">
              <a:xfrm>
                <a:off x="3232" y="3520"/>
                <a:ext cx="1699" cy="238"/>
                <a:chOff x="1046" y="1916"/>
                <a:chExt cx="1699" cy="238"/>
              </a:xfrm>
            </p:grpSpPr>
            <p:sp>
              <p:nvSpPr>
                <p:cNvPr id="196666" name="Line 58"/>
                <p:cNvSpPr>
                  <a:spLocks noChangeShapeType="1"/>
                </p:cNvSpPr>
                <p:nvPr/>
              </p:nvSpPr>
              <p:spPr bwMode="auto">
                <a:xfrm>
                  <a:off x="1101" y="1917"/>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7" name="Line 59"/>
                <p:cNvSpPr>
                  <a:spLocks noChangeShapeType="1"/>
                </p:cNvSpPr>
                <p:nvPr/>
              </p:nvSpPr>
              <p:spPr bwMode="auto">
                <a:xfrm>
                  <a:off x="1140" y="191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8" name="Text Box 60"/>
                <p:cNvSpPr txBox="1">
                  <a:spLocks noChangeArrowheads="1"/>
                </p:cNvSpPr>
                <p:nvPr/>
              </p:nvSpPr>
              <p:spPr bwMode="auto">
                <a:xfrm>
                  <a:off x="1046" y="19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grpSp>
        </p:grpSp>
        <p:sp>
          <p:nvSpPr>
            <p:cNvPr id="196669" name="Text Box 61"/>
            <p:cNvSpPr txBox="1">
              <a:spLocks noChangeArrowheads="1"/>
            </p:cNvSpPr>
            <p:nvPr/>
          </p:nvSpPr>
          <p:spPr bwMode="auto">
            <a:xfrm>
              <a:off x="498" y="3796"/>
              <a:ext cx="4751"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Data similar to panels C and D may be modeled with equations {1.14} and {1.15}.</a:t>
              </a:r>
            </a:p>
          </p:txBody>
        </p:sp>
      </p:grpSp>
      <p:grpSp>
        <p:nvGrpSpPr>
          <p:cNvPr id="196670" name="Group 62"/>
          <p:cNvGrpSpPr>
            <a:grpSpLocks/>
          </p:cNvGrpSpPr>
          <p:nvPr/>
        </p:nvGrpSpPr>
        <p:grpSpPr bwMode="auto">
          <a:xfrm>
            <a:off x="684213" y="187325"/>
            <a:ext cx="7588250" cy="2576513"/>
            <a:chOff x="431" y="370"/>
            <a:chExt cx="4780" cy="1623"/>
          </a:xfrm>
        </p:grpSpPr>
        <p:grpSp>
          <p:nvGrpSpPr>
            <p:cNvPr id="196671" name="Group 63"/>
            <p:cNvGrpSpPr>
              <a:grpSpLocks/>
            </p:cNvGrpSpPr>
            <p:nvPr/>
          </p:nvGrpSpPr>
          <p:grpSpPr bwMode="auto">
            <a:xfrm>
              <a:off x="468" y="762"/>
              <a:ext cx="4743" cy="1231"/>
              <a:chOff x="468" y="762"/>
              <a:chExt cx="4743" cy="1231"/>
            </a:xfrm>
          </p:grpSpPr>
          <p:grpSp>
            <p:nvGrpSpPr>
              <p:cNvPr id="196672" name="Group 64"/>
              <p:cNvGrpSpPr>
                <a:grpSpLocks/>
              </p:cNvGrpSpPr>
              <p:nvPr/>
            </p:nvGrpSpPr>
            <p:grpSpPr bwMode="auto">
              <a:xfrm>
                <a:off x="496" y="762"/>
                <a:ext cx="4715" cy="240"/>
                <a:chOff x="496" y="762"/>
                <a:chExt cx="4715" cy="240"/>
              </a:xfrm>
            </p:grpSpPr>
            <p:graphicFrame>
              <p:nvGraphicFramePr>
                <p:cNvPr id="196673" name="Object 65"/>
                <p:cNvGraphicFramePr>
                  <a:graphicFrameLocks noChangeAspect="1"/>
                </p:cNvGraphicFramePr>
                <p:nvPr/>
              </p:nvGraphicFramePr>
              <p:xfrm>
                <a:off x="496" y="762"/>
                <a:ext cx="1093" cy="240"/>
              </p:xfrm>
              <a:graphic>
                <a:graphicData uri="http://schemas.openxmlformats.org/presentationml/2006/ole">
                  <mc:AlternateContent xmlns:mc="http://schemas.openxmlformats.org/markup-compatibility/2006">
                    <mc:Choice xmlns:v="urn:schemas-microsoft-com:vml" Requires="v">
                      <p:oleObj spid="_x0000_s196820" name="Equation" r:id="rId10" imgW="1866600" imgH="380880" progId="Equation.DSMT4">
                        <p:embed/>
                      </p:oleObj>
                    </mc:Choice>
                    <mc:Fallback>
                      <p:oleObj name="Equation" r:id="rId10" imgW="1866600" imgH="380880" progId="Equation.DSMT4">
                        <p:embed/>
                        <p:pic>
                          <p:nvPicPr>
                            <p:cNvPr id="0" name="Object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 y="762"/>
                              <a:ext cx="109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74" name="Text Box 66"/>
                <p:cNvSpPr txBox="1">
                  <a:spLocks noChangeArrowheads="1"/>
                </p:cNvSpPr>
                <p:nvPr/>
              </p:nvSpPr>
              <p:spPr bwMode="auto">
                <a:xfrm>
                  <a:off x="4810" y="79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{1.13}</a:t>
                  </a:r>
                </a:p>
              </p:txBody>
            </p:sp>
          </p:grpSp>
          <p:grpSp>
            <p:nvGrpSpPr>
              <p:cNvPr id="196675" name="Group 67"/>
              <p:cNvGrpSpPr>
                <a:grpSpLocks/>
              </p:cNvGrpSpPr>
              <p:nvPr/>
            </p:nvGrpSpPr>
            <p:grpSpPr bwMode="auto">
              <a:xfrm>
                <a:off x="473" y="1145"/>
                <a:ext cx="4738" cy="191"/>
                <a:chOff x="473" y="1136"/>
                <a:chExt cx="4738" cy="191"/>
              </a:xfrm>
            </p:grpSpPr>
            <p:graphicFrame>
              <p:nvGraphicFramePr>
                <p:cNvPr id="196676" name="Object 68"/>
                <p:cNvGraphicFramePr>
                  <a:graphicFrameLocks noChangeAspect="1"/>
                </p:cNvGraphicFramePr>
                <p:nvPr/>
              </p:nvGraphicFramePr>
              <p:xfrm>
                <a:off x="473" y="1136"/>
                <a:ext cx="1176" cy="191"/>
              </p:xfrm>
              <a:graphic>
                <a:graphicData uri="http://schemas.openxmlformats.org/presentationml/2006/ole">
                  <mc:AlternateContent xmlns:mc="http://schemas.openxmlformats.org/markup-compatibility/2006">
                    <mc:Choice xmlns:v="urn:schemas-microsoft-com:vml" Requires="v">
                      <p:oleObj spid="_x0000_s196821" name="Equation" r:id="rId12" imgW="2006280" imgH="304560" progId="Equation.DSMT4">
                        <p:embed/>
                      </p:oleObj>
                    </mc:Choice>
                    <mc:Fallback>
                      <p:oleObj name="Equation" r:id="rId12" imgW="2006280" imgH="304560" progId="Equation.DSMT4">
                        <p:embed/>
                        <p:pic>
                          <p:nvPicPr>
                            <p:cNvPr id="0" name="Object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 y="1136"/>
                              <a:ext cx="1176"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77" name="Text Box 69"/>
                <p:cNvSpPr txBox="1">
                  <a:spLocks noChangeArrowheads="1"/>
                </p:cNvSpPr>
                <p:nvPr/>
              </p:nvSpPr>
              <p:spPr bwMode="auto">
                <a:xfrm>
                  <a:off x="4810" y="114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{1.14}</a:t>
                  </a:r>
                  <a:endParaRPr lang="en-US" sz="1800">
                    <a:solidFill>
                      <a:schemeClr val="tx1"/>
                    </a:solidFill>
                    <a:latin typeface="Century Schoolbook" pitchFamily="18" charset="0"/>
                  </a:endParaRPr>
                </a:p>
              </p:txBody>
            </p:sp>
          </p:grpSp>
          <p:grpSp>
            <p:nvGrpSpPr>
              <p:cNvPr id="196678" name="Group 70"/>
              <p:cNvGrpSpPr>
                <a:grpSpLocks/>
              </p:cNvGrpSpPr>
              <p:nvPr/>
            </p:nvGrpSpPr>
            <p:grpSpPr bwMode="auto">
              <a:xfrm>
                <a:off x="490" y="1480"/>
                <a:ext cx="4712" cy="223"/>
                <a:chOff x="490" y="1480"/>
                <a:chExt cx="4712" cy="223"/>
              </a:xfrm>
            </p:grpSpPr>
            <p:graphicFrame>
              <p:nvGraphicFramePr>
                <p:cNvPr id="196679" name="Object 71"/>
                <p:cNvGraphicFramePr>
                  <a:graphicFrameLocks noChangeAspect="1"/>
                </p:cNvGraphicFramePr>
                <p:nvPr/>
              </p:nvGraphicFramePr>
              <p:xfrm>
                <a:off x="490" y="1480"/>
                <a:ext cx="1012" cy="223"/>
              </p:xfrm>
              <a:graphic>
                <a:graphicData uri="http://schemas.openxmlformats.org/presentationml/2006/ole">
                  <mc:AlternateContent xmlns:mc="http://schemas.openxmlformats.org/markup-compatibility/2006">
                    <mc:Choice xmlns:v="urn:schemas-microsoft-com:vml" Requires="v">
                      <p:oleObj spid="_x0000_s196822" name="Equation" r:id="rId14" imgW="1726920" imgH="355320" progId="Equation.DSMT4">
                        <p:embed/>
                      </p:oleObj>
                    </mc:Choice>
                    <mc:Fallback>
                      <p:oleObj name="Equation" r:id="rId14" imgW="1726920" imgH="355320" progId="Equation.DSMT4">
                        <p:embed/>
                        <p:pic>
                          <p:nvPicPr>
                            <p:cNvPr id="0" name="Object 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0" y="1480"/>
                              <a:ext cx="101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80" name="Text Box 72"/>
                <p:cNvSpPr txBox="1">
                  <a:spLocks noChangeArrowheads="1"/>
                </p:cNvSpPr>
                <p:nvPr/>
              </p:nvSpPr>
              <p:spPr bwMode="auto">
                <a:xfrm>
                  <a:off x="4801" y="1530"/>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{1.15}</a:t>
                  </a:r>
                  <a:endParaRPr lang="en-US" sz="1800">
                    <a:solidFill>
                      <a:schemeClr val="tx1"/>
                    </a:solidFill>
                    <a:latin typeface="Century Schoolbook" pitchFamily="18" charset="0"/>
                  </a:endParaRPr>
                </a:p>
              </p:txBody>
            </p:sp>
          </p:grpSp>
          <p:sp>
            <p:nvSpPr>
              <p:cNvPr id="196681" name="Text Box 73"/>
              <p:cNvSpPr txBox="1">
                <a:spLocks noChangeArrowheads="1"/>
              </p:cNvSpPr>
              <p:nvPr/>
            </p:nvSpPr>
            <p:spPr bwMode="auto">
              <a:xfrm>
                <a:off x="468" y="1820"/>
                <a:ext cx="239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should be considered for some </a:t>
                </a:r>
                <a:r>
                  <a:rPr lang="en-US" sz="1800" i="1">
                    <a:solidFill>
                      <a:schemeClr val="tx1"/>
                    </a:solidFill>
                    <a:latin typeface="Century Schoolbook" pitchFamily="18" charset="0"/>
                  </a:rPr>
                  <a:t>p </a:t>
                </a:r>
                <a:r>
                  <a:rPr lang="en-US" sz="1800">
                    <a:solidFill>
                      <a:schemeClr val="tx1"/>
                    </a:solidFill>
                    <a:latin typeface="Century Schoolbook" pitchFamily="18" charset="0"/>
                  </a:rPr>
                  <a:t>&gt; 1.</a:t>
                </a:r>
              </a:p>
            </p:txBody>
          </p:sp>
        </p:grpSp>
        <p:sp>
          <p:nvSpPr>
            <p:cNvPr id="196682" name="Text Box 74"/>
            <p:cNvSpPr txBox="1">
              <a:spLocks noChangeArrowheads="1"/>
            </p:cNvSpPr>
            <p:nvPr/>
          </p:nvSpPr>
          <p:spPr bwMode="auto">
            <a:xfrm>
              <a:off x="431" y="370"/>
              <a:ext cx="266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If </a:t>
              </a:r>
              <a:r>
                <a:rPr lang="en-US" sz="1800" i="1">
                  <a:solidFill>
                    <a:schemeClr val="tx1"/>
                  </a:solidFill>
                  <a:latin typeface="Century Schoolbook" pitchFamily="18" charset="0"/>
                </a:rPr>
                <a:t>x </a:t>
              </a:r>
              <a:r>
                <a:rPr lang="en-US" sz="1800">
                  <a:solidFill>
                    <a:schemeClr val="tx1"/>
                  </a:solidFill>
                  <a:latin typeface="Century Schoolbook" pitchFamily="18" charset="0"/>
                </a:rPr>
                <a:t>is positive then models of the form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6611"/>
                                        </p:tgtEl>
                                        <p:attrNameLst>
                                          <p:attrName>style.visibility</p:attrName>
                                        </p:attrNameLst>
                                      </p:cBhvr>
                                      <p:to>
                                        <p:strVal val="visible"/>
                                      </p:to>
                                    </p:set>
                                  </p:childTnLst>
                                  <p:subTnLst>
                                    <p:set>
                                      <p:cBhvr override="childStyle">
                                        <p:cTn dur="1" fill="hold" display="0" masterRel="nextClick" afterEffect="1"/>
                                        <p:tgtEl>
                                          <p:spTgt spid="19661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0">
                                            <p:txEl>
                                              <p:pRg st="0" end="0"/>
                                            </p:txEl>
                                          </p:spTgt>
                                        </p:tgtEl>
                                        <p:attrNameLst>
                                          <p:attrName>style.visibility</p:attrName>
                                        </p:attrNameLst>
                                      </p:cBhvr>
                                      <p:to>
                                        <p:strVal val="visible"/>
                                      </p:to>
                                    </p:set>
                                  </p:childTnLst>
                                  <p:subTnLst>
                                    <p:set>
                                      <p:cBhvr override="childStyle">
                                        <p:cTn dur="1" fill="hold" display="0" masterRel="nextClick" afterEffect="1"/>
                                        <p:tgtEl>
                                          <p:spTgt spid="196610">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2"/>
          <p:cNvGraphicFramePr>
            <a:graphicFrameLocks noChangeAspect="1"/>
          </p:cNvGraphicFramePr>
          <p:nvPr/>
        </p:nvGraphicFramePr>
        <p:xfrm>
          <a:off x="533400" y="1089025"/>
          <a:ext cx="2006600" cy="303213"/>
        </p:xfrm>
        <a:graphic>
          <a:graphicData uri="http://schemas.openxmlformats.org/presentationml/2006/ole">
            <mc:AlternateContent xmlns:mc="http://schemas.openxmlformats.org/markup-compatibility/2006">
              <mc:Choice xmlns:v="urn:schemas-microsoft-com:vml" Requires="v">
                <p:oleObj spid="_x0000_s197731" name="Equation" r:id="rId4" imgW="2006280" imgH="304560" progId="Equation.DSMT4">
                  <p:embed/>
                </p:oleObj>
              </mc:Choice>
              <mc:Fallback>
                <p:oleObj name="Equation" r:id="rId4" imgW="2006280" imgH="3045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89025"/>
                        <a:ext cx="20066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35" name="Text Box 3"/>
          <p:cNvSpPr txBox="1">
            <a:spLocks noChangeArrowheads="1"/>
          </p:cNvSpPr>
          <p:nvPr/>
        </p:nvSpPr>
        <p:spPr bwMode="auto">
          <a:xfrm>
            <a:off x="3163888" y="1138238"/>
            <a:ext cx="6365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{1.16}</a:t>
            </a:r>
            <a:endParaRPr lang="en-US" sz="1800">
              <a:solidFill>
                <a:schemeClr val="tx1"/>
              </a:solidFill>
              <a:latin typeface="Century Schoolbook" pitchFamily="18" charset="0"/>
            </a:endParaRPr>
          </a:p>
        </p:txBody>
      </p:sp>
      <p:sp>
        <p:nvSpPr>
          <p:cNvPr id="197636" name="Text Box 4"/>
          <p:cNvSpPr txBox="1">
            <a:spLocks noChangeArrowheads="1"/>
          </p:cNvSpPr>
          <p:nvPr/>
        </p:nvSpPr>
        <p:spPr bwMode="auto">
          <a:xfrm>
            <a:off x="587375" y="1762125"/>
            <a:ext cx="2159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a:solidFill>
                  <a:schemeClr val="tx1"/>
                </a:solidFill>
                <a:latin typeface="Century Schoolbook" pitchFamily="18" charset="0"/>
              </a:rPr>
              <a:t>or</a:t>
            </a:r>
          </a:p>
        </p:txBody>
      </p:sp>
      <p:graphicFrame>
        <p:nvGraphicFramePr>
          <p:cNvPr id="197637" name="Object 5"/>
          <p:cNvGraphicFramePr>
            <a:graphicFrameLocks noChangeAspect="1"/>
          </p:cNvGraphicFramePr>
          <p:nvPr/>
        </p:nvGraphicFramePr>
        <p:xfrm>
          <a:off x="1028700" y="1730375"/>
          <a:ext cx="1714500" cy="354013"/>
        </p:xfrm>
        <a:graphic>
          <a:graphicData uri="http://schemas.openxmlformats.org/presentationml/2006/ole">
            <mc:AlternateContent xmlns:mc="http://schemas.openxmlformats.org/markup-compatibility/2006">
              <mc:Choice xmlns:v="urn:schemas-microsoft-com:vml" Requires="v">
                <p:oleObj spid="_x0000_s197732" name="Equation" r:id="rId6" imgW="1714320" imgH="355320" progId="Equation.DSMT4">
                  <p:embed/>
                </p:oleObj>
              </mc:Choice>
              <mc:Fallback>
                <p:oleObj name="Equation" r:id="rId6" imgW="1714320" imgH="35532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1730375"/>
                        <a:ext cx="17145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38" name="Text Box 6"/>
          <p:cNvSpPr txBox="1">
            <a:spLocks noChangeArrowheads="1"/>
          </p:cNvSpPr>
          <p:nvPr/>
        </p:nvSpPr>
        <p:spPr bwMode="auto">
          <a:xfrm>
            <a:off x="3179763" y="1766888"/>
            <a:ext cx="6365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{1.17}</a:t>
            </a:r>
            <a:endParaRPr lang="en-US" sz="1800">
              <a:solidFill>
                <a:schemeClr val="tx1"/>
              </a:solidFill>
              <a:latin typeface="Century Schoolbook" pitchFamily="18" charset="0"/>
            </a:endParaRPr>
          </a:p>
        </p:txBody>
      </p:sp>
      <p:sp>
        <p:nvSpPr>
          <p:cNvPr id="197639" name="Text Box 7"/>
          <p:cNvSpPr txBox="1">
            <a:spLocks noChangeArrowheads="1"/>
          </p:cNvSpPr>
          <p:nvPr/>
        </p:nvSpPr>
        <p:spPr bwMode="auto">
          <a:xfrm>
            <a:off x="539750" y="571500"/>
            <a:ext cx="68580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Alternately, data similar to panels A or C may be modeled with</a:t>
            </a:r>
          </a:p>
        </p:txBody>
      </p:sp>
      <p:grpSp>
        <p:nvGrpSpPr>
          <p:cNvPr id="197640" name="Group 8"/>
          <p:cNvGrpSpPr>
            <a:grpSpLocks/>
          </p:cNvGrpSpPr>
          <p:nvPr/>
        </p:nvGrpSpPr>
        <p:grpSpPr bwMode="auto">
          <a:xfrm>
            <a:off x="4635500" y="996950"/>
            <a:ext cx="3000375" cy="5032375"/>
            <a:chOff x="855" y="595"/>
            <a:chExt cx="1890" cy="3170"/>
          </a:xfrm>
        </p:grpSpPr>
        <p:sp>
          <p:nvSpPr>
            <p:cNvPr id="197641" name="Line 9"/>
            <p:cNvSpPr>
              <a:spLocks noChangeShapeType="1"/>
            </p:cNvSpPr>
            <p:nvPr/>
          </p:nvSpPr>
          <p:spPr bwMode="auto">
            <a:xfrm rot="-5400000">
              <a:off x="477" y="1282"/>
              <a:ext cx="12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2" name="Text Box 10"/>
            <p:cNvSpPr txBox="1">
              <a:spLocks noChangeArrowheads="1"/>
            </p:cNvSpPr>
            <p:nvPr/>
          </p:nvSpPr>
          <p:spPr bwMode="auto">
            <a:xfrm>
              <a:off x="1750" y="190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7643" name="Text Box 11"/>
            <p:cNvSpPr txBox="1">
              <a:spLocks noChangeArrowheads="1"/>
            </p:cNvSpPr>
            <p:nvPr/>
          </p:nvSpPr>
          <p:spPr bwMode="auto">
            <a:xfrm rot="-5400000">
              <a:off x="749" y="1012"/>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E</a:t>
              </a:r>
              <a:r>
                <a:rPr lang="en-US" sz="2000">
                  <a:solidFill>
                    <a:schemeClr val="tx1"/>
                  </a:solidFill>
                  <a:latin typeface="Century Schoolbook" pitchFamily="18" charset="0"/>
                </a:rPr>
                <a:t>( </a:t>
              </a:r>
              <a:r>
                <a:rPr lang="en-US" sz="2000" i="1">
                  <a:solidFill>
                    <a:schemeClr val="tx1"/>
                  </a:solidFill>
                  <a:latin typeface="Century Schoolbook" pitchFamily="18" charset="0"/>
                </a:rPr>
                <a:t>y</a:t>
              </a:r>
              <a:r>
                <a:rPr lang="en-US" sz="2000">
                  <a:solidFill>
                    <a:schemeClr val="tx1"/>
                  </a:solidFill>
                  <a:latin typeface="Century Schoolbook" pitchFamily="18" charset="0"/>
                </a:rPr>
                <a:t>)</a:t>
              </a:r>
              <a:endParaRPr lang="en-US" sz="2000" i="1">
                <a:solidFill>
                  <a:schemeClr val="tx1"/>
                </a:solidFill>
                <a:latin typeface="Century Schoolbook" pitchFamily="18" charset="0"/>
              </a:endParaRPr>
            </a:p>
          </p:txBody>
        </p:sp>
        <p:sp>
          <p:nvSpPr>
            <p:cNvPr id="197644" name="Text Box 12"/>
            <p:cNvSpPr txBox="1">
              <a:spLocks noChangeArrowheads="1"/>
            </p:cNvSpPr>
            <p:nvPr/>
          </p:nvSpPr>
          <p:spPr bwMode="auto">
            <a:xfrm>
              <a:off x="1206" y="595"/>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A</a:t>
              </a:r>
            </a:p>
          </p:txBody>
        </p:sp>
        <p:grpSp>
          <p:nvGrpSpPr>
            <p:cNvPr id="197645" name="Group 13"/>
            <p:cNvGrpSpPr>
              <a:grpSpLocks/>
            </p:cNvGrpSpPr>
            <p:nvPr/>
          </p:nvGrpSpPr>
          <p:grpSpPr bwMode="auto">
            <a:xfrm>
              <a:off x="1215" y="799"/>
              <a:ext cx="1429" cy="1036"/>
              <a:chOff x="1215" y="799"/>
              <a:chExt cx="1429" cy="1036"/>
            </a:xfrm>
          </p:grpSpPr>
          <p:sp>
            <p:nvSpPr>
              <p:cNvPr id="197646" name="Oval 14"/>
              <p:cNvSpPr>
                <a:spLocks noChangeArrowheads="1"/>
              </p:cNvSpPr>
              <p:nvPr/>
            </p:nvSpPr>
            <p:spPr bwMode="auto">
              <a:xfrm>
                <a:off x="121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7" name="Oval 15"/>
              <p:cNvSpPr>
                <a:spLocks noChangeArrowheads="1"/>
              </p:cNvSpPr>
              <p:nvPr/>
            </p:nvSpPr>
            <p:spPr bwMode="auto">
              <a:xfrm>
                <a:off x="133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8" name="Oval 16"/>
              <p:cNvSpPr>
                <a:spLocks noChangeArrowheads="1"/>
              </p:cNvSpPr>
              <p:nvPr/>
            </p:nvSpPr>
            <p:spPr bwMode="auto">
              <a:xfrm>
                <a:off x="1818" y="173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9" name="Oval 17"/>
              <p:cNvSpPr>
                <a:spLocks noChangeArrowheads="1"/>
              </p:cNvSpPr>
              <p:nvPr/>
            </p:nvSpPr>
            <p:spPr bwMode="auto">
              <a:xfrm>
                <a:off x="1929" y="169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0" name="Oval 18"/>
              <p:cNvSpPr>
                <a:spLocks noChangeArrowheads="1"/>
              </p:cNvSpPr>
              <p:nvPr/>
            </p:nvSpPr>
            <p:spPr bwMode="auto">
              <a:xfrm>
                <a:off x="2043" y="163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1" name="Oval 19"/>
              <p:cNvSpPr>
                <a:spLocks noChangeArrowheads="1"/>
              </p:cNvSpPr>
              <p:nvPr/>
            </p:nvSpPr>
            <p:spPr bwMode="auto">
              <a:xfrm>
                <a:off x="2229" y="150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2" name="Oval 20"/>
              <p:cNvSpPr>
                <a:spLocks noChangeArrowheads="1"/>
              </p:cNvSpPr>
              <p:nvPr/>
            </p:nvSpPr>
            <p:spPr bwMode="auto">
              <a:xfrm>
                <a:off x="2139" y="157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3" name="Oval 21"/>
              <p:cNvSpPr>
                <a:spLocks noChangeArrowheads="1"/>
              </p:cNvSpPr>
              <p:nvPr/>
            </p:nvSpPr>
            <p:spPr bwMode="auto">
              <a:xfrm>
                <a:off x="2310" y="142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4" name="Oval 22"/>
              <p:cNvSpPr>
                <a:spLocks noChangeArrowheads="1"/>
              </p:cNvSpPr>
              <p:nvPr/>
            </p:nvSpPr>
            <p:spPr bwMode="auto">
              <a:xfrm>
                <a:off x="2382" y="133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5" name="Oval 23"/>
              <p:cNvSpPr>
                <a:spLocks noChangeArrowheads="1"/>
              </p:cNvSpPr>
              <p:nvPr/>
            </p:nvSpPr>
            <p:spPr bwMode="auto">
              <a:xfrm>
                <a:off x="2445" y="124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6" name="Oval 24"/>
              <p:cNvSpPr>
                <a:spLocks noChangeArrowheads="1"/>
              </p:cNvSpPr>
              <p:nvPr/>
            </p:nvSpPr>
            <p:spPr bwMode="auto">
              <a:xfrm>
                <a:off x="2493" y="112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7" name="Oval 25"/>
              <p:cNvSpPr>
                <a:spLocks noChangeArrowheads="1"/>
              </p:cNvSpPr>
              <p:nvPr/>
            </p:nvSpPr>
            <p:spPr bwMode="auto">
              <a:xfrm>
                <a:off x="2531" y="1033"/>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8" name="Oval 26"/>
              <p:cNvSpPr>
                <a:spLocks noChangeArrowheads="1"/>
              </p:cNvSpPr>
              <p:nvPr/>
            </p:nvSpPr>
            <p:spPr bwMode="auto">
              <a:xfrm>
                <a:off x="2567" y="910"/>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9" name="Oval 27"/>
              <p:cNvSpPr>
                <a:spLocks noChangeArrowheads="1"/>
              </p:cNvSpPr>
              <p:nvPr/>
            </p:nvSpPr>
            <p:spPr bwMode="auto">
              <a:xfrm>
                <a:off x="2594" y="79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0" name="Oval 28"/>
              <p:cNvSpPr>
                <a:spLocks noChangeArrowheads="1"/>
              </p:cNvSpPr>
              <p:nvPr/>
            </p:nvSpPr>
            <p:spPr bwMode="auto">
              <a:xfrm>
                <a:off x="1692" y="175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1" name="Oval 29"/>
              <p:cNvSpPr>
                <a:spLocks noChangeArrowheads="1"/>
              </p:cNvSpPr>
              <p:nvPr/>
            </p:nvSpPr>
            <p:spPr bwMode="auto">
              <a:xfrm>
                <a:off x="1569" y="177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2" name="Oval 30"/>
              <p:cNvSpPr>
                <a:spLocks noChangeArrowheads="1"/>
              </p:cNvSpPr>
              <p:nvPr/>
            </p:nvSpPr>
            <p:spPr bwMode="auto">
              <a:xfrm>
                <a:off x="1449" y="177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663" name="Group 31"/>
            <p:cNvGrpSpPr>
              <a:grpSpLocks/>
            </p:cNvGrpSpPr>
            <p:nvPr/>
          </p:nvGrpSpPr>
          <p:grpSpPr bwMode="auto">
            <a:xfrm>
              <a:off x="1046" y="1915"/>
              <a:ext cx="1699" cy="238"/>
              <a:chOff x="1046" y="1916"/>
              <a:chExt cx="1699" cy="238"/>
            </a:xfrm>
          </p:grpSpPr>
          <p:sp>
            <p:nvSpPr>
              <p:cNvPr id="197664" name="Line 32"/>
              <p:cNvSpPr>
                <a:spLocks noChangeShapeType="1"/>
              </p:cNvSpPr>
              <p:nvPr/>
            </p:nvSpPr>
            <p:spPr bwMode="auto">
              <a:xfrm>
                <a:off x="1101" y="1917"/>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5" name="Line 33"/>
              <p:cNvSpPr>
                <a:spLocks noChangeShapeType="1"/>
              </p:cNvSpPr>
              <p:nvPr/>
            </p:nvSpPr>
            <p:spPr bwMode="auto">
              <a:xfrm>
                <a:off x="1140" y="191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6" name="Text Box 34"/>
              <p:cNvSpPr txBox="1">
                <a:spLocks noChangeArrowheads="1"/>
              </p:cNvSpPr>
              <p:nvPr/>
            </p:nvSpPr>
            <p:spPr bwMode="auto">
              <a:xfrm>
                <a:off x="1046" y="19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grpSp>
        <p:sp>
          <p:nvSpPr>
            <p:cNvPr id="197667" name="Line 35"/>
            <p:cNvSpPr>
              <a:spLocks noChangeShapeType="1"/>
            </p:cNvSpPr>
            <p:nvPr/>
          </p:nvSpPr>
          <p:spPr bwMode="auto">
            <a:xfrm rot="-5400000">
              <a:off x="477" y="2888"/>
              <a:ext cx="12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8" name="Text Box 36"/>
            <p:cNvSpPr txBox="1">
              <a:spLocks noChangeArrowheads="1"/>
            </p:cNvSpPr>
            <p:nvPr/>
          </p:nvSpPr>
          <p:spPr bwMode="auto">
            <a:xfrm>
              <a:off x="1750" y="351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7669" name="Text Box 37"/>
            <p:cNvSpPr txBox="1">
              <a:spLocks noChangeArrowheads="1"/>
            </p:cNvSpPr>
            <p:nvPr/>
          </p:nvSpPr>
          <p:spPr bwMode="auto">
            <a:xfrm rot="-5400000">
              <a:off x="749" y="2618"/>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E</a:t>
              </a:r>
              <a:r>
                <a:rPr lang="en-US" sz="2000">
                  <a:solidFill>
                    <a:schemeClr val="tx1"/>
                  </a:solidFill>
                  <a:latin typeface="Century Schoolbook" pitchFamily="18" charset="0"/>
                </a:rPr>
                <a:t>( </a:t>
              </a:r>
              <a:r>
                <a:rPr lang="en-US" sz="2000" i="1">
                  <a:solidFill>
                    <a:schemeClr val="tx1"/>
                  </a:solidFill>
                  <a:latin typeface="Century Schoolbook" pitchFamily="18" charset="0"/>
                </a:rPr>
                <a:t>y</a:t>
              </a:r>
              <a:r>
                <a:rPr lang="en-US" sz="2000">
                  <a:solidFill>
                    <a:schemeClr val="tx1"/>
                  </a:solidFill>
                  <a:latin typeface="Century Schoolbook" pitchFamily="18" charset="0"/>
                </a:rPr>
                <a:t>)</a:t>
              </a:r>
              <a:endParaRPr lang="en-US" sz="2000" i="1">
                <a:solidFill>
                  <a:schemeClr val="tx1"/>
                </a:solidFill>
                <a:latin typeface="Century Schoolbook" pitchFamily="18" charset="0"/>
              </a:endParaRPr>
            </a:p>
          </p:txBody>
        </p:sp>
        <p:sp>
          <p:nvSpPr>
            <p:cNvPr id="197670" name="Text Box 38"/>
            <p:cNvSpPr txBox="1">
              <a:spLocks noChangeArrowheads="1"/>
            </p:cNvSpPr>
            <p:nvPr/>
          </p:nvSpPr>
          <p:spPr bwMode="auto">
            <a:xfrm>
              <a:off x="1224" y="322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C</a:t>
              </a:r>
            </a:p>
          </p:txBody>
        </p:sp>
        <p:grpSp>
          <p:nvGrpSpPr>
            <p:cNvPr id="197671" name="Group 39"/>
            <p:cNvGrpSpPr>
              <a:grpSpLocks/>
            </p:cNvGrpSpPr>
            <p:nvPr/>
          </p:nvGrpSpPr>
          <p:grpSpPr bwMode="auto">
            <a:xfrm flipH="1">
              <a:off x="1224" y="2270"/>
              <a:ext cx="1429" cy="1036"/>
              <a:chOff x="1215" y="799"/>
              <a:chExt cx="1429" cy="1036"/>
            </a:xfrm>
          </p:grpSpPr>
          <p:sp>
            <p:nvSpPr>
              <p:cNvPr id="197672" name="Oval 40"/>
              <p:cNvSpPr>
                <a:spLocks noChangeArrowheads="1"/>
              </p:cNvSpPr>
              <p:nvPr/>
            </p:nvSpPr>
            <p:spPr bwMode="auto">
              <a:xfrm>
                <a:off x="121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3" name="Oval 41"/>
              <p:cNvSpPr>
                <a:spLocks noChangeArrowheads="1"/>
              </p:cNvSpPr>
              <p:nvPr/>
            </p:nvSpPr>
            <p:spPr bwMode="auto">
              <a:xfrm>
                <a:off x="1335" y="178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4" name="Oval 42"/>
              <p:cNvSpPr>
                <a:spLocks noChangeArrowheads="1"/>
              </p:cNvSpPr>
              <p:nvPr/>
            </p:nvSpPr>
            <p:spPr bwMode="auto">
              <a:xfrm>
                <a:off x="1818" y="173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5" name="Oval 43"/>
              <p:cNvSpPr>
                <a:spLocks noChangeArrowheads="1"/>
              </p:cNvSpPr>
              <p:nvPr/>
            </p:nvSpPr>
            <p:spPr bwMode="auto">
              <a:xfrm>
                <a:off x="1929" y="169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6" name="Oval 44"/>
              <p:cNvSpPr>
                <a:spLocks noChangeArrowheads="1"/>
              </p:cNvSpPr>
              <p:nvPr/>
            </p:nvSpPr>
            <p:spPr bwMode="auto">
              <a:xfrm>
                <a:off x="2043" y="163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7" name="Oval 45"/>
              <p:cNvSpPr>
                <a:spLocks noChangeArrowheads="1"/>
              </p:cNvSpPr>
              <p:nvPr/>
            </p:nvSpPr>
            <p:spPr bwMode="auto">
              <a:xfrm>
                <a:off x="2229" y="150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8" name="Oval 46"/>
              <p:cNvSpPr>
                <a:spLocks noChangeArrowheads="1"/>
              </p:cNvSpPr>
              <p:nvPr/>
            </p:nvSpPr>
            <p:spPr bwMode="auto">
              <a:xfrm>
                <a:off x="2139" y="157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9" name="Oval 47"/>
              <p:cNvSpPr>
                <a:spLocks noChangeArrowheads="1"/>
              </p:cNvSpPr>
              <p:nvPr/>
            </p:nvSpPr>
            <p:spPr bwMode="auto">
              <a:xfrm>
                <a:off x="2310" y="1426"/>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0" name="Oval 48"/>
              <p:cNvSpPr>
                <a:spLocks noChangeArrowheads="1"/>
              </p:cNvSpPr>
              <p:nvPr/>
            </p:nvSpPr>
            <p:spPr bwMode="auto">
              <a:xfrm>
                <a:off x="2382" y="133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1" name="Oval 49"/>
              <p:cNvSpPr>
                <a:spLocks noChangeArrowheads="1"/>
              </p:cNvSpPr>
              <p:nvPr/>
            </p:nvSpPr>
            <p:spPr bwMode="auto">
              <a:xfrm>
                <a:off x="2445" y="124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2" name="Oval 50"/>
              <p:cNvSpPr>
                <a:spLocks noChangeArrowheads="1"/>
              </p:cNvSpPr>
              <p:nvPr/>
            </p:nvSpPr>
            <p:spPr bwMode="auto">
              <a:xfrm>
                <a:off x="2493" y="112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3" name="Oval 51"/>
              <p:cNvSpPr>
                <a:spLocks noChangeArrowheads="1"/>
              </p:cNvSpPr>
              <p:nvPr/>
            </p:nvSpPr>
            <p:spPr bwMode="auto">
              <a:xfrm>
                <a:off x="2531" y="1033"/>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4" name="Oval 52"/>
              <p:cNvSpPr>
                <a:spLocks noChangeArrowheads="1"/>
              </p:cNvSpPr>
              <p:nvPr/>
            </p:nvSpPr>
            <p:spPr bwMode="auto">
              <a:xfrm>
                <a:off x="2567" y="910"/>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5" name="Oval 53"/>
              <p:cNvSpPr>
                <a:spLocks noChangeArrowheads="1"/>
              </p:cNvSpPr>
              <p:nvPr/>
            </p:nvSpPr>
            <p:spPr bwMode="auto">
              <a:xfrm>
                <a:off x="2594" y="79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6" name="Oval 54"/>
              <p:cNvSpPr>
                <a:spLocks noChangeArrowheads="1"/>
              </p:cNvSpPr>
              <p:nvPr/>
            </p:nvSpPr>
            <p:spPr bwMode="auto">
              <a:xfrm>
                <a:off x="1692" y="175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7" name="Oval 55"/>
              <p:cNvSpPr>
                <a:spLocks noChangeArrowheads="1"/>
              </p:cNvSpPr>
              <p:nvPr/>
            </p:nvSpPr>
            <p:spPr bwMode="auto">
              <a:xfrm>
                <a:off x="1569" y="177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8" name="Oval 56"/>
              <p:cNvSpPr>
                <a:spLocks noChangeArrowheads="1"/>
              </p:cNvSpPr>
              <p:nvPr/>
            </p:nvSpPr>
            <p:spPr bwMode="auto">
              <a:xfrm>
                <a:off x="1449" y="1777"/>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689" name="Group 57"/>
            <p:cNvGrpSpPr>
              <a:grpSpLocks/>
            </p:cNvGrpSpPr>
            <p:nvPr/>
          </p:nvGrpSpPr>
          <p:grpSpPr bwMode="auto">
            <a:xfrm>
              <a:off x="1045" y="3520"/>
              <a:ext cx="1699" cy="238"/>
              <a:chOff x="1046" y="1916"/>
              <a:chExt cx="1699" cy="238"/>
            </a:xfrm>
          </p:grpSpPr>
          <p:sp>
            <p:nvSpPr>
              <p:cNvPr id="197690" name="Line 58"/>
              <p:cNvSpPr>
                <a:spLocks noChangeShapeType="1"/>
              </p:cNvSpPr>
              <p:nvPr/>
            </p:nvSpPr>
            <p:spPr bwMode="auto">
              <a:xfrm>
                <a:off x="1101" y="1917"/>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1" name="Line 59"/>
              <p:cNvSpPr>
                <a:spLocks noChangeShapeType="1"/>
              </p:cNvSpPr>
              <p:nvPr/>
            </p:nvSpPr>
            <p:spPr bwMode="auto">
              <a:xfrm>
                <a:off x="1140" y="1916"/>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2" name="Text Box 60"/>
              <p:cNvSpPr txBox="1">
                <a:spLocks noChangeArrowheads="1"/>
              </p:cNvSpPr>
              <p:nvPr/>
            </p:nvSpPr>
            <p:spPr bwMode="auto">
              <a:xfrm>
                <a:off x="1046" y="194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gr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Group 2"/>
          <p:cNvGrpSpPr>
            <a:grpSpLocks/>
          </p:cNvGrpSpPr>
          <p:nvPr/>
        </p:nvGrpSpPr>
        <p:grpSpPr bwMode="auto">
          <a:xfrm>
            <a:off x="595313" y="552450"/>
            <a:ext cx="5746750" cy="823913"/>
            <a:chOff x="350" y="1450"/>
            <a:chExt cx="3620" cy="519"/>
          </a:xfrm>
        </p:grpSpPr>
        <p:sp>
          <p:nvSpPr>
            <p:cNvPr id="198659" name="Text Box 3"/>
            <p:cNvSpPr txBox="1">
              <a:spLocks noChangeArrowheads="1"/>
            </p:cNvSpPr>
            <p:nvPr/>
          </p:nvSpPr>
          <p:spPr bwMode="auto">
            <a:xfrm>
              <a:off x="350" y="1450"/>
              <a:ext cx="362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Data similar to panels B or D may be modeled with </a:t>
              </a:r>
            </a:p>
          </p:txBody>
        </p:sp>
        <p:graphicFrame>
          <p:nvGraphicFramePr>
            <p:cNvPr id="198660" name="Object 4"/>
            <p:cNvGraphicFramePr>
              <a:graphicFrameLocks noChangeAspect="1"/>
            </p:cNvGraphicFramePr>
            <p:nvPr/>
          </p:nvGraphicFramePr>
          <p:xfrm>
            <a:off x="360" y="1754"/>
            <a:ext cx="1016" cy="215"/>
          </p:xfrm>
          <a:graphic>
            <a:graphicData uri="http://schemas.openxmlformats.org/presentationml/2006/ole">
              <mc:AlternateContent xmlns:mc="http://schemas.openxmlformats.org/markup-compatibility/2006">
                <mc:Choice xmlns:v="urn:schemas-microsoft-com:vml" Requires="v">
                  <p:oleObj spid="_x0000_s198730" name="Equation" r:id="rId4" imgW="1612800" imgH="342720" progId="Equation.DSMT4">
                    <p:embed/>
                  </p:oleObj>
                </mc:Choice>
                <mc:Fallback>
                  <p:oleObj name="Equation" r:id="rId4" imgW="1612800" imgH="342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 y="1754"/>
                          <a:ext cx="1016"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1" name="Text Box 5"/>
            <p:cNvSpPr txBox="1">
              <a:spLocks noChangeArrowheads="1"/>
            </p:cNvSpPr>
            <p:nvPr/>
          </p:nvSpPr>
          <p:spPr bwMode="auto">
            <a:xfrm>
              <a:off x="1875" y="1787"/>
              <a:ext cx="40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800" b="1">
                  <a:solidFill>
                    <a:schemeClr val="tx1"/>
                  </a:solidFill>
                  <a:latin typeface="Century Schoolbook" pitchFamily="18" charset="0"/>
                </a:rPr>
                <a:t>{1.18}</a:t>
              </a:r>
              <a:endParaRPr lang="en-US" sz="1800">
                <a:solidFill>
                  <a:schemeClr val="tx1"/>
                </a:solidFill>
                <a:latin typeface="Century Schoolbook" pitchFamily="18" charset="0"/>
              </a:endParaRPr>
            </a:p>
          </p:txBody>
        </p:sp>
      </p:grpSp>
      <p:grpSp>
        <p:nvGrpSpPr>
          <p:cNvPr id="198662" name="Group 6"/>
          <p:cNvGrpSpPr>
            <a:grpSpLocks/>
          </p:cNvGrpSpPr>
          <p:nvPr/>
        </p:nvGrpSpPr>
        <p:grpSpPr bwMode="auto">
          <a:xfrm>
            <a:off x="4781550" y="958850"/>
            <a:ext cx="3086100" cy="5032375"/>
            <a:chOff x="3012" y="604"/>
            <a:chExt cx="1944" cy="3170"/>
          </a:xfrm>
        </p:grpSpPr>
        <p:sp>
          <p:nvSpPr>
            <p:cNvPr id="198663" name="Line 7"/>
            <p:cNvSpPr>
              <a:spLocks noChangeShapeType="1"/>
            </p:cNvSpPr>
            <p:nvPr/>
          </p:nvSpPr>
          <p:spPr bwMode="auto">
            <a:xfrm rot="-5400000">
              <a:off x="2661" y="1286"/>
              <a:ext cx="12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4" name="Text Box 8"/>
            <p:cNvSpPr txBox="1">
              <a:spLocks noChangeArrowheads="1"/>
            </p:cNvSpPr>
            <p:nvPr/>
          </p:nvSpPr>
          <p:spPr bwMode="auto">
            <a:xfrm>
              <a:off x="3928" y="191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8665" name="Text Box 9"/>
            <p:cNvSpPr txBox="1">
              <a:spLocks noChangeArrowheads="1"/>
            </p:cNvSpPr>
            <p:nvPr/>
          </p:nvSpPr>
          <p:spPr bwMode="auto">
            <a:xfrm rot="-5400000">
              <a:off x="2890" y="948"/>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400" i="1">
                  <a:solidFill>
                    <a:schemeClr val="tx1"/>
                  </a:solidFill>
                  <a:latin typeface="Century Schoolbook" pitchFamily="18" charset="0"/>
                </a:rPr>
                <a:t>E</a:t>
              </a:r>
              <a:r>
                <a:rPr lang="en-US" sz="2400">
                  <a:solidFill>
                    <a:schemeClr val="tx1"/>
                  </a:solidFill>
                  <a:latin typeface="Century Schoolbook" pitchFamily="18" charset="0"/>
                </a:rPr>
                <a:t>( </a:t>
              </a:r>
              <a:r>
                <a:rPr lang="en-US" sz="2400" i="1">
                  <a:solidFill>
                    <a:schemeClr val="tx1"/>
                  </a:solidFill>
                  <a:latin typeface="Century Schoolbook" pitchFamily="18" charset="0"/>
                </a:rPr>
                <a:t>y</a:t>
              </a:r>
              <a:r>
                <a:rPr lang="en-US" sz="2400">
                  <a:solidFill>
                    <a:schemeClr val="tx1"/>
                  </a:solidFill>
                  <a:latin typeface="Century Schoolbook" pitchFamily="18" charset="0"/>
                </a:rPr>
                <a:t>)</a:t>
              </a:r>
              <a:endParaRPr lang="en-US" sz="2400" i="1">
                <a:solidFill>
                  <a:schemeClr val="tx1"/>
                </a:solidFill>
                <a:latin typeface="Century Schoolbook" pitchFamily="18" charset="0"/>
              </a:endParaRPr>
            </a:p>
          </p:txBody>
        </p:sp>
        <p:sp>
          <p:nvSpPr>
            <p:cNvPr id="198666" name="Text Box 10"/>
            <p:cNvSpPr txBox="1">
              <a:spLocks noChangeArrowheads="1"/>
            </p:cNvSpPr>
            <p:nvPr/>
          </p:nvSpPr>
          <p:spPr bwMode="auto">
            <a:xfrm>
              <a:off x="4674" y="604"/>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B</a:t>
              </a:r>
            </a:p>
          </p:txBody>
        </p:sp>
        <p:sp>
          <p:nvSpPr>
            <p:cNvPr id="198667" name="Oval 11"/>
            <p:cNvSpPr>
              <a:spLocks noChangeArrowheads="1"/>
            </p:cNvSpPr>
            <p:nvPr/>
          </p:nvSpPr>
          <p:spPr bwMode="auto">
            <a:xfrm flipV="1">
              <a:off x="3385" y="78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8" name="Oval 12"/>
            <p:cNvSpPr>
              <a:spLocks noChangeArrowheads="1"/>
            </p:cNvSpPr>
            <p:nvPr/>
          </p:nvSpPr>
          <p:spPr bwMode="auto">
            <a:xfrm flipV="1">
              <a:off x="3505" y="78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9" name="Oval 13"/>
            <p:cNvSpPr>
              <a:spLocks noChangeArrowheads="1"/>
            </p:cNvSpPr>
            <p:nvPr/>
          </p:nvSpPr>
          <p:spPr bwMode="auto">
            <a:xfrm flipV="1">
              <a:off x="3988" y="82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0" name="Oval 14"/>
            <p:cNvSpPr>
              <a:spLocks noChangeArrowheads="1"/>
            </p:cNvSpPr>
            <p:nvPr/>
          </p:nvSpPr>
          <p:spPr bwMode="auto">
            <a:xfrm flipV="1">
              <a:off x="4099" y="86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1" name="Oval 15"/>
            <p:cNvSpPr>
              <a:spLocks noChangeArrowheads="1"/>
            </p:cNvSpPr>
            <p:nvPr/>
          </p:nvSpPr>
          <p:spPr bwMode="auto">
            <a:xfrm flipV="1">
              <a:off x="4213" y="92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2" name="Oval 16"/>
            <p:cNvSpPr>
              <a:spLocks noChangeArrowheads="1"/>
            </p:cNvSpPr>
            <p:nvPr/>
          </p:nvSpPr>
          <p:spPr bwMode="auto">
            <a:xfrm flipV="1">
              <a:off x="4399" y="1054"/>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3" name="Oval 17"/>
            <p:cNvSpPr>
              <a:spLocks noChangeArrowheads="1"/>
            </p:cNvSpPr>
            <p:nvPr/>
          </p:nvSpPr>
          <p:spPr bwMode="auto">
            <a:xfrm flipV="1">
              <a:off x="4309" y="98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4" name="Oval 18"/>
            <p:cNvSpPr>
              <a:spLocks noChangeArrowheads="1"/>
            </p:cNvSpPr>
            <p:nvPr/>
          </p:nvSpPr>
          <p:spPr bwMode="auto">
            <a:xfrm flipV="1">
              <a:off x="4480" y="113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5" name="Oval 19"/>
            <p:cNvSpPr>
              <a:spLocks noChangeArrowheads="1"/>
            </p:cNvSpPr>
            <p:nvPr/>
          </p:nvSpPr>
          <p:spPr bwMode="auto">
            <a:xfrm flipV="1">
              <a:off x="4552" y="122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6" name="Oval 20"/>
            <p:cNvSpPr>
              <a:spLocks noChangeArrowheads="1"/>
            </p:cNvSpPr>
            <p:nvPr/>
          </p:nvSpPr>
          <p:spPr bwMode="auto">
            <a:xfrm flipV="1">
              <a:off x="4615" y="132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7" name="Oval 21"/>
            <p:cNvSpPr>
              <a:spLocks noChangeArrowheads="1"/>
            </p:cNvSpPr>
            <p:nvPr/>
          </p:nvSpPr>
          <p:spPr bwMode="auto">
            <a:xfrm flipV="1">
              <a:off x="4663" y="143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8" name="Oval 22"/>
            <p:cNvSpPr>
              <a:spLocks noChangeArrowheads="1"/>
            </p:cNvSpPr>
            <p:nvPr/>
          </p:nvSpPr>
          <p:spPr bwMode="auto">
            <a:xfrm flipV="1">
              <a:off x="4701" y="1535"/>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9" name="Oval 23"/>
            <p:cNvSpPr>
              <a:spLocks noChangeArrowheads="1"/>
            </p:cNvSpPr>
            <p:nvPr/>
          </p:nvSpPr>
          <p:spPr bwMode="auto">
            <a:xfrm flipV="1">
              <a:off x="4737" y="1658"/>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0" name="Oval 24"/>
            <p:cNvSpPr>
              <a:spLocks noChangeArrowheads="1"/>
            </p:cNvSpPr>
            <p:nvPr/>
          </p:nvSpPr>
          <p:spPr bwMode="auto">
            <a:xfrm flipV="1">
              <a:off x="4764" y="176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1" name="Oval 25"/>
            <p:cNvSpPr>
              <a:spLocks noChangeArrowheads="1"/>
            </p:cNvSpPr>
            <p:nvPr/>
          </p:nvSpPr>
          <p:spPr bwMode="auto">
            <a:xfrm flipV="1">
              <a:off x="3862" y="80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2" name="Oval 26"/>
            <p:cNvSpPr>
              <a:spLocks noChangeArrowheads="1"/>
            </p:cNvSpPr>
            <p:nvPr/>
          </p:nvSpPr>
          <p:spPr bwMode="auto">
            <a:xfrm flipV="1">
              <a:off x="3739" y="79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3" name="Oval 27"/>
            <p:cNvSpPr>
              <a:spLocks noChangeArrowheads="1"/>
            </p:cNvSpPr>
            <p:nvPr/>
          </p:nvSpPr>
          <p:spPr bwMode="auto">
            <a:xfrm flipV="1">
              <a:off x="3619" y="784"/>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4" name="Line 28"/>
            <p:cNvSpPr>
              <a:spLocks noChangeShapeType="1"/>
            </p:cNvSpPr>
            <p:nvPr/>
          </p:nvSpPr>
          <p:spPr bwMode="auto">
            <a:xfrm rot="-5400000">
              <a:off x="2661" y="2892"/>
              <a:ext cx="12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5" name="Text Box 29"/>
            <p:cNvSpPr txBox="1">
              <a:spLocks noChangeArrowheads="1"/>
            </p:cNvSpPr>
            <p:nvPr/>
          </p:nvSpPr>
          <p:spPr bwMode="auto">
            <a:xfrm>
              <a:off x="3928" y="3524"/>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Century Schoolbook" pitchFamily="18" charset="0"/>
                </a:rPr>
                <a:t>x</a:t>
              </a:r>
              <a:endParaRPr lang="en-US" sz="2000" i="1">
                <a:solidFill>
                  <a:schemeClr val="tx1"/>
                </a:solidFill>
                <a:latin typeface="Arial" charset="0"/>
              </a:endParaRPr>
            </a:p>
          </p:txBody>
        </p:sp>
        <p:sp>
          <p:nvSpPr>
            <p:cNvPr id="198686" name="Text Box 30"/>
            <p:cNvSpPr txBox="1">
              <a:spLocks noChangeArrowheads="1"/>
            </p:cNvSpPr>
            <p:nvPr/>
          </p:nvSpPr>
          <p:spPr bwMode="auto">
            <a:xfrm rot="-5400000">
              <a:off x="2890" y="2574"/>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400" i="1">
                  <a:solidFill>
                    <a:schemeClr val="tx1"/>
                  </a:solidFill>
                  <a:latin typeface="Century Schoolbook" pitchFamily="18" charset="0"/>
                </a:rPr>
                <a:t>E</a:t>
              </a:r>
              <a:r>
                <a:rPr lang="en-US" sz="2400">
                  <a:solidFill>
                    <a:schemeClr val="tx1"/>
                  </a:solidFill>
                  <a:latin typeface="Century Schoolbook" pitchFamily="18" charset="0"/>
                </a:rPr>
                <a:t>( </a:t>
              </a:r>
              <a:r>
                <a:rPr lang="en-US" sz="2400" i="1">
                  <a:solidFill>
                    <a:schemeClr val="tx1"/>
                  </a:solidFill>
                  <a:latin typeface="Century Schoolbook" pitchFamily="18" charset="0"/>
                </a:rPr>
                <a:t>y</a:t>
              </a:r>
              <a:r>
                <a:rPr lang="en-US" sz="2400">
                  <a:solidFill>
                    <a:schemeClr val="tx1"/>
                  </a:solidFill>
                  <a:latin typeface="Century Schoolbook" pitchFamily="18" charset="0"/>
                </a:rPr>
                <a:t>)</a:t>
              </a:r>
              <a:endParaRPr lang="en-US" sz="2400" i="1">
                <a:solidFill>
                  <a:schemeClr val="tx1"/>
                </a:solidFill>
                <a:latin typeface="Century Schoolbook" pitchFamily="18" charset="0"/>
              </a:endParaRPr>
            </a:p>
          </p:txBody>
        </p:sp>
        <p:sp>
          <p:nvSpPr>
            <p:cNvPr id="198687" name="Text Box 31"/>
            <p:cNvSpPr txBox="1">
              <a:spLocks noChangeArrowheads="1"/>
            </p:cNvSpPr>
            <p:nvPr/>
          </p:nvSpPr>
          <p:spPr bwMode="auto">
            <a:xfrm>
              <a:off x="4656" y="323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2000" i="1">
                  <a:solidFill>
                    <a:schemeClr val="tx1"/>
                  </a:solidFill>
                  <a:latin typeface="Arial" charset="0"/>
                </a:rPr>
                <a:t>D</a:t>
              </a:r>
            </a:p>
          </p:txBody>
        </p:sp>
        <p:sp>
          <p:nvSpPr>
            <p:cNvPr id="198688" name="Oval 32"/>
            <p:cNvSpPr>
              <a:spLocks noChangeArrowheads="1"/>
            </p:cNvSpPr>
            <p:nvPr/>
          </p:nvSpPr>
          <p:spPr bwMode="auto">
            <a:xfrm flipH="1" flipV="1">
              <a:off x="4760" y="226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9" name="Oval 33"/>
            <p:cNvSpPr>
              <a:spLocks noChangeArrowheads="1"/>
            </p:cNvSpPr>
            <p:nvPr/>
          </p:nvSpPr>
          <p:spPr bwMode="auto">
            <a:xfrm flipH="1" flipV="1">
              <a:off x="4640" y="226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0" name="Oval 34"/>
            <p:cNvSpPr>
              <a:spLocks noChangeArrowheads="1"/>
            </p:cNvSpPr>
            <p:nvPr/>
          </p:nvSpPr>
          <p:spPr bwMode="auto">
            <a:xfrm flipH="1" flipV="1">
              <a:off x="4157" y="2309"/>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1" name="Oval 35"/>
            <p:cNvSpPr>
              <a:spLocks noChangeArrowheads="1"/>
            </p:cNvSpPr>
            <p:nvPr/>
          </p:nvSpPr>
          <p:spPr bwMode="auto">
            <a:xfrm flipH="1" flipV="1">
              <a:off x="4046" y="234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2" name="Oval 36"/>
            <p:cNvSpPr>
              <a:spLocks noChangeArrowheads="1"/>
            </p:cNvSpPr>
            <p:nvPr/>
          </p:nvSpPr>
          <p:spPr bwMode="auto">
            <a:xfrm flipH="1" flipV="1">
              <a:off x="3932" y="240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3" name="Oval 37"/>
            <p:cNvSpPr>
              <a:spLocks noChangeArrowheads="1"/>
            </p:cNvSpPr>
            <p:nvPr/>
          </p:nvSpPr>
          <p:spPr bwMode="auto">
            <a:xfrm flipH="1" flipV="1">
              <a:off x="3746" y="2534"/>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4" name="Oval 38"/>
            <p:cNvSpPr>
              <a:spLocks noChangeArrowheads="1"/>
            </p:cNvSpPr>
            <p:nvPr/>
          </p:nvSpPr>
          <p:spPr bwMode="auto">
            <a:xfrm flipH="1" flipV="1">
              <a:off x="3836" y="246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5" name="Oval 39"/>
            <p:cNvSpPr>
              <a:spLocks noChangeArrowheads="1"/>
            </p:cNvSpPr>
            <p:nvPr/>
          </p:nvSpPr>
          <p:spPr bwMode="auto">
            <a:xfrm flipH="1" flipV="1">
              <a:off x="3665" y="2615"/>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6" name="Oval 40"/>
            <p:cNvSpPr>
              <a:spLocks noChangeArrowheads="1"/>
            </p:cNvSpPr>
            <p:nvPr/>
          </p:nvSpPr>
          <p:spPr bwMode="auto">
            <a:xfrm flipH="1" flipV="1">
              <a:off x="3593" y="270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7" name="Oval 41"/>
            <p:cNvSpPr>
              <a:spLocks noChangeArrowheads="1"/>
            </p:cNvSpPr>
            <p:nvPr/>
          </p:nvSpPr>
          <p:spPr bwMode="auto">
            <a:xfrm flipH="1" flipV="1">
              <a:off x="3530" y="2801"/>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8" name="Oval 42"/>
            <p:cNvSpPr>
              <a:spLocks noChangeArrowheads="1"/>
            </p:cNvSpPr>
            <p:nvPr/>
          </p:nvSpPr>
          <p:spPr bwMode="auto">
            <a:xfrm flipH="1" flipV="1">
              <a:off x="3482" y="291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9" name="Oval 43"/>
            <p:cNvSpPr>
              <a:spLocks noChangeArrowheads="1"/>
            </p:cNvSpPr>
            <p:nvPr/>
          </p:nvSpPr>
          <p:spPr bwMode="auto">
            <a:xfrm flipH="1" flipV="1">
              <a:off x="3449" y="3015"/>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0" name="Oval 44"/>
            <p:cNvSpPr>
              <a:spLocks noChangeArrowheads="1"/>
            </p:cNvSpPr>
            <p:nvPr/>
          </p:nvSpPr>
          <p:spPr bwMode="auto">
            <a:xfrm flipH="1" flipV="1">
              <a:off x="3413" y="3138"/>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1" name="Oval 45"/>
            <p:cNvSpPr>
              <a:spLocks noChangeArrowheads="1"/>
            </p:cNvSpPr>
            <p:nvPr/>
          </p:nvSpPr>
          <p:spPr bwMode="auto">
            <a:xfrm flipH="1" flipV="1">
              <a:off x="3386" y="3249"/>
              <a:ext cx="50" cy="48"/>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2" name="Oval 46"/>
            <p:cNvSpPr>
              <a:spLocks noChangeArrowheads="1"/>
            </p:cNvSpPr>
            <p:nvPr/>
          </p:nvSpPr>
          <p:spPr bwMode="auto">
            <a:xfrm flipH="1" flipV="1">
              <a:off x="4283" y="2282"/>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3" name="Oval 47"/>
            <p:cNvSpPr>
              <a:spLocks noChangeArrowheads="1"/>
            </p:cNvSpPr>
            <p:nvPr/>
          </p:nvSpPr>
          <p:spPr bwMode="auto">
            <a:xfrm flipH="1" flipV="1">
              <a:off x="4406" y="2270"/>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4" name="Oval 48"/>
            <p:cNvSpPr>
              <a:spLocks noChangeArrowheads="1"/>
            </p:cNvSpPr>
            <p:nvPr/>
          </p:nvSpPr>
          <p:spPr bwMode="auto">
            <a:xfrm flipH="1" flipV="1">
              <a:off x="4526" y="2264"/>
              <a:ext cx="55" cy="5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5" name="Line 49"/>
            <p:cNvSpPr>
              <a:spLocks noChangeShapeType="1"/>
            </p:cNvSpPr>
            <p:nvPr/>
          </p:nvSpPr>
          <p:spPr bwMode="auto">
            <a:xfrm>
              <a:off x="3287" y="3521"/>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6" name="Line 50"/>
            <p:cNvSpPr>
              <a:spLocks noChangeShapeType="1"/>
            </p:cNvSpPr>
            <p:nvPr/>
          </p:nvSpPr>
          <p:spPr bwMode="auto">
            <a:xfrm>
              <a:off x="3326" y="3520"/>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7" name="Text Box 51"/>
            <p:cNvSpPr txBox="1">
              <a:spLocks noChangeArrowheads="1"/>
            </p:cNvSpPr>
            <p:nvPr/>
          </p:nvSpPr>
          <p:spPr bwMode="auto">
            <a:xfrm>
              <a:off x="3232" y="354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sp>
          <p:nvSpPr>
            <p:cNvPr id="198708" name="Line 52"/>
            <p:cNvSpPr>
              <a:spLocks noChangeShapeType="1"/>
            </p:cNvSpPr>
            <p:nvPr/>
          </p:nvSpPr>
          <p:spPr bwMode="auto">
            <a:xfrm>
              <a:off x="3312" y="1916"/>
              <a:ext cx="16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9" name="Line 53"/>
            <p:cNvSpPr>
              <a:spLocks noChangeShapeType="1"/>
            </p:cNvSpPr>
            <p:nvPr/>
          </p:nvSpPr>
          <p:spPr bwMode="auto">
            <a:xfrm>
              <a:off x="3351" y="1915"/>
              <a:ext cx="0" cy="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0" name="Text Box 54"/>
            <p:cNvSpPr txBox="1">
              <a:spLocks noChangeArrowheads="1"/>
            </p:cNvSpPr>
            <p:nvPr/>
          </p:nvSpPr>
          <p:spPr bwMode="auto">
            <a:xfrm>
              <a:off x="3257" y="1941"/>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1">
                  <a:solidFill>
                    <a:schemeClr val="tx1"/>
                  </a:solidFill>
                  <a:latin typeface="Arial" charset="0"/>
                </a:rPr>
                <a:t>0</a:t>
              </a:r>
              <a:endParaRPr lang="en-US" sz="2400" b="1" i="1">
                <a:solidFill>
                  <a:schemeClr val="tx1"/>
                </a:solidFill>
                <a:latin typeface="Arial"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2" name="Text Box 12"/>
          <p:cNvSpPr txBox="1">
            <a:spLocks noChangeArrowheads="1"/>
          </p:cNvSpPr>
          <p:nvPr/>
        </p:nvSpPr>
        <p:spPr bwMode="auto">
          <a:xfrm>
            <a:off x="744538" y="5976938"/>
            <a:ext cx="79216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b="1">
                <a:solidFill>
                  <a:schemeClr val="accent2"/>
                </a:solidFill>
                <a:latin typeface="Century Schoolbook" pitchFamily="18" charset="0"/>
              </a:rPr>
              <a:t>Figure A</a:t>
            </a:r>
            <a:r>
              <a:rPr lang="en-US" sz="1800">
                <a:solidFill>
                  <a:schemeClr val="tx1"/>
                </a:solidFill>
                <a:latin typeface="Century Schoolbook" pitchFamily="18" charset="0"/>
              </a:rPr>
              <a:t> shows the untransformed scatter plot.  Funding for AIDS is 3.7 times higher than for any other disease</a:t>
            </a:r>
          </a:p>
        </p:txBody>
      </p:sp>
      <p:sp>
        <p:nvSpPr>
          <p:cNvPr id="199693" name="Text Box 13"/>
          <p:cNvSpPr txBox="1">
            <a:spLocks noChangeArrowheads="1"/>
          </p:cNvSpPr>
          <p:nvPr/>
        </p:nvSpPr>
        <p:spPr bwMode="auto">
          <a:xfrm>
            <a:off x="303213" y="233363"/>
            <a:ext cx="83820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46125">
              <a:spcBef>
                <a:spcPct val="0"/>
              </a:spcBef>
              <a:defRPr sz="2400">
                <a:solidFill>
                  <a:schemeClr val="tx1"/>
                </a:solidFill>
                <a:latin typeface="Times New Roman" pitchFamily="18" charset="0"/>
              </a:defRPr>
            </a:lvl1pPr>
            <a:lvl2pPr defTabSz="746125">
              <a:spcBef>
                <a:spcPct val="0"/>
              </a:spcBef>
              <a:defRPr sz="2400">
                <a:solidFill>
                  <a:schemeClr val="tx1"/>
                </a:solidFill>
                <a:latin typeface="Times New Roman" pitchFamily="18" charset="0"/>
              </a:defRPr>
            </a:lvl2pPr>
            <a:lvl3pPr defTabSz="746125">
              <a:spcBef>
                <a:spcPct val="0"/>
              </a:spcBef>
              <a:defRPr sz="2400">
                <a:solidFill>
                  <a:schemeClr val="tx1"/>
                </a:solidFill>
                <a:latin typeface="Times New Roman" pitchFamily="18" charset="0"/>
              </a:defRPr>
            </a:lvl3pPr>
            <a:lvl4pPr defTabSz="746125">
              <a:spcBef>
                <a:spcPct val="0"/>
              </a:spcBef>
              <a:defRPr sz="2400">
                <a:solidFill>
                  <a:schemeClr val="tx1"/>
                </a:solidFill>
                <a:latin typeface="Times New Roman" pitchFamily="18" charset="0"/>
              </a:defRPr>
            </a:lvl4pPr>
            <a:lvl5pPr defTabSz="746125">
              <a:spcBef>
                <a:spcPct val="0"/>
              </a:spcBef>
              <a:defRPr sz="2400">
                <a:solidFill>
                  <a:schemeClr val="tx1"/>
                </a:solidFill>
                <a:latin typeface="Times New Roman" pitchFamily="18" charset="0"/>
              </a:defRPr>
            </a:lvl5pPr>
            <a:lvl6pPr defTabSz="746125" eaLnBrk="0" fontAlgn="base" hangingPunct="0">
              <a:spcBef>
                <a:spcPct val="0"/>
              </a:spcBef>
              <a:spcAft>
                <a:spcPct val="0"/>
              </a:spcAft>
              <a:defRPr sz="2400">
                <a:solidFill>
                  <a:schemeClr val="tx1"/>
                </a:solidFill>
                <a:latin typeface="Times New Roman" pitchFamily="18" charset="0"/>
              </a:defRPr>
            </a:lvl6pPr>
            <a:lvl7pPr defTabSz="746125" eaLnBrk="0" fontAlgn="base" hangingPunct="0">
              <a:spcBef>
                <a:spcPct val="0"/>
              </a:spcBef>
              <a:spcAft>
                <a:spcPct val="0"/>
              </a:spcAft>
              <a:defRPr sz="2400">
                <a:solidFill>
                  <a:schemeClr val="tx1"/>
                </a:solidFill>
                <a:latin typeface="Times New Roman" pitchFamily="18" charset="0"/>
              </a:defRPr>
            </a:lvl7pPr>
            <a:lvl8pPr defTabSz="746125" eaLnBrk="0" fontAlgn="base" hangingPunct="0">
              <a:spcBef>
                <a:spcPct val="0"/>
              </a:spcBef>
              <a:spcAft>
                <a:spcPct val="0"/>
              </a:spcAft>
              <a:defRPr sz="2400">
                <a:solidFill>
                  <a:schemeClr val="tx1"/>
                </a:solidFill>
                <a:latin typeface="Times New Roman" pitchFamily="18" charset="0"/>
              </a:defRPr>
            </a:lvl8pPr>
            <a:lvl9pPr defTabSz="74612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21.      Example:  Research Funding and Morbidity for 29 	Diseases</a:t>
            </a:r>
            <a:endParaRPr lang="en-US" sz="1800">
              <a:latin typeface="Century Schoolbook" pitchFamily="18" charset="0"/>
            </a:endParaRPr>
          </a:p>
        </p:txBody>
      </p:sp>
      <p:sp>
        <p:nvSpPr>
          <p:cNvPr id="199694" name="Text Box 14"/>
          <p:cNvSpPr txBox="1">
            <a:spLocks noChangeArrowheads="1"/>
          </p:cNvSpPr>
          <p:nvPr/>
        </p:nvSpPr>
        <p:spPr bwMode="auto">
          <a:xfrm>
            <a:off x="581025" y="708025"/>
            <a:ext cx="75882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just"/>
            <a:r>
              <a:rPr lang="en-US" sz="1800">
                <a:solidFill>
                  <a:schemeClr val="tx1"/>
                </a:solidFill>
                <a:latin typeface="Century Schoolbook" pitchFamily="18" charset="0"/>
              </a:rPr>
              <a:t>Gross et al. (1999) studied the relationship between NIH research funding for 29 different diseases and disability-adjusted person-years of life lost due to these illnesses.</a:t>
            </a:r>
          </a:p>
        </p:txBody>
      </p:sp>
      <p:grpSp>
        <p:nvGrpSpPr>
          <p:cNvPr id="199695" name="Group 15"/>
          <p:cNvGrpSpPr>
            <a:grpSpLocks/>
          </p:cNvGrpSpPr>
          <p:nvPr/>
        </p:nvGrpSpPr>
        <p:grpSpPr bwMode="auto">
          <a:xfrm>
            <a:off x="1585913" y="1614488"/>
            <a:ext cx="5843587" cy="4198937"/>
            <a:chOff x="999" y="1017"/>
            <a:chExt cx="3681" cy="2645"/>
          </a:xfrm>
        </p:grpSpPr>
        <p:grpSp>
          <p:nvGrpSpPr>
            <p:cNvPr id="199696" name="Group 16"/>
            <p:cNvGrpSpPr>
              <a:grpSpLocks/>
            </p:cNvGrpSpPr>
            <p:nvPr/>
          </p:nvGrpSpPr>
          <p:grpSpPr bwMode="auto">
            <a:xfrm>
              <a:off x="999" y="1017"/>
              <a:ext cx="3681" cy="2645"/>
              <a:chOff x="999" y="1017"/>
              <a:chExt cx="3681" cy="2645"/>
            </a:xfrm>
          </p:grpSpPr>
          <p:graphicFrame>
            <p:nvGraphicFramePr>
              <p:cNvPr id="199697" name="Object 17"/>
              <p:cNvGraphicFramePr>
                <a:graphicFrameLocks noChangeAspect="1"/>
              </p:cNvGraphicFramePr>
              <p:nvPr/>
            </p:nvGraphicFramePr>
            <p:xfrm>
              <a:off x="999" y="1017"/>
              <a:ext cx="3681" cy="2642"/>
            </p:xfrm>
            <a:graphic>
              <a:graphicData uri="http://schemas.openxmlformats.org/presentationml/2006/ole">
                <mc:AlternateContent xmlns:mc="http://schemas.openxmlformats.org/markup-compatibility/2006">
                  <mc:Choice xmlns:v="urn:schemas-microsoft-com:vml" Requires="v">
                    <p:oleObj spid="_x0000_s199720" name="Document" r:id="rId4" imgW="5843160" imgH="4193280" progId="Word.Document.8">
                      <p:embed/>
                    </p:oleObj>
                  </mc:Choice>
                  <mc:Fallback>
                    <p:oleObj name="Document" r:id="rId4" imgW="5843160" imgH="4193280" progId="Word.Documen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 y="1017"/>
                            <a:ext cx="3681" cy="2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98" name="Text Box 18"/>
              <p:cNvSpPr txBox="1">
                <a:spLocks noChangeArrowheads="1"/>
              </p:cNvSpPr>
              <p:nvPr/>
            </p:nvSpPr>
            <p:spPr bwMode="auto">
              <a:xfrm>
                <a:off x="1490" y="3431"/>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sp>
          <p:nvSpPr>
            <p:cNvPr id="199699" name="Rectangle 19"/>
            <p:cNvSpPr>
              <a:spLocks noChangeArrowheads="1"/>
            </p:cNvSpPr>
            <p:nvPr/>
          </p:nvSpPr>
          <p:spPr bwMode="auto">
            <a:xfrm>
              <a:off x="3864" y="2466"/>
              <a:ext cx="420" cy="21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99700" name="Text Box 20"/>
            <p:cNvSpPr txBox="1">
              <a:spLocks noChangeArrowheads="1"/>
            </p:cNvSpPr>
            <p:nvPr/>
          </p:nvSpPr>
          <p:spPr bwMode="auto">
            <a:xfrm>
              <a:off x="3843" y="2436"/>
              <a:ext cx="498"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000" b="1">
                  <a:solidFill>
                    <a:schemeClr val="tx1"/>
                  </a:solidFill>
                  <a:latin typeface="Arial" charset="0"/>
                </a:rPr>
                <a:t>(IHD)</a:t>
              </a: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4" name="Text Box 10"/>
          <p:cNvSpPr txBox="1">
            <a:spLocks noChangeArrowheads="1"/>
          </p:cNvSpPr>
          <p:nvPr/>
        </p:nvSpPr>
        <p:spPr bwMode="auto">
          <a:xfrm>
            <a:off x="381000" y="4983163"/>
            <a:ext cx="82867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b="1">
                <a:solidFill>
                  <a:schemeClr val="accent2"/>
                </a:solidFill>
                <a:latin typeface="Century Schoolbook" pitchFamily="18" charset="0"/>
              </a:rPr>
              <a:t>Figure B</a:t>
            </a:r>
            <a:r>
              <a:rPr lang="en-US" sz="1800">
                <a:solidFill>
                  <a:schemeClr val="tx1"/>
                </a:solidFill>
                <a:latin typeface="Century Schoolbook" pitchFamily="18" charset="0"/>
              </a:rPr>
              <a:t> is similar to panel A except the AIDS data has been deleted and the </a:t>
            </a:r>
            <a:r>
              <a:rPr lang="en-US" sz="1800" i="1">
                <a:solidFill>
                  <a:schemeClr val="tx1"/>
                </a:solidFill>
                <a:latin typeface="Century Schoolbook" pitchFamily="18" charset="0"/>
              </a:rPr>
              <a:t>y</a:t>
            </a:r>
            <a:r>
              <a:rPr lang="en-US" sz="1800">
                <a:solidFill>
                  <a:schemeClr val="tx1"/>
                </a:solidFill>
                <a:latin typeface="Century Schoolbook" pitchFamily="18" charset="0"/>
              </a:rPr>
              <a:t>-axis has been re-scaled.</a:t>
            </a:r>
          </a:p>
        </p:txBody>
      </p:sp>
      <p:sp>
        <p:nvSpPr>
          <p:cNvPr id="200715" name="Rectangle 11"/>
          <p:cNvSpPr>
            <a:spLocks noChangeArrowheads="1"/>
          </p:cNvSpPr>
          <p:nvPr/>
        </p:nvSpPr>
        <p:spPr bwMode="auto">
          <a:xfrm>
            <a:off x="292100" y="5791200"/>
            <a:ext cx="84232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This scatter plot has a concave shape, which suggest using a log or power transform (equations 1.14 or 1.15).</a:t>
            </a:r>
          </a:p>
        </p:txBody>
      </p:sp>
      <p:grpSp>
        <p:nvGrpSpPr>
          <p:cNvPr id="200716" name="Group 12"/>
          <p:cNvGrpSpPr>
            <a:grpSpLocks/>
          </p:cNvGrpSpPr>
          <p:nvPr/>
        </p:nvGrpSpPr>
        <p:grpSpPr bwMode="auto">
          <a:xfrm>
            <a:off x="1522413" y="458788"/>
            <a:ext cx="5848350" cy="4151312"/>
            <a:chOff x="959" y="289"/>
            <a:chExt cx="3684" cy="2615"/>
          </a:xfrm>
        </p:grpSpPr>
        <p:grpSp>
          <p:nvGrpSpPr>
            <p:cNvPr id="200717" name="Group 13"/>
            <p:cNvGrpSpPr>
              <a:grpSpLocks/>
            </p:cNvGrpSpPr>
            <p:nvPr/>
          </p:nvGrpSpPr>
          <p:grpSpPr bwMode="auto">
            <a:xfrm>
              <a:off x="959" y="289"/>
              <a:ext cx="3684" cy="2615"/>
              <a:chOff x="959" y="289"/>
              <a:chExt cx="3684" cy="2615"/>
            </a:xfrm>
          </p:grpSpPr>
          <p:pic>
            <p:nvPicPr>
              <p:cNvPr id="20071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 y="289"/>
                <a:ext cx="3684" cy="2610"/>
              </a:xfrm>
              <a:prstGeom prst="rect">
                <a:avLst/>
              </a:prstGeom>
              <a:noFill/>
              <a:extLst>
                <a:ext uri="{909E8E84-426E-40DD-AFC4-6F175D3DCCD1}">
                  <a14:hiddenFill xmlns:a14="http://schemas.microsoft.com/office/drawing/2010/main">
                    <a:solidFill>
                      <a:srgbClr val="FFFFFF"/>
                    </a:solidFill>
                  </a14:hiddenFill>
                </a:ext>
              </a:extLst>
            </p:spPr>
          </p:pic>
          <p:sp>
            <p:nvSpPr>
              <p:cNvPr id="200719" name="Text Box 15"/>
              <p:cNvSpPr txBox="1">
                <a:spLocks noChangeArrowheads="1"/>
              </p:cNvSpPr>
              <p:nvPr/>
            </p:nvSpPr>
            <p:spPr bwMode="auto">
              <a:xfrm>
                <a:off x="1450" y="2673"/>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sp>
          <p:nvSpPr>
            <p:cNvPr id="200720" name="Text Box 16"/>
            <p:cNvSpPr txBox="1">
              <a:spLocks noChangeArrowheads="1"/>
            </p:cNvSpPr>
            <p:nvPr/>
          </p:nvSpPr>
          <p:spPr bwMode="auto">
            <a:xfrm>
              <a:off x="4095" y="916"/>
              <a:ext cx="364"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IHD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0" name="Text Box 12"/>
          <p:cNvSpPr txBox="1">
            <a:spLocks noChangeArrowheads="1"/>
          </p:cNvSpPr>
          <p:nvPr/>
        </p:nvSpPr>
        <p:spPr bwMode="auto">
          <a:xfrm>
            <a:off x="552450" y="5016500"/>
            <a:ext cx="81121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b="1">
                <a:solidFill>
                  <a:schemeClr val="accent2"/>
                </a:solidFill>
                <a:latin typeface="Century Schoolbook" pitchFamily="18" charset="0"/>
              </a:rPr>
              <a:t>Figure C</a:t>
            </a:r>
            <a:r>
              <a:rPr lang="en-US" sz="1800">
                <a:solidFill>
                  <a:schemeClr val="tx1"/>
                </a:solidFill>
                <a:latin typeface="Century Schoolbook" pitchFamily="18" charset="0"/>
              </a:rPr>
              <a:t> shows funding plotted against log disability-adjusted life-years.</a:t>
            </a:r>
          </a:p>
        </p:txBody>
      </p:sp>
      <p:sp>
        <p:nvSpPr>
          <p:cNvPr id="201741" name="Rectangle 13"/>
          <p:cNvSpPr>
            <a:spLocks noChangeArrowheads="1"/>
          </p:cNvSpPr>
          <p:nvPr/>
        </p:nvSpPr>
        <p:spPr bwMode="auto">
          <a:xfrm>
            <a:off x="463550" y="5419725"/>
            <a:ext cx="50228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resulting scatter plot has a convex shape.</a:t>
            </a:r>
          </a:p>
        </p:txBody>
      </p:sp>
      <p:sp>
        <p:nvSpPr>
          <p:cNvPr id="201742" name="Rectangle 14"/>
          <p:cNvSpPr>
            <a:spLocks noChangeArrowheads="1"/>
          </p:cNvSpPr>
          <p:nvPr/>
        </p:nvSpPr>
        <p:spPr bwMode="auto">
          <a:xfrm>
            <a:off x="463550" y="5916613"/>
            <a:ext cx="79644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This suggest either using a less concave transform of the </a:t>
            </a:r>
            <a:r>
              <a:rPr lang="en-US" sz="1800" i="1">
                <a:solidFill>
                  <a:schemeClr val="tx1"/>
                </a:solidFill>
                <a:latin typeface="Century Schoolbook" pitchFamily="18" charset="0"/>
              </a:rPr>
              <a:t>x</a:t>
            </a:r>
            <a:r>
              <a:rPr lang="en-US" sz="1800">
                <a:solidFill>
                  <a:schemeClr val="tx1"/>
                </a:solidFill>
                <a:latin typeface="Century Schoolbook" pitchFamily="18" charset="0"/>
              </a:rPr>
              <a:t>-axis or using a log transform of the </a:t>
            </a:r>
            <a:r>
              <a:rPr lang="en-US" sz="1800" i="1">
                <a:solidFill>
                  <a:schemeClr val="tx1"/>
                </a:solidFill>
                <a:latin typeface="Century Schoolbook" pitchFamily="18" charset="0"/>
              </a:rPr>
              <a:t>y</a:t>
            </a:r>
            <a:r>
              <a:rPr lang="en-US" sz="1800">
                <a:solidFill>
                  <a:schemeClr val="tx1"/>
                </a:solidFill>
                <a:latin typeface="Century Schoolbook" pitchFamily="18" charset="0"/>
              </a:rPr>
              <a:t>-axis.</a:t>
            </a:r>
          </a:p>
        </p:txBody>
      </p:sp>
      <p:grpSp>
        <p:nvGrpSpPr>
          <p:cNvPr id="201743" name="Group 15"/>
          <p:cNvGrpSpPr>
            <a:grpSpLocks/>
          </p:cNvGrpSpPr>
          <p:nvPr/>
        </p:nvGrpSpPr>
        <p:grpSpPr bwMode="auto">
          <a:xfrm>
            <a:off x="1570038" y="488950"/>
            <a:ext cx="5843587" cy="4167188"/>
            <a:chOff x="989" y="308"/>
            <a:chExt cx="3681" cy="2625"/>
          </a:xfrm>
        </p:grpSpPr>
        <p:grpSp>
          <p:nvGrpSpPr>
            <p:cNvPr id="201744" name="Group 16"/>
            <p:cNvGrpSpPr>
              <a:grpSpLocks/>
            </p:cNvGrpSpPr>
            <p:nvPr/>
          </p:nvGrpSpPr>
          <p:grpSpPr bwMode="auto">
            <a:xfrm>
              <a:off x="989" y="308"/>
              <a:ext cx="3681" cy="2625"/>
              <a:chOff x="989" y="308"/>
              <a:chExt cx="3681" cy="2625"/>
            </a:xfrm>
          </p:grpSpPr>
          <p:graphicFrame>
            <p:nvGraphicFramePr>
              <p:cNvPr id="201745" name="Object 17"/>
              <p:cNvGraphicFramePr>
                <a:graphicFrameLocks noChangeAspect="1"/>
              </p:cNvGraphicFramePr>
              <p:nvPr/>
            </p:nvGraphicFramePr>
            <p:xfrm>
              <a:off x="989" y="308"/>
              <a:ext cx="3681" cy="2625"/>
            </p:xfrm>
            <a:graphic>
              <a:graphicData uri="http://schemas.openxmlformats.org/presentationml/2006/ole">
                <mc:AlternateContent xmlns:mc="http://schemas.openxmlformats.org/markup-compatibility/2006">
                  <mc:Choice xmlns:v="urn:schemas-microsoft-com:vml" Requires="v">
                    <p:oleObj spid="_x0000_s201768" name="Document" r:id="rId4" imgW="5843160" imgH="4167000" progId="Word.Document.8">
                      <p:embed/>
                    </p:oleObj>
                  </mc:Choice>
                  <mc:Fallback>
                    <p:oleObj name="Document" r:id="rId4" imgW="5843160" imgH="4167000" progId="Word.Documen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 y="308"/>
                            <a:ext cx="3681" cy="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46" name="Text Box 18"/>
              <p:cNvSpPr txBox="1">
                <a:spLocks noChangeArrowheads="1"/>
              </p:cNvSpPr>
              <p:nvPr/>
            </p:nvSpPr>
            <p:spPr bwMode="auto">
              <a:xfrm>
                <a:off x="1487" y="2701"/>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sp>
          <p:nvSpPr>
            <p:cNvPr id="201747" name="Rectangle 19"/>
            <p:cNvSpPr>
              <a:spLocks noChangeArrowheads="1"/>
            </p:cNvSpPr>
            <p:nvPr/>
          </p:nvSpPr>
          <p:spPr bwMode="auto">
            <a:xfrm>
              <a:off x="4170" y="648"/>
              <a:ext cx="312" cy="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1748" name="Text Box 20"/>
            <p:cNvSpPr txBox="1">
              <a:spLocks noChangeArrowheads="1"/>
            </p:cNvSpPr>
            <p:nvPr/>
          </p:nvSpPr>
          <p:spPr bwMode="auto">
            <a:xfrm>
              <a:off x="4155" y="628"/>
              <a:ext cx="36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IHD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1" grpId="0" build="p" autoUpdateAnimBg="0"/>
      <p:bldP spid="20174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27" name="Group 1099"/>
          <p:cNvGrpSpPr>
            <a:grpSpLocks/>
          </p:cNvGrpSpPr>
          <p:nvPr/>
        </p:nvGrpSpPr>
        <p:grpSpPr bwMode="auto">
          <a:xfrm>
            <a:off x="736600" y="374650"/>
            <a:ext cx="6534150" cy="2363788"/>
            <a:chOff x="464" y="479"/>
            <a:chExt cx="4116" cy="1489"/>
          </a:xfrm>
        </p:grpSpPr>
        <p:sp>
          <p:nvSpPr>
            <p:cNvPr id="23562" name="Text Box 1034"/>
            <p:cNvSpPr txBox="1">
              <a:spLocks noChangeArrowheads="1"/>
            </p:cNvSpPr>
            <p:nvPr/>
          </p:nvSpPr>
          <p:spPr bwMode="auto">
            <a:xfrm>
              <a:off x="464" y="479"/>
              <a:ext cx="2137"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latin typeface="Century Schoolbook" pitchFamily="18" charset="0"/>
                </a:rPr>
                <a:t>b)     Sample covariance</a:t>
              </a:r>
            </a:p>
          </p:txBody>
        </p:sp>
        <p:sp>
          <p:nvSpPr>
            <p:cNvPr id="23564" name="Text Box 1036"/>
            <p:cNvSpPr txBox="1">
              <a:spLocks noChangeArrowheads="1"/>
            </p:cNvSpPr>
            <p:nvPr/>
          </p:nvSpPr>
          <p:spPr bwMode="auto">
            <a:xfrm>
              <a:off x="800" y="765"/>
              <a:ext cx="1824"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Given a sample of size</a:t>
              </a:r>
              <a:r>
                <a:rPr lang="en-US" sz="1800" b="1">
                  <a:solidFill>
                    <a:schemeClr val="tx1"/>
                  </a:solidFill>
                  <a:latin typeface="Century Schoolbook" pitchFamily="18" charset="0"/>
                </a:rPr>
                <a:t> </a:t>
              </a:r>
            </a:p>
          </p:txBody>
        </p:sp>
        <p:graphicFrame>
          <p:nvGraphicFramePr>
            <p:cNvPr id="23565" name="Object 1037"/>
            <p:cNvGraphicFramePr>
              <a:graphicFrameLocks noChangeAspect="1"/>
            </p:cNvGraphicFramePr>
            <p:nvPr/>
          </p:nvGraphicFramePr>
          <p:xfrm>
            <a:off x="2354" y="804"/>
            <a:ext cx="488" cy="208"/>
          </p:xfrm>
          <a:graphic>
            <a:graphicData uri="http://schemas.openxmlformats.org/presentationml/2006/ole">
              <mc:AlternateContent xmlns:mc="http://schemas.openxmlformats.org/markup-compatibility/2006">
                <mc:Choice xmlns:v="urn:schemas-microsoft-com:vml" Requires="v">
                  <p:oleObj spid="_x0000_s23983" name="Equation" r:id="rId4" imgW="774360" imgH="330120" progId="Equation.DSMT4">
                    <p:embed/>
                  </p:oleObj>
                </mc:Choice>
                <mc:Fallback>
                  <p:oleObj name="Equation" r:id="rId4" imgW="774360" imgH="330120" progId="Equation.DSMT4">
                    <p:embed/>
                    <p:pic>
                      <p:nvPicPr>
                        <p:cNvPr id="0" name="Object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 y="804"/>
                          <a:ext cx="48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7" name="Text Box 1039"/>
            <p:cNvSpPr txBox="1">
              <a:spLocks noChangeArrowheads="1"/>
            </p:cNvSpPr>
            <p:nvPr/>
          </p:nvSpPr>
          <p:spPr bwMode="auto">
            <a:xfrm>
              <a:off x="2804" y="749"/>
              <a:ext cx="1776" cy="2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Century Schoolbook" pitchFamily="18" charset="0"/>
                </a:rPr>
                <a:t>is estimated by the</a:t>
              </a:r>
              <a:r>
                <a:rPr lang="en-US" sz="1800" b="1">
                  <a:solidFill>
                    <a:schemeClr val="tx1"/>
                  </a:solidFill>
                  <a:latin typeface="Century Schoolbook" pitchFamily="18" charset="0"/>
                </a:rPr>
                <a:t> </a:t>
              </a:r>
            </a:p>
          </p:txBody>
        </p:sp>
        <p:graphicFrame>
          <p:nvGraphicFramePr>
            <p:cNvPr id="23580" name="Object 1052"/>
            <p:cNvGraphicFramePr>
              <a:graphicFrameLocks noChangeAspect="1"/>
            </p:cNvGraphicFramePr>
            <p:nvPr/>
          </p:nvGraphicFramePr>
          <p:xfrm>
            <a:off x="2451" y="1577"/>
            <a:ext cx="768" cy="391"/>
          </p:xfrm>
          <a:graphic>
            <a:graphicData uri="http://schemas.openxmlformats.org/presentationml/2006/ole">
              <mc:AlternateContent xmlns:mc="http://schemas.openxmlformats.org/markup-compatibility/2006">
                <mc:Choice xmlns:v="urn:schemas-microsoft-com:vml" Requires="v">
                  <p:oleObj spid="_x0000_s23984" name="Equation" r:id="rId6" imgW="1218960" imgH="622080" progId="Equation.DSMT4">
                    <p:embed/>
                  </p:oleObj>
                </mc:Choice>
                <mc:Fallback>
                  <p:oleObj name="Equation" r:id="rId6" imgW="1218960" imgH="622080" progId="Equation.DSMT4">
                    <p:embed/>
                    <p:pic>
                      <p:nvPicPr>
                        <p:cNvPr id="0" name="Object 10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 y="1577"/>
                          <a:ext cx="768" cy="39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99" name="Text Box 1071"/>
            <p:cNvSpPr txBox="1">
              <a:spLocks noChangeArrowheads="1"/>
            </p:cNvSpPr>
            <p:nvPr/>
          </p:nvSpPr>
          <p:spPr bwMode="auto">
            <a:xfrm>
              <a:off x="884" y="975"/>
              <a:ext cx="1392" cy="17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p>
              <a:r>
                <a:rPr lang="en-US" sz="1800" b="1">
                  <a:solidFill>
                    <a:schemeClr val="tx1"/>
                  </a:solidFill>
                  <a:latin typeface="Century Schoolbook" pitchFamily="18" charset="0"/>
                </a:rPr>
                <a:t>sample covariance</a:t>
              </a:r>
              <a:endParaRPr lang="en-US" sz="1800">
                <a:solidFill>
                  <a:schemeClr val="tx1"/>
                </a:solidFill>
                <a:latin typeface="Century Schoolbook" pitchFamily="18" charset="0"/>
              </a:endParaRPr>
            </a:p>
          </p:txBody>
        </p:sp>
        <p:graphicFrame>
          <p:nvGraphicFramePr>
            <p:cNvPr id="23600" name="Object 1072"/>
            <p:cNvGraphicFramePr>
              <a:graphicFrameLocks noChangeAspect="1"/>
            </p:cNvGraphicFramePr>
            <p:nvPr/>
          </p:nvGraphicFramePr>
          <p:xfrm>
            <a:off x="1900" y="1286"/>
            <a:ext cx="1920" cy="208"/>
          </p:xfrm>
          <a:graphic>
            <a:graphicData uri="http://schemas.openxmlformats.org/presentationml/2006/ole">
              <mc:AlternateContent xmlns:mc="http://schemas.openxmlformats.org/markup-compatibility/2006">
                <mc:Choice xmlns:v="urn:schemas-microsoft-com:vml" Requires="v">
                  <p:oleObj spid="_x0000_s23985" name="Equation" r:id="rId8" imgW="3048120" imgH="330120" progId="Equation.DSMT4">
                    <p:embed/>
                  </p:oleObj>
                </mc:Choice>
                <mc:Fallback>
                  <p:oleObj name="Equation" r:id="rId8" imgW="3048120" imgH="330120" progId="Equation.DSMT4">
                    <p:embed/>
                    <p:pic>
                      <p:nvPicPr>
                        <p:cNvPr id="0" name="Object 10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0" y="1286"/>
                          <a:ext cx="192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925" name="Group 1397"/>
          <p:cNvGrpSpPr>
            <a:grpSpLocks/>
          </p:cNvGrpSpPr>
          <p:nvPr/>
        </p:nvGrpSpPr>
        <p:grpSpPr bwMode="auto">
          <a:xfrm>
            <a:off x="728663" y="2652713"/>
            <a:ext cx="8112125" cy="3943350"/>
            <a:chOff x="459" y="1509"/>
            <a:chExt cx="5110" cy="2484"/>
          </a:xfrm>
        </p:grpSpPr>
        <p:sp>
          <p:nvSpPr>
            <p:cNvPr id="23778" name="Rectangle 1250"/>
            <p:cNvSpPr>
              <a:spLocks noChangeArrowheads="1"/>
            </p:cNvSpPr>
            <p:nvPr/>
          </p:nvSpPr>
          <p:spPr bwMode="auto">
            <a:xfrm>
              <a:off x="474" y="1632"/>
              <a:ext cx="3797" cy="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9" name="Rectangle 1251"/>
            <p:cNvSpPr>
              <a:spLocks noChangeArrowheads="1"/>
            </p:cNvSpPr>
            <p:nvPr/>
          </p:nvSpPr>
          <p:spPr bwMode="auto">
            <a:xfrm>
              <a:off x="929" y="1716"/>
              <a:ext cx="3262" cy="17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0" name="Line 1252"/>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1" name="Line 1253"/>
            <p:cNvSpPr>
              <a:spLocks noChangeShapeType="1"/>
            </p:cNvSpPr>
            <p:nvPr/>
          </p:nvSpPr>
          <p:spPr bwMode="auto">
            <a:xfrm>
              <a:off x="925" y="17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2" name="Freeform 1254"/>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83" name="Freeform 1255"/>
            <p:cNvSpPr>
              <a:spLocks/>
            </p:cNvSpPr>
            <p:nvPr/>
          </p:nvSpPr>
          <p:spPr bwMode="auto">
            <a:xfrm>
              <a:off x="4187"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84" name="Line 1256"/>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5" name="Line 1257"/>
            <p:cNvSpPr>
              <a:spLocks noChangeShapeType="1"/>
            </p:cNvSpPr>
            <p:nvPr/>
          </p:nvSpPr>
          <p:spPr bwMode="auto">
            <a:xfrm>
              <a:off x="925" y="3090"/>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6" name="Line 1258"/>
            <p:cNvSpPr>
              <a:spLocks noChangeShapeType="1"/>
            </p:cNvSpPr>
            <p:nvPr/>
          </p:nvSpPr>
          <p:spPr bwMode="auto">
            <a:xfrm>
              <a:off x="925" y="274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7" name="Line 1259"/>
            <p:cNvSpPr>
              <a:spLocks noChangeShapeType="1"/>
            </p:cNvSpPr>
            <p:nvPr/>
          </p:nvSpPr>
          <p:spPr bwMode="auto">
            <a:xfrm>
              <a:off x="925" y="2401"/>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8" name="Line 1260"/>
            <p:cNvSpPr>
              <a:spLocks noChangeShapeType="1"/>
            </p:cNvSpPr>
            <p:nvPr/>
          </p:nvSpPr>
          <p:spPr bwMode="auto">
            <a:xfrm>
              <a:off x="925" y="2056"/>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9" name="Line 1261"/>
            <p:cNvSpPr>
              <a:spLocks noChangeShapeType="1"/>
            </p:cNvSpPr>
            <p:nvPr/>
          </p:nvSpPr>
          <p:spPr bwMode="auto">
            <a:xfrm>
              <a:off x="925" y="1712"/>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0" name="Freeform 1262"/>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1" name="Freeform 1263"/>
            <p:cNvSpPr>
              <a:spLocks/>
            </p:cNvSpPr>
            <p:nvPr/>
          </p:nvSpPr>
          <p:spPr bwMode="auto">
            <a:xfrm>
              <a:off x="1578"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2" name="Freeform 1264"/>
            <p:cNvSpPr>
              <a:spLocks/>
            </p:cNvSpPr>
            <p:nvPr/>
          </p:nvSpPr>
          <p:spPr bwMode="auto">
            <a:xfrm>
              <a:off x="2230"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3" name="Freeform 1265"/>
            <p:cNvSpPr>
              <a:spLocks/>
            </p:cNvSpPr>
            <p:nvPr/>
          </p:nvSpPr>
          <p:spPr bwMode="auto">
            <a:xfrm>
              <a:off x="2882"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4" name="Freeform 1266"/>
            <p:cNvSpPr>
              <a:spLocks/>
            </p:cNvSpPr>
            <p:nvPr/>
          </p:nvSpPr>
          <p:spPr bwMode="auto">
            <a:xfrm>
              <a:off x="353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5" name="Freeform 1267"/>
            <p:cNvSpPr>
              <a:spLocks/>
            </p:cNvSpPr>
            <p:nvPr/>
          </p:nvSpPr>
          <p:spPr bwMode="auto">
            <a:xfrm>
              <a:off x="4187"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6" name="Freeform 1268"/>
            <p:cNvSpPr>
              <a:spLocks/>
            </p:cNvSpPr>
            <p:nvPr/>
          </p:nvSpPr>
          <p:spPr bwMode="auto">
            <a:xfrm>
              <a:off x="901" y="343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7" name="Freeform 1269"/>
            <p:cNvSpPr>
              <a:spLocks/>
            </p:cNvSpPr>
            <p:nvPr/>
          </p:nvSpPr>
          <p:spPr bwMode="auto">
            <a:xfrm>
              <a:off x="901" y="336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8" name="Freeform 1270"/>
            <p:cNvSpPr>
              <a:spLocks/>
            </p:cNvSpPr>
            <p:nvPr/>
          </p:nvSpPr>
          <p:spPr bwMode="auto">
            <a:xfrm>
              <a:off x="901" y="329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99" name="Freeform 1271"/>
            <p:cNvSpPr>
              <a:spLocks/>
            </p:cNvSpPr>
            <p:nvPr/>
          </p:nvSpPr>
          <p:spPr bwMode="auto">
            <a:xfrm>
              <a:off x="901" y="322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0" name="Freeform 1272"/>
            <p:cNvSpPr>
              <a:spLocks/>
            </p:cNvSpPr>
            <p:nvPr/>
          </p:nvSpPr>
          <p:spPr bwMode="auto">
            <a:xfrm>
              <a:off x="901" y="315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1" name="Freeform 1273"/>
            <p:cNvSpPr>
              <a:spLocks/>
            </p:cNvSpPr>
            <p:nvPr/>
          </p:nvSpPr>
          <p:spPr bwMode="auto">
            <a:xfrm>
              <a:off x="901" y="309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2" name="Freeform 1274"/>
            <p:cNvSpPr>
              <a:spLocks/>
            </p:cNvSpPr>
            <p:nvPr/>
          </p:nvSpPr>
          <p:spPr bwMode="auto">
            <a:xfrm>
              <a:off x="901" y="302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3" name="Freeform 1275"/>
            <p:cNvSpPr>
              <a:spLocks/>
            </p:cNvSpPr>
            <p:nvPr/>
          </p:nvSpPr>
          <p:spPr bwMode="auto">
            <a:xfrm>
              <a:off x="901" y="295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4" name="Freeform 1276"/>
            <p:cNvSpPr>
              <a:spLocks/>
            </p:cNvSpPr>
            <p:nvPr/>
          </p:nvSpPr>
          <p:spPr bwMode="auto">
            <a:xfrm>
              <a:off x="901" y="288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5" name="Freeform 1277"/>
            <p:cNvSpPr>
              <a:spLocks/>
            </p:cNvSpPr>
            <p:nvPr/>
          </p:nvSpPr>
          <p:spPr bwMode="auto">
            <a:xfrm>
              <a:off x="901" y="281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6" name="Freeform 1278"/>
            <p:cNvSpPr>
              <a:spLocks/>
            </p:cNvSpPr>
            <p:nvPr/>
          </p:nvSpPr>
          <p:spPr bwMode="auto">
            <a:xfrm>
              <a:off x="901" y="274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7" name="Freeform 1279"/>
            <p:cNvSpPr>
              <a:spLocks/>
            </p:cNvSpPr>
            <p:nvPr/>
          </p:nvSpPr>
          <p:spPr bwMode="auto">
            <a:xfrm>
              <a:off x="901" y="267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8" name="Freeform 1280"/>
            <p:cNvSpPr>
              <a:spLocks/>
            </p:cNvSpPr>
            <p:nvPr/>
          </p:nvSpPr>
          <p:spPr bwMode="auto">
            <a:xfrm>
              <a:off x="901" y="260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09" name="Freeform 1281"/>
            <p:cNvSpPr>
              <a:spLocks/>
            </p:cNvSpPr>
            <p:nvPr/>
          </p:nvSpPr>
          <p:spPr bwMode="auto">
            <a:xfrm>
              <a:off x="901" y="253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0" name="Freeform 1282"/>
            <p:cNvSpPr>
              <a:spLocks/>
            </p:cNvSpPr>
            <p:nvPr/>
          </p:nvSpPr>
          <p:spPr bwMode="auto">
            <a:xfrm>
              <a:off x="901" y="247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1" name="Freeform 1283"/>
            <p:cNvSpPr>
              <a:spLocks/>
            </p:cNvSpPr>
            <p:nvPr/>
          </p:nvSpPr>
          <p:spPr bwMode="auto">
            <a:xfrm>
              <a:off x="901" y="2401"/>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2" name="Freeform 1284"/>
            <p:cNvSpPr>
              <a:spLocks/>
            </p:cNvSpPr>
            <p:nvPr/>
          </p:nvSpPr>
          <p:spPr bwMode="auto">
            <a:xfrm>
              <a:off x="901" y="233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3" name="Freeform 1285"/>
            <p:cNvSpPr>
              <a:spLocks/>
            </p:cNvSpPr>
            <p:nvPr/>
          </p:nvSpPr>
          <p:spPr bwMode="auto">
            <a:xfrm>
              <a:off x="901" y="2263"/>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4" name="Freeform 1286"/>
            <p:cNvSpPr>
              <a:spLocks/>
            </p:cNvSpPr>
            <p:nvPr/>
          </p:nvSpPr>
          <p:spPr bwMode="auto">
            <a:xfrm>
              <a:off x="901" y="2194"/>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5" name="Freeform 1287"/>
            <p:cNvSpPr>
              <a:spLocks/>
            </p:cNvSpPr>
            <p:nvPr/>
          </p:nvSpPr>
          <p:spPr bwMode="auto">
            <a:xfrm>
              <a:off x="901" y="2125"/>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6" name="Freeform 1288"/>
            <p:cNvSpPr>
              <a:spLocks/>
            </p:cNvSpPr>
            <p:nvPr/>
          </p:nvSpPr>
          <p:spPr bwMode="auto">
            <a:xfrm>
              <a:off x="901" y="2056"/>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7" name="Freeform 1289"/>
            <p:cNvSpPr>
              <a:spLocks/>
            </p:cNvSpPr>
            <p:nvPr/>
          </p:nvSpPr>
          <p:spPr bwMode="auto">
            <a:xfrm>
              <a:off x="901" y="1987"/>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8" name="Freeform 1290"/>
            <p:cNvSpPr>
              <a:spLocks/>
            </p:cNvSpPr>
            <p:nvPr/>
          </p:nvSpPr>
          <p:spPr bwMode="auto">
            <a:xfrm>
              <a:off x="901" y="1918"/>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9" name="Freeform 1291"/>
            <p:cNvSpPr>
              <a:spLocks/>
            </p:cNvSpPr>
            <p:nvPr/>
          </p:nvSpPr>
          <p:spPr bwMode="auto">
            <a:xfrm>
              <a:off x="901" y="1849"/>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0" name="Freeform 1292"/>
            <p:cNvSpPr>
              <a:spLocks/>
            </p:cNvSpPr>
            <p:nvPr/>
          </p:nvSpPr>
          <p:spPr bwMode="auto">
            <a:xfrm>
              <a:off x="901" y="1780"/>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1" name="Freeform 1293"/>
            <p:cNvSpPr>
              <a:spLocks/>
            </p:cNvSpPr>
            <p:nvPr/>
          </p:nvSpPr>
          <p:spPr bwMode="auto">
            <a:xfrm>
              <a:off x="901" y="1712"/>
              <a:ext cx="26" cy="1"/>
            </a:xfrm>
            <a:custGeom>
              <a:avLst/>
              <a:gdLst>
                <a:gd name="T0" fmla="*/ 0 w 26"/>
                <a:gd name="T1" fmla="*/ 0 h 1"/>
                <a:gd name="T2" fmla="*/ 24 w 26"/>
                <a:gd name="T3" fmla="*/ 0 h 1"/>
                <a:gd name="T4" fmla="*/ 25 w 26"/>
                <a:gd name="T5" fmla="*/ 0 h 1"/>
              </a:gdLst>
              <a:ahLst/>
              <a:cxnLst>
                <a:cxn ang="0">
                  <a:pos x="T0" y="T1"/>
                </a:cxn>
                <a:cxn ang="0">
                  <a:pos x="T2" y="T3"/>
                </a:cxn>
                <a:cxn ang="0">
                  <a:pos x="T4" y="T5"/>
                </a:cxn>
              </a:cxnLst>
              <a:rect l="0" t="0" r="r" b="b"/>
              <a:pathLst>
                <a:path w="26" h="1">
                  <a:moveTo>
                    <a:pt x="0" y="0"/>
                  </a:moveTo>
                  <a:lnTo>
                    <a:pt x="24"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2" name="Freeform 1294"/>
            <p:cNvSpPr>
              <a:spLocks/>
            </p:cNvSpPr>
            <p:nvPr/>
          </p:nvSpPr>
          <p:spPr bwMode="auto">
            <a:xfrm>
              <a:off x="877" y="343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3" name="Freeform 1295"/>
            <p:cNvSpPr>
              <a:spLocks/>
            </p:cNvSpPr>
            <p:nvPr/>
          </p:nvSpPr>
          <p:spPr bwMode="auto">
            <a:xfrm>
              <a:off x="877" y="3090"/>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4" name="Freeform 1296"/>
            <p:cNvSpPr>
              <a:spLocks/>
            </p:cNvSpPr>
            <p:nvPr/>
          </p:nvSpPr>
          <p:spPr bwMode="auto">
            <a:xfrm>
              <a:off x="877" y="2745"/>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5" name="Freeform 1297"/>
            <p:cNvSpPr>
              <a:spLocks/>
            </p:cNvSpPr>
            <p:nvPr/>
          </p:nvSpPr>
          <p:spPr bwMode="auto">
            <a:xfrm>
              <a:off x="877" y="2401"/>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6" name="Freeform 1298"/>
            <p:cNvSpPr>
              <a:spLocks/>
            </p:cNvSpPr>
            <p:nvPr/>
          </p:nvSpPr>
          <p:spPr bwMode="auto">
            <a:xfrm>
              <a:off x="877" y="2056"/>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7" name="Freeform 1299"/>
            <p:cNvSpPr>
              <a:spLocks/>
            </p:cNvSpPr>
            <p:nvPr/>
          </p:nvSpPr>
          <p:spPr bwMode="auto">
            <a:xfrm>
              <a:off x="877" y="1712"/>
              <a:ext cx="50" cy="1"/>
            </a:xfrm>
            <a:custGeom>
              <a:avLst/>
              <a:gdLst>
                <a:gd name="T0" fmla="*/ 0 w 50"/>
                <a:gd name="T1" fmla="*/ 0 h 1"/>
                <a:gd name="T2" fmla="*/ 48 w 50"/>
                <a:gd name="T3" fmla="*/ 0 h 1"/>
                <a:gd name="T4" fmla="*/ 49 w 50"/>
                <a:gd name="T5" fmla="*/ 0 h 1"/>
              </a:gdLst>
              <a:ahLst/>
              <a:cxnLst>
                <a:cxn ang="0">
                  <a:pos x="T0" y="T1"/>
                </a:cxn>
                <a:cxn ang="0">
                  <a:pos x="T2" y="T3"/>
                </a:cxn>
                <a:cxn ang="0">
                  <a:pos x="T4" y="T5"/>
                </a:cxn>
              </a:cxnLst>
              <a:rect l="0" t="0" r="r" b="b"/>
              <a:pathLst>
                <a:path w="50" h="1">
                  <a:moveTo>
                    <a:pt x="0" y="0"/>
                  </a:moveTo>
                  <a:lnTo>
                    <a:pt x="48" y="0"/>
                  </a:lnTo>
                  <a:lnTo>
                    <a:pt x="4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8" name="Freeform 1300"/>
            <p:cNvSpPr>
              <a:spLocks/>
            </p:cNvSpPr>
            <p:nvPr/>
          </p:nvSpPr>
          <p:spPr bwMode="auto">
            <a:xfrm>
              <a:off x="92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9" name="Freeform 1301"/>
            <p:cNvSpPr>
              <a:spLocks/>
            </p:cNvSpPr>
            <p:nvPr/>
          </p:nvSpPr>
          <p:spPr bwMode="auto">
            <a:xfrm>
              <a:off x="105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0" name="Freeform 1302"/>
            <p:cNvSpPr>
              <a:spLocks/>
            </p:cNvSpPr>
            <p:nvPr/>
          </p:nvSpPr>
          <p:spPr bwMode="auto">
            <a:xfrm>
              <a:off x="118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1" name="Freeform 1303"/>
            <p:cNvSpPr>
              <a:spLocks/>
            </p:cNvSpPr>
            <p:nvPr/>
          </p:nvSpPr>
          <p:spPr bwMode="auto">
            <a:xfrm>
              <a:off x="131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2" name="Freeform 1304"/>
            <p:cNvSpPr>
              <a:spLocks/>
            </p:cNvSpPr>
            <p:nvPr/>
          </p:nvSpPr>
          <p:spPr bwMode="auto">
            <a:xfrm>
              <a:off x="144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3" name="Freeform 1305"/>
            <p:cNvSpPr>
              <a:spLocks/>
            </p:cNvSpPr>
            <p:nvPr/>
          </p:nvSpPr>
          <p:spPr bwMode="auto">
            <a:xfrm>
              <a:off x="157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4" name="Freeform 1306"/>
            <p:cNvSpPr>
              <a:spLocks/>
            </p:cNvSpPr>
            <p:nvPr/>
          </p:nvSpPr>
          <p:spPr bwMode="auto">
            <a:xfrm>
              <a:off x="170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5" name="Freeform 1307"/>
            <p:cNvSpPr>
              <a:spLocks/>
            </p:cNvSpPr>
            <p:nvPr/>
          </p:nvSpPr>
          <p:spPr bwMode="auto">
            <a:xfrm>
              <a:off x="1838"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6" name="Freeform 1308"/>
            <p:cNvSpPr>
              <a:spLocks/>
            </p:cNvSpPr>
            <p:nvPr/>
          </p:nvSpPr>
          <p:spPr bwMode="auto">
            <a:xfrm>
              <a:off x="1969"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7" name="Freeform 1309"/>
            <p:cNvSpPr>
              <a:spLocks/>
            </p:cNvSpPr>
            <p:nvPr/>
          </p:nvSpPr>
          <p:spPr bwMode="auto">
            <a:xfrm>
              <a:off x="210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8" name="Freeform 1310"/>
            <p:cNvSpPr>
              <a:spLocks/>
            </p:cNvSpPr>
            <p:nvPr/>
          </p:nvSpPr>
          <p:spPr bwMode="auto">
            <a:xfrm>
              <a:off x="223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9" name="Freeform 1311"/>
            <p:cNvSpPr>
              <a:spLocks/>
            </p:cNvSpPr>
            <p:nvPr/>
          </p:nvSpPr>
          <p:spPr bwMode="auto">
            <a:xfrm>
              <a:off x="2360"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0" name="Freeform 1312"/>
            <p:cNvSpPr>
              <a:spLocks/>
            </p:cNvSpPr>
            <p:nvPr/>
          </p:nvSpPr>
          <p:spPr bwMode="auto">
            <a:xfrm>
              <a:off x="2491"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1" name="Freeform 1313"/>
            <p:cNvSpPr>
              <a:spLocks/>
            </p:cNvSpPr>
            <p:nvPr/>
          </p:nvSpPr>
          <p:spPr bwMode="auto">
            <a:xfrm>
              <a:off x="2621"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2" name="Freeform 1314"/>
            <p:cNvSpPr>
              <a:spLocks/>
            </p:cNvSpPr>
            <p:nvPr/>
          </p:nvSpPr>
          <p:spPr bwMode="auto">
            <a:xfrm>
              <a:off x="2752"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3" name="Freeform 1315"/>
            <p:cNvSpPr>
              <a:spLocks/>
            </p:cNvSpPr>
            <p:nvPr/>
          </p:nvSpPr>
          <p:spPr bwMode="auto">
            <a:xfrm>
              <a:off x="2882"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4" name="Freeform 1316"/>
            <p:cNvSpPr>
              <a:spLocks/>
            </p:cNvSpPr>
            <p:nvPr/>
          </p:nvSpPr>
          <p:spPr bwMode="auto">
            <a:xfrm>
              <a:off x="3013"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5" name="Freeform 1317"/>
            <p:cNvSpPr>
              <a:spLocks/>
            </p:cNvSpPr>
            <p:nvPr/>
          </p:nvSpPr>
          <p:spPr bwMode="auto">
            <a:xfrm>
              <a:off x="3143"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6" name="Freeform 1318"/>
            <p:cNvSpPr>
              <a:spLocks/>
            </p:cNvSpPr>
            <p:nvPr/>
          </p:nvSpPr>
          <p:spPr bwMode="auto">
            <a:xfrm>
              <a:off x="3274"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7" name="Freeform 1319"/>
            <p:cNvSpPr>
              <a:spLocks/>
            </p:cNvSpPr>
            <p:nvPr/>
          </p:nvSpPr>
          <p:spPr bwMode="auto">
            <a:xfrm>
              <a:off x="3404"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8" name="Freeform 1320"/>
            <p:cNvSpPr>
              <a:spLocks/>
            </p:cNvSpPr>
            <p:nvPr/>
          </p:nvSpPr>
          <p:spPr bwMode="auto">
            <a:xfrm>
              <a:off x="353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49" name="Freeform 1321"/>
            <p:cNvSpPr>
              <a:spLocks/>
            </p:cNvSpPr>
            <p:nvPr/>
          </p:nvSpPr>
          <p:spPr bwMode="auto">
            <a:xfrm>
              <a:off x="366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0" name="Freeform 1322"/>
            <p:cNvSpPr>
              <a:spLocks/>
            </p:cNvSpPr>
            <p:nvPr/>
          </p:nvSpPr>
          <p:spPr bwMode="auto">
            <a:xfrm>
              <a:off x="3795"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1" name="Freeform 1323"/>
            <p:cNvSpPr>
              <a:spLocks/>
            </p:cNvSpPr>
            <p:nvPr/>
          </p:nvSpPr>
          <p:spPr bwMode="auto">
            <a:xfrm>
              <a:off x="3926"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2" name="Freeform 1324"/>
            <p:cNvSpPr>
              <a:spLocks/>
            </p:cNvSpPr>
            <p:nvPr/>
          </p:nvSpPr>
          <p:spPr bwMode="auto">
            <a:xfrm>
              <a:off x="405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3" name="Freeform 1325"/>
            <p:cNvSpPr>
              <a:spLocks/>
            </p:cNvSpPr>
            <p:nvPr/>
          </p:nvSpPr>
          <p:spPr bwMode="auto">
            <a:xfrm>
              <a:off x="4187" y="3434"/>
              <a:ext cx="1" cy="26"/>
            </a:xfrm>
            <a:custGeom>
              <a:avLst/>
              <a:gdLst>
                <a:gd name="T0" fmla="*/ 0 w 1"/>
                <a:gd name="T1" fmla="*/ 25 h 26"/>
                <a:gd name="T2" fmla="*/ 0 w 1"/>
                <a:gd name="T3" fmla="*/ 1 h 26"/>
                <a:gd name="T4" fmla="*/ 0 w 1"/>
                <a:gd name="T5" fmla="*/ 0 h 26"/>
              </a:gdLst>
              <a:ahLst/>
              <a:cxnLst>
                <a:cxn ang="0">
                  <a:pos x="T0" y="T1"/>
                </a:cxn>
                <a:cxn ang="0">
                  <a:pos x="T2" y="T3"/>
                </a:cxn>
                <a:cxn ang="0">
                  <a:pos x="T4" y="T5"/>
                </a:cxn>
              </a:cxnLst>
              <a:rect l="0" t="0" r="r" b="b"/>
              <a:pathLst>
                <a:path w="1" h="26">
                  <a:moveTo>
                    <a:pt x="0" y="25"/>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4" name="Freeform 1326"/>
            <p:cNvSpPr>
              <a:spLocks/>
            </p:cNvSpPr>
            <p:nvPr/>
          </p:nvSpPr>
          <p:spPr bwMode="auto">
            <a:xfrm>
              <a:off x="925"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5" name="Freeform 1327"/>
            <p:cNvSpPr>
              <a:spLocks/>
            </p:cNvSpPr>
            <p:nvPr/>
          </p:nvSpPr>
          <p:spPr bwMode="auto">
            <a:xfrm>
              <a:off x="1578"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6" name="Freeform 1328"/>
            <p:cNvSpPr>
              <a:spLocks/>
            </p:cNvSpPr>
            <p:nvPr/>
          </p:nvSpPr>
          <p:spPr bwMode="auto">
            <a:xfrm>
              <a:off x="2230"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7" name="Freeform 1329"/>
            <p:cNvSpPr>
              <a:spLocks/>
            </p:cNvSpPr>
            <p:nvPr/>
          </p:nvSpPr>
          <p:spPr bwMode="auto">
            <a:xfrm>
              <a:off x="2882"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8" name="Freeform 1330"/>
            <p:cNvSpPr>
              <a:spLocks/>
            </p:cNvSpPr>
            <p:nvPr/>
          </p:nvSpPr>
          <p:spPr bwMode="auto">
            <a:xfrm>
              <a:off x="3535"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9" name="Freeform 1331"/>
            <p:cNvSpPr>
              <a:spLocks/>
            </p:cNvSpPr>
            <p:nvPr/>
          </p:nvSpPr>
          <p:spPr bwMode="auto">
            <a:xfrm>
              <a:off x="4187" y="3434"/>
              <a:ext cx="1" cy="50"/>
            </a:xfrm>
            <a:custGeom>
              <a:avLst/>
              <a:gdLst>
                <a:gd name="T0" fmla="*/ 0 w 1"/>
                <a:gd name="T1" fmla="*/ 49 h 50"/>
                <a:gd name="T2" fmla="*/ 0 w 1"/>
                <a:gd name="T3" fmla="*/ 1 h 50"/>
                <a:gd name="T4" fmla="*/ 0 w 1"/>
                <a:gd name="T5" fmla="*/ 0 h 50"/>
              </a:gdLst>
              <a:ahLst/>
              <a:cxnLst>
                <a:cxn ang="0">
                  <a:pos x="T0" y="T1"/>
                </a:cxn>
                <a:cxn ang="0">
                  <a:pos x="T2" y="T3"/>
                </a:cxn>
                <a:cxn ang="0">
                  <a:pos x="T4" y="T5"/>
                </a:cxn>
              </a:cxnLst>
              <a:rect l="0" t="0" r="r" b="b"/>
              <a:pathLst>
                <a:path w="1" h="50">
                  <a:moveTo>
                    <a:pt x="0" y="49"/>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 name="Freeform 1332"/>
            <p:cNvSpPr>
              <a:spLocks/>
            </p:cNvSpPr>
            <p:nvPr/>
          </p:nvSpPr>
          <p:spPr bwMode="auto">
            <a:xfrm>
              <a:off x="925" y="1711"/>
              <a:ext cx="1" cy="1725"/>
            </a:xfrm>
            <a:custGeom>
              <a:avLst/>
              <a:gdLst>
                <a:gd name="T0" fmla="*/ 0 w 1"/>
                <a:gd name="T1" fmla="*/ 1724 h 1725"/>
                <a:gd name="T2" fmla="*/ 0 w 1"/>
                <a:gd name="T3" fmla="*/ 1 h 1725"/>
                <a:gd name="T4" fmla="*/ 0 w 1"/>
                <a:gd name="T5" fmla="*/ 0 h 1725"/>
              </a:gdLst>
              <a:ahLst/>
              <a:cxnLst>
                <a:cxn ang="0">
                  <a:pos x="T0" y="T1"/>
                </a:cxn>
                <a:cxn ang="0">
                  <a:pos x="T2" y="T3"/>
                </a:cxn>
                <a:cxn ang="0">
                  <a:pos x="T4" y="T5"/>
                </a:cxn>
              </a:cxnLst>
              <a:rect l="0" t="0" r="r" b="b"/>
              <a:pathLst>
                <a:path w="1" h="1725">
                  <a:moveTo>
                    <a:pt x="0" y="1724"/>
                  </a:move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1" name="Line 1333"/>
            <p:cNvSpPr>
              <a:spLocks noChangeShapeType="1"/>
            </p:cNvSpPr>
            <p:nvPr/>
          </p:nvSpPr>
          <p:spPr bwMode="auto">
            <a:xfrm>
              <a:off x="925" y="3435"/>
              <a:ext cx="32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 name="Rectangle 1334"/>
            <p:cNvSpPr>
              <a:spLocks noChangeArrowheads="1"/>
            </p:cNvSpPr>
            <p:nvPr/>
          </p:nvSpPr>
          <p:spPr bwMode="auto">
            <a:xfrm>
              <a:off x="1088"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3" name="Rectangle 1335"/>
            <p:cNvSpPr>
              <a:spLocks noChangeArrowheads="1"/>
            </p:cNvSpPr>
            <p:nvPr/>
          </p:nvSpPr>
          <p:spPr bwMode="auto">
            <a:xfrm>
              <a:off x="1349"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4" name="Rectangle 1336"/>
            <p:cNvSpPr>
              <a:spLocks noChangeArrowheads="1"/>
            </p:cNvSpPr>
            <p:nvPr/>
          </p:nvSpPr>
          <p:spPr bwMode="auto">
            <a:xfrm>
              <a:off x="1740"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5" name="Rectangle 1337"/>
            <p:cNvSpPr>
              <a:spLocks noChangeArrowheads="1"/>
            </p:cNvSpPr>
            <p:nvPr/>
          </p:nvSpPr>
          <p:spPr bwMode="auto">
            <a:xfrm>
              <a:off x="2002"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6" name="Rectangle 1338"/>
            <p:cNvSpPr>
              <a:spLocks noChangeArrowheads="1"/>
            </p:cNvSpPr>
            <p:nvPr/>
          </p:nvSpPr>
          <p:spPr bwMode="auto">
            <a:xfrm>
              <a:off x="2262" y="281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7" name="Rectangle 1339"/>
            <p:cNvSpPr>
              <a:spLocks noChangeArrowheads="1"/>
            </p:cNvSpPr>
            <p:nvPr/>
          </p:nvSpPr>
          <p:spPr bwMode="auto">
            <a:xfrm>
              <a:off x="2262" y="302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8" name="Rectangle 1340"/>
            <p:cNvSpPr>
              <a:spLocks noChangeArrowheads="1"/>
            </p:cNvSpPr>
            <p:nvPr/>
          </p:nvSpPr>
          <p:spPr bwMode="auto">
            <a:xfrm>
              <a:off x="2262"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69" name="Rectangle 1341"/>
            <p:cNvSpPr>
              <a:spLocks noChangeArrowheads="1"/>
            </p:cNvSpPr>
            <p:nvPr/>
          </p:nvSpPr>
          <p:spPr bwMode="auto">
            <a:xfrm>
              <a:off x="2262" y="25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0" name="Rectangle 1342"/>
            <p:cNvSpPr>
              <a:spLocks noChangeArrowheads="1"/>
            </p:cNvSpPr>
            <p:nvPr/>
          </p:nvSpPr>
          <p:spPr bwMode="auto">
            <a:xfrm>
              <a:off x="2393"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1" name="Rectangle 1343"/>
            <p:cNvSpPr>
              <a:spLocks noChangeArrowheads="1"/>
            </p:cNvSpPr>
            <p:nvPr/>
          </p:nvSpPr>
          <p:spPr bwMode="auto">
            <a:xfrm>
              <a:off x="2654" y="254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2" name="Rectangle 1344"/>
            <p:cNvSpPr>
              <a:spLocks noChangeArrowheads="1"/>
            </p:cNvSpPr>
            <p:nvPr/>
          </p:nvSpPr>
          <p:spPr bwMode="auto">
            <a:xfrm>
              <a:off x="3306" y="274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3" name="Rectangle 1345"/>
            <p:cNvSpPr>
              <a:spLocks noChangeArrowheads="1"/>
            </p:cNvSpPr>
            <p:nvPr/>
          </p:nvSpPr>
          <p:spPr bwMode="auto">
            <a:xfrm>
              <a:off x="2132"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4" name="Rectangle 1346"/>
            <p:cNvSpPr>
              <a:spLocks noChangeArrowheads="1"/>
            </p:cNvSpPr>
            <p:nvPr/>
          </p:nvSpPr>
          <p:spPr bwMode="auto">
            <a:xfrm>
              <a:off x="2262"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5" name="Rectangle 1347"/>
            <p:cNvSpPr>
              <a:spLocks noChangeArrowheads="1"/>
            </p:cNvSpPr>
            <p:nvPr/>
          </p:nvSpPr>
          <p:spPr bwMode="auto">
            <a:xfrm>
              <a:off x="2393"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6" name="Rectangle 1348"/>
            <p:cNvSpPr>
              <a:spLocks noChangeArrowheads="1"/>
            </p:cNvSpPr>
            <p:nvPr/>
          </p:nvSpPr>
          <p:spPr bwMode="auto">
            <a:xfrm>
              <a:off x="3437" y="2473"/>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7" name="Rectangle 1349"/>
            <p:cNvSpPr>
              <a:spLocks noChangeArrowheads="1"/>
            </p:cNvSpPr>
            <p:nvPr/>
          </p:nvSpPr>
          <p:spPr bwMode="auto">
            <a:xfrm>
              <a:off x="3697"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8" name="Rectangle 1350"/>
            <p:cNvSpPr>
              <a:spLocks noChangeArrowheads="1"/>
            </p:cNvSpPr>
            <p:nvPr/>
          </p:nvSpPr>
          <p:spPr bwMode="auto">
            <a:xfrm>
              <a:off x="2132"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79" name="Rectangle 1351"/>
            <p:cNvSpPr>
              <a:spLocks noChangeArrowheads="1"/>
            </p:cNvSpPr>
            <p:nvPr/>
          </p:nvSpPr>
          <p:spPr bwMode="auto">
            <a:xfrm>
              <a:off x="2132"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0" name="Rectangle 1352"/>
            <p:cNvSpPr>
              <a:spLocks noChangeArrowheads="1"/>
            </p:cNvSpPr>
            <p:nvPr/>
          </p:nvSpPr>
          <p:spPr bwMode="auto">
            <a:xfrm>
              <a:off x="2132"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1" name="Rectangle 1353"/>
            <p:cNvSpPr>
              <a:spLocks noChangeArrowheads="1"/>
            </p:cNvSpPr>
            <p:nvPr/>
          </p:nvSpPr>
          <p:spPr bwMode="auto">
            <a:xfrm>
              <a:off x="2262"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2" name="Rectangle 1354"/>
            <p:cNvSpPr>
              <a:spLocks noChangeArrowheads="1"/>
            </p:cNvSpPr>
            <p:nvPr/>
          </p:nvSpPr>
          <p:spPr bwMode="auto">
            <a:xfrm>
              <a:off x="2654" y="233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3" name="Rectangle 1355"/>
            <p:cNvSpPr>
              <a:spLocks noChangeArrowheads="1"/>
            </p:cNvSpPr>
            <p:nvPr/>
          </p:nvSpPr>
          <p:spPr bwMode="auto">
            <a:xfrm>
              <a:off x="2523" y="226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4" name="Rectangle 1356"/>
            <p:cNvSpPr>
              <a:spLocks noChangeArrowheads="1"/>
            </p:cNvSpPr>
            <p:nvPr/>
          </p:nvSpPr>
          <p:spPr bwMode="auto">
            <a:xfrm>
              <a:off x="2393" y="2198"/>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5" name="Rectangle 1357"/>
            <p:cNvSpPr>
              <a:spLocks noChangeArrowheads="1"/>
            </p:cNvSpPr>
            <p:nvPr/>
          </p:nvSpPr>
          <p:spPr bwMode="auto">
            <a:xfrm>
              <a:off x="2523" y="2129"/>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6" name="Rectangle 1358"/>
            <p:cNvSpPr>
              <a:spLocks noChangeArrowheads="1"/>
            </p:cNvSpPr>
            <p:nvPr/>
          </p:nvSpPr>
          <p:spPr bwMode="auto">
            <a:xfrm>
              <a:off x="3045" y="1922"/>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7" name="Rectangle 1359"/>
            <p:cNvSpPr>
              <a:spLocks noChangeArrowheads="1"/>
            </p:cNvSpPr>
            <p:nvPr/>
          </p:nvSpPr>
          <p:spPr bwMode="auto">
            <a:xfrm>
              <a:off x="3437" y="199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888" name="Rectangle 1360"/>
            <p:cNvSpPr>
              <a:spLocks noChangeArrowheads="1"/>
            </p:cNvSpPr>
            <p:nvPr/>
          </p:nvSpPr>
          <p:spPr bwMode="auto">
            <a:xfrm>
              <a:off x="648" y="333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23889" name="Rectangle 1361"/>
            <p:cNvSpPr>
              <a:spLocks noChangeArrowheads="1"/>
            </p:cNvSpPr>
            <p:nvPr/>
          </p:nvSpPr>
          <p:spPr bwMode="auto">
            <a:xfrm>
              <a:off x="648" y="298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23890" name="Rectangle 1362"/>
            <p:cNvSpPr>
              <a:spLocks noChangeArrowheads="1"/>
            </p:cNvSpPr>
            <p:nvPr/>
          </p:nvSpPr>
          <p:spPr bwMode="auto">
            <a:xfrm>
              <a:off x="648" y="26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23891" name="Rectangle 1363"/>
            <p:cNvSpPr>
              <a:spLocks noChangeArrowheads="1"/>
            </p:cNvSpPr>
            <p:nvPr/>
          </p:nvSpPr>
          <p:spPr bwMode="auto">
            <a:xfrm>
              <a:off x="648" y="229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35</a:t>
              </a:r>
            </a:p>
          </p:txBody>
        </p:sp>
        <p:sp>
          <p:nvSpPr>
            <p:cNvPr id="23892" name="Rectangle 1364"/>
            <p:cNvSpPr>
              <a:spLocks noChangeArrowheads="1"/>
            </p:cNvSpPr>
            <p:nvPr/>
          </p:nvSpPr>
          <p:spPr bwMode="auto">
            <a:xfrm>
              <a:off x="648" y="195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40</a:t>
              </a:r>
            </a:p>
          </p:txBody>
        </p:sp>
        <p:sp>
          <p:nvSpPr>
            <p:cNvPr id="23893" name="Rectangle 1365"/>
            <p:cNvSpPr>
              <a:spLocks noChangeArrowheads="1"/>
            </p:cNvSpPr>
            <p:nvPr/>
          </p:nvSpPr>
          <p:spPr bwMode="auto">
            <a:xfrm>
              <a:off x="648" y="160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45</a:t>
              </a:r>
            </a:p>
          </p:txBody>
        </p:sp>
        <p:sp>
          <p:nvSpPr>
            <p:cNvPr id="23894" name="Rectangle 1366"/>
            <p:cNvSpPr>
              <a:spLocks noChangeArrowheads="1"/>
            </p:cNvSpPr>
            <p:nvPr/>
          </p:nvSpPr>
          <p:spPr bwMode="auto">
            <a:xfrm>
              <a:off x="831" y="347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5</a:t>
              </a:r>
            </a:p>
          </p:txBody>
        </p:sp>
        <p:sp>
          <p:nvSpPr>
            <p:cNvPr id="23895" name="Rectangle 1367"/>
            <p:cNvSpPr>
              <a:spLocks noChangeArrowheads="1"/>
            </p:cNvSpPr>
            <p:nvPr/>
          </p:nvSpPr>
          <p:spPr bwMode="auto">
            <a:xfrm>
              <a:off x="1444"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10</a:t>
              </a:r>
            </a:p>
          </p:txBody>
        </p:sp>
        <p:sp>
          <p:nvSpPr>
            <p:cNvPr id="23896" name="Rectangle 1368"/>
            <p:cNvSpPr>
              <a:spLocks noChangeArrowheads="1"/>
            </p:cNvSpPr>
            <p:nvPr/>
          </p:nvSpPr>
          <p:spPr bwMode="auto">
            <a:xfrm>
              <a:off x="2096"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15</a:t>
              </a:r>
            </a:p>
          </p:txBody>
        </p:sp>
        <p:sp>
          <p:nvSpPr>
            <p:cNvPr id="23897" name="Rectangle 1369"/>
            <p:cNvSpPr>
              <a:spLocks noChangeArrowheads="1"/>
            </p:cNvSpPr>
            <p:nvPr/>
          </p:nvSpPr>
          <p:spPr bwMode="auto">
            <a:xfrm>
              <a:off x="2748"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20</a:t>
              </a:r>
            </a:p>
          </p:txBody>
        </p:sp>
        <p:sp>
          <p:nvSpPr>
            <p:cNvPr id="23898" name="Rectangle 1370"/>
            <p:cNvSpPr>
              <a:spLocks noChangeArrowheads="1"/>
            </p:cNvSpPr>
            <p:nvPr/>
          </p:nvSpPr>
          <p:spPr bwMode="auto">
            <a:xfrm>
              <a:off x="3401"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25</a:t>
              </a:r>
            </a:p>
          </p:txBody>
        </p:sp>
        <p:sp>
          <p:nvSpPr>
            <p:cNvPr id="23899" name="Rectangle 1371"/>
            <p:cNvSpPr>
              <a:spLocks noChangeArrowheads="1"/>
            </p:cNvSpPr>
            <p:nvPr/>
          </p:nvSpPr>
          <p:spPr bwMode="auto">
            <a:xfrm>
              <a:off x="4053" y="34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Helvetica" pitchFamily="34" charset="0"/>
                </a:rPr>
                <a:t>30</a:t>
              </a:r>
            </a:p>
          </p:txBody>
        </p:sp>
        <p:sp>
          <p:nvSpPr>
            <p:cNvPr id="23900" name="Rectangle 1372"/>
            <p:cNvSpPr>
              <a:spLocks noChangeArrowheads="1"/>
            </p:cNvSpPr>
            <p:nvPr/>
          </p:nvSpPr>
          <p:spPr bwMode="auto">
            <a:xfrm>
              <a:off x="1971" y="3663"/>
              <a:ext cx="1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rgbClr val="000000"/>
                  </a:solidFill>
                  <a:latin typeface="Arial" charset="0"/>
                </a:rPr>
                <a:t>Estriol (mg/24 hr)</a:t>
              </a:r>
            </a:p>
          </p:txBody>
        </p:sp>
        <p:sp>
          <p:nvSpPr>
            <p:cNvPr id="23901" name="Rectangle 1373"/>
            <p:cNvSpPr>
              <a:spLocks noChangeArrowheads="1"/>
            </p:cNvSpPr>
            <p:nvPr/>
          </p:nvSpPr>
          <p:spPr bwMode="auto">
            <a:xfrm rot="16200000">
              <a:off x="-87" y="2445"/>
              <a:ext cx="1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Birthweight (g/100)</a:t>
              </a:r>
            </a:p>
          </p:txBody>
        </p:sp>
        <p:sp>
          <p:nvSpPr>
            <p:cNvPr id="23902" name="Line 1374"/>
            <p:cNvSpPr>
              <a:spLocks noChangeShapeType="1"/>
            </p:cNvSpPr>
            <p:nvPr/>
          </p:nvSpPr>
          <p:spPr bwMode="auto">
            <a:xfrm flipH="1">
              <a:off x="2523" y="1861"/>
              <a:ext cx="864"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3" name="Line 1375"/>
            <p:cNvSpPr>
              <a:spLocks noChangeShapeType="1"/>
            </p:cNvSpPr>
            <p:nvPr/>
          </p:nvSpPr>
          <p:spPr bwMode="auto">
            <a:xfrm>
              <a:off x="1467" y="3105"/>
              <a:ext cx="1056"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4" name="Line 1376"/>
            <p:cNvSpPr>
              <a:spLocks noChangeShapeType="1"/>
            </p:cNvSpPr>
            <p:nvPr/>
          </p:nvSpPr>
          <p:spPr bwMode="auto">
            <a:xfrm flipV="1">
              <a:off x="2523" y="1709"/>
              <a:ext cx="0" cy="1728"/>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5" name="Rectangle 1377"/>
            <p:cNvSpPr>
              <a:spLocks noChangeArrowheads="1"/>
            </p:cNvSpPr>
            <p:nvPr/>
          </p:nvSpPr>
          <p:spPr bwMode="auto">
            <a:xfrm>
              <a:off x="2002"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906" name="Rectangle 1378"/>
            <p:cNvSpPr>
              <a:spLocks noChangeArrowheads="1"/>
            </p:cNvSpPr>
            <p:nvPr/>
          </p:nvSpPr>
          <p:spPr bwMode="auto">
            <a:xfrm>
              <a:off x="2784" y="2060"/>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908" name="Line 1380"/>
            <p:cNvSpPr>
              <a:spLocks noChangeShapeType="1"/>
            </p:cNvSpPr>
            <p:nvPr/>
          </p:nvSpPr>
          <p:spPr bwMode="auto">
            <a:xfrm>
              <a:off x="939" y="2605"/>
              <a:ext cx="3264"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9" name="Rectangle 1381"/>
            <p:cNvSpPr>
              <a:spLocks noChangeArrowheads="1"/>
            </p:cNvSpPr>
            <p:nvPr/>
          </p:nvSpPr>
          <p:spPr bwMode="auto">
            <a:xfrm>
              <a:off x="4257" y="247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y=32</a:t>
              </a:r>
            </a:p>
          </p:txBody>
        </p:sp>
        <p:sp>
          <p:nvSpPr>
            <p:cNvPr id="23910" name="Line 1382"/>
            <p:cNvSpPr>
              <a:spLocks noChangeShapeType="1"/>
            </p:cNvSpPr>
            <p:nvPr/>
          </p:nvSpPr>
          <p:spPr bwMode="auto">
            <a:xfrm flipH="1">
              <a:off x="4311" y="2529"/>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1" name="Line 1383"/>
            <p:cNvSpPr>
              <a:spLocks noChangeShapeType="1"/>
            </p:cNvSpPr>
            <p:nvPr/>
          </p:nvSpPr>
          <p:spPr bwMode="auto">
            <a:xfrm>
              <a:off x="3403" y="1837"/>
              <a:ext cx="0" cy="768"/>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2" name="Line 1384"/>
            <p:cNvSpPr>
              <a:spLocks noChangeShapeType="1"/>
            </p:cNvSpPr>
            <p:nvPr/>
          </p:nvSpPr>
          <p:spPr bwMode="auto">
            <a:xfrm flipV="1">
              <a:off x="1451" y="2605"/>
              <a:ext cx="0" cy="48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3" name="Line 1385"/>
            <p:cNvSpPr>
              <a:spLocks noChangeShapeType="1"/>
            </p:cNvSpPr>
            <p:nvPr/>
          </p:nvSpPr>
          <p:spPr bwMode="auto">
            <a:xfrm flipV="1">
              <a:off x="3011" y="2605"/>
              <a:ext cx="0" cy="14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4" name="Line 1386"/>
            <p:cNvSpPr>
              <a:spLocks noChangeShapeType="1"/>
            </p:cNvSpPr>
            <p:nvPr/>
          </p:nvSpPr>
          <p:spPr bwMode="auto">
            <a:xfrm flipH="1">
              <a:off x="2523" y="2757"/>
              <a:ext cx="48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5" name="Rectangle 1387"/>
            <p:cNvSpPr>
              <a:spLocks noChangeArrowheads="1"/>
            </p:cNvSpPr>
            <p:nvPr/>
          </p:nvSpPr>
          <p:spPr bwMode="auto">
            <a:xfrm>
              <a:off x="1349" y="2956"/>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916" name="Rectangle 1388"/>
            <p:cNvSpPr>
              <a:spLocks noChangeArrowheads="1"/>
            </p:cNvSpPr>
            <p:nvPr/>
          </p:nvSpPr>
          <p:spPr bwMode="auto">
            <a:xfrm>
              <a:off x="2915" y="2611"/>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917" name="Rectangle 1389"/>
            <p:cNvSpPr>
              <a:spLocks noChangeArrowheads="1"/>
            </p:cNvSpPr>
            <p:nvPr/>
          </p:nvSpPr>
          <p:spPr bwMode="auto">
            <a:xfrm>
              <a:off x="3306" y="1715"/>
              <a:ext cx="2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400">
                  <a:solidFill>
                    <a:srgbClr val="0C0CFF"/>
                  </a:solidFill>
                  <a:latin typeface="Symbol" pitchFamily="18" charset="2"/>
                </a:rPr>
                <a:t>·</a:t>
              </a:r>
            </a:p>
          </p:txBody>
        </p:sp>
        <p:sp>
          <p:nvSpPr>
            <p:cNvPr id="23918" name="Oval 1390"/>
            <p:cNvSpPr>
              <a:spLocks noChangeArrowheads="1"/>
            </p:cNvSpPr>
            <p:nvPr/>
          </p:nvSpPr>
          <p:spPr bwMode="auto">
            <a:xfrm>
              <a:off x="2178" y="2443"/>
              <a:ext cx="111" cy="11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9" name="Oval 1391"/>
            <p:cNvSpPr>
              <a:spLocks noChangeArrowheads="1"/>
            </p:cNvSpPr>
            <p:nvPr/>
          </p:nvSpPr>
          <p:spPr bwMode="auto">
            <a:xfrm>
              <a:off x="1396" y="3063"/>
              <a:ext cx="111" cy="11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0" name="Rectangle 1392"/>
            <p:cNvSpPr>
              <a:spLocks noChangeArrowheads="1"/>
            </p:cNvSpPr>
            <p:nvPr/>
          </p:nvSpPr>
          <p:spPr bwMode="auto">
            <a:xfrm>
              <a:off x="3326" y="3705"/>
              <a:ext cx="2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200">
                  <a:solidFill>
                    <a:schemeClr val="tx1"/>
                  </a:solidFill>
                  <a:latin typeface="Arial" charset="0"/>
                </a:rPr>
                <a:t>Rosner. 2006: Table 11.1</a:t>
              </a:r>
            </a:p>
            <a:p>
              <a:pPr>
                <a:spcBef>
                  <a:spcPct val="0"/>
                </a:spcBef>
              </a:pPr>
              <a:r>
                <a:rPr lang="en-US" sz="1200">
                  <a:solidFill>
                    <a:schemeClr val="tx1"/>
                  </a:solidFill>
                  <a:latin typeface="Arial" charset="0"/>
                </a:rPr>
                <a:t>Green &amp; Touchstone</a:t>
              </a:r>
              <a:r>
                <a:rPr lang="en-US" sz="1200" i="1">
                  <a:solidFill>
                    <a:schemeClr val="tx1"/>
                  </a:solidFill>
                  <a:latin typeface="Arial" charset="0"/>
                </a:rPr>
                <a:t>. Am  J Obs Gyn 1963;85:1-9</a:t>
              </a:r>
            </a:p>
          </p:txBody>
        </p:sp>
        <p:sp>
          <p:nvSpPr>
            <p:cNvPr id="23923" name="Rectangle 1395"/>
            <p:cNvSpPr>
              <a:spLocks noChangeArrowheads="1"/>
            </p:cNvSpPr>
            <p:nvPr/>
          </p:nvSpPr>
          <p:spPr bwMode="auto">
            <a:xfrm>
              <a:off x="2358" y="1509"/>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1800">
                  <a:solidFill>
                    <a:schemeClr val="tx1"/>
                  </a:solidFill>
                  <a:latin typeface="Arial" charset="0"/>
                </a:rPr>
                <a:t>x=17.2</a:t>
              </a:r>
            </a:p>
          </p:txBody>
        </p:sp>
        <p:sp>
          <p:nvSpPr>
            <p:cNvPr id="23924" name="Line 1396"/>
            <p:cNvSpPr>
              <a:spLocks noChangeShapeType="1"/>
            </p:cNvSpPr>
            <p:nvPr/>
          </p:nvSpPr>
          <p:spPr bwMode="auto">
            <a:xfrm flipH="1">
              <a:off x="2407" y="1568"/>
              <a:ext cx="6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Text Box 4"/>
          <p:cNvSpPr txBox="1">
            <a:spLocks noChangeArrowheads="1"/>
          </p:cNvSpPr>
          <p:nvPr/>
        </p:nvSpPr>
        <p:spPr bwMode="auto">
          <a:xfrm>
            <a:off x="622300" y="4506913"/>
            <a:ext cx="81121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en-US" sz="1800">
                <a:solidFill>
                  <a:schemeClr val="tx1"/>
                </a:solidFill>
                <a:latin typeface="Century Schoolbook" pitchFamily="18" charset="0"/>
              </a:rPr>
              <a:t>In</a:t>
            </a:r>
            <a:r>
              <a:rPr lang="en-US" sz="1800" b="1">
                <a:solidFill>
                  <a:srgbClr val="0000FF"/>
                </a:solidFill>
                <a:latin typeface="Century Schoolbook" pitchFamily="18" charset="0"/>
              </a:rPr>
              <a:t> </a:t>
            </a:r>
            <a:r>
              <a:rPr lang="en-US" sz="1800" b="1">
                <a:solidFill>
                  <a:schemeClr val="accent2"/>
                </a:solidFill>
                <a:latin typeface="Century Schoolbook" pitchFamily="18" charset="0"/>
              </a:rPr>
              <a:t>Figure D</a:t>
            </a:r>
            <a:r>
              <a:rPr lang="en-US" sz="1800" b="1">
                <a:solidFill>
                  <a:srgbClr val="0000FF"/>
                </a:solidFill>
                <a:latin typeface="Century Schoolbook" pitchFamily="18" charset="0"/>
              </a:rPr>
              <a:t> </a:t>
            </a:r>
            <a:r>
              <a:rPr lang="en-US" sz="1800">
                <a:solidFill>
                  <a:schemeClr val="tx1"/>
                </a:solidFill>
                <a:latin typeface="Century Schoolbook" pitchFamily="18" charset="0"/>
              </a:rPr>
              <a:t>we plot log funding against log disability.</a:t>
            </a:r>
          </a:p>
        </p:txBody>
      </p:sp>
      <p:sp>
        <p:nvSpPr>
          <p:cNvPr id="202757" name="Rectangle 5"/>
          <p:cNvSpPr>
            <a:spLocks noChangeArrowheads="1"/>
          </p:cNvSpPr>
          <p:nvPr/>
        </p:nvSpPr>
        <p:spPr bwMode="auto">
          <a:xfrm>
            <a:off x="522288" y="4889500"/>
            <a:ext cx="79930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relationship between these transformed variables is now quite linear.</a:t>
            </a:r>
          </a:p>
        </p:txBody>
      </p:sp>
      <p:sp>
        <p:nvSpPr>
          <p:cNvPr id="202758" name="Rectangle 6"/>
          <p:cNvSpPr>
            <a:spLocks noChangeArrowheads="1"/>
          </p:cNvSpPr>
          <p:nvPr/>
        </p:nvSpPr>
        <p:spPr bwMode="auto">
          <a:xfrm>
            <a:off x="536575" y="5308600"/>
            <a:ext cx="81915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AIDS remains an outlier but is far less discordant with the other diseases than it is in panel A.</a:t>
            </a:r>
          </a:p>
        </p:txBody>
      </p:sp>
      <p:sp>
        <p:nvSpPr>
          <p:cNvPr id="202759" name="Rectangle 7"/>
          <p:cNvSpPr>
            <a:spLocks noChangeArrowheads="1"/>
          </p:cNvSpPr>
          <p:nvPr/>
        </p:nvSpPr>
        <p:spPr bwMode="auto">
          <a:xfrm>
            <a:off x="522288" y="5965825"/>
            <a:ext cx="82454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linear regression line and associated 95% confidence intervals are shown in this panel.</a:t>
            </a:r>
          </a:p>
        </p:txBody>
      </p:sp>
      <p:sp>
        <p:nvSpPr>
          <p:cNvPr id="202763" name="Freeform 11"/>
          <p:cNvSpPr>
            <a:spLocks/>
          </p:cNvSpPr>
          <p:nvPr/>
        </p:nvSpPr>
        <p:spPr bwMode="auto">
          <a:xfrm>
            <a:off x="2546350" y="1028700"/>
            <a:ext cx="4622800" cy="2508250"/>
          </a:xfrm>
          <a:custGeom>
            <a:avLst/>
            <a:gdLst>
              <a:gd name="T0" fmla="*/ 8 w 2912"/>
              <a:gd name="T1" fmla="*/ 868 h 1580"/>
              <a:gd name="T2" fmla="*/ 0 w 2912"/>
              <a:gd name="T3" fmla="*/ 1580 h 1580"/>
              <a:gd name="T4" fmla="*/ 1208 w 2912"/>
              <a:gd name="T5" fmla="*/ 972 h 1580"/>
              <a:gd name="T6" fmla="*/ 1892 w 2912"/>
              <a:gd name="T7" fmla="*/ 648 h 1580"/>
              <a:gd name="T8" fmla="*/ 2912 w 2912"/>
              <a:gd name="T9" fmla="*/ 364 h 1580"/>
              <a:gd name="T10" fmla="*/ 2912 w 2912"/>
              <a:gd name="T11" fmla="*/ 0 h 1580"/>
              <a:gd name="T12" fmla="*/ 2108 w 2912"/>
              <a:gd name="T13" fmla="*/ 368 h 1580"/>
              <a:gd name="T14" fmla="*/ 1468 w 2912"/>
              <a:gd name="T15" fmla="*/ 560 h 1580"/>
              <a:gd name="T16" fmla="*/ 8 w 2912"/>
              <a:gd name="T17" fmla="*/ 868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2" h="1580">
                <a:moveTo>
                  <a:pt x="8" y="868"/>
                </a:moveTo>
                <a:cubicBezTo>
                  <a:pt x="4" y="1436"/>
                  <a:pt x="4" y="1224"/>
                  <a:pt x="0" y="1580"/>
                </a:cubicBezTo>
                <a:cubicBezTo>
                  <a:pt x="536" y="1300"/>
                  <a:pt x="893" y="1127"/>
                  <a:pt x="1208" y="972"/>
                </a:cubicBezTo>
                <a:cubicBezTo>
                  <a:pt x="1523" y="817"/>
                  <a:pt x="1608" y="749"/>
                  <a:pt x="1892" y="648"/>
                </a:cubicBezTo>
                <a:cubicBezTo>
                  <a:pt x="2175" y="544"/>
                  <a:pt x="2636" y="420"/>
                  <a:pt x="2912" y="364"/>
                </a:cubicBezTo>
                <a:cubicBezTo>
                  <a:pt x="2912" y="180"/>
                  <a:pt x="2912" y="240"/>
                  <a:pt x="2912" y="0"/>
                </a:cubicBezTo>
                <a:cubicBezTo>
                  <a:pt x="2708" y="96"/>
                  <a:pt x="2349" y="275"/>
                  <a:pt x="2108" y="368"/>
                </a:cubicBezTo>
                <a:cubicBezTo>
                  <a:pt x="1867" y="461"/>
                  <a:pt x="1817" y="477"/>
                  <a:pt x="1468" y="560"/>
                </a:cubicBezTo>
                <a:cubicBezTo>
                  <a:pt x="1119" y="643"/>
                  <a:pt x="416" y="792"/>
                  <a:pt x="8" y="868"/>
                </a:cubicBezTo>
                <a:close/>
              </a:path>
            </a:pathLst>
          </a:custGeom>
          <a:solidFill>
            <a:srgbClr val="07FF07"/>
          </a:solidFill>
          <a:ln w="9525" cap="flat" cmpd="sng">
            <a:solidFill>
              <a:schemeClr val="folHlink"/>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202764" name="Group 12"/>
          <p:cNvGrpSpPr>
            <a:grpSpLocks/>
          </p:cNvGrpSpPr>
          <p:nvPr/>
        </p:nvGrpSpPr>
        <p:grpSpPr bwMode="auto">
          <a:xfrm>
            <a:off x="1554163" y="280988"/>
            <a:ext cx="5870575" cy="4057650"/>
            <a:chOff x="979" y="177"/>
            <a:chExt cx="3698" cy="2556"/>
          </a:xfrm>
        </p:grpSpPr>
        <p:grpSp>
          <p:nvGrpSpPr>
            <p:cNvPr id="202765" name="Group 13"/>
            <p:cNvGrpSpPr>
              <a:grpSpLocks/>
            </p:cNvGrpSpPr>
            <p:nvPr/>
          </p:nvGrpSpPr>
          <p:grpSpPr bwMode="auto">
            <a:xfrm>
              <a:off x="979" y="177"/>
              <a:ext cx="3698" cy="2556"/>
              <a:chOff x="979" y="177"/>
              <a:chExt cx="3698" cy="2556"/>
            </a:xfrm>
          </p:grpSpPr>
          <p:graphicFrame>
            <p:nvGraphicFramePr>
              <p:cNvPr id="202766" name="Object 14"/>
              <p:cNvGraphicFramePr>
                <a:graphicFrameLocks noChangeAspect="1"/>
              </p:cNvGraphicFramePr>
              <p:nvPr/>
            </p:nvGraphicFramePr>
            <p:xfrm>
              <a:off x="979" y="177"/>
              <a:ext cx="3681" cy="2528"/>
            </p:xfrm>
            <a:graphic>
              <a:graphicData uri="http://schemas.openxmlformats.org/presentationml/2006/ole">
                <mc:AlternateContent xmlns:mc="http://schemas.openxmlformats.org/markup-compatibility/2006">
                  <mc:Choice xmlns:v="urn:schemas-microsoft-com:vml" Requires="v">
                    <p:oleObj spid="_x0000_s202790" name="Document" r:id="rId4" imgW="5843160" imgH="4013280" progId="Word.Document.8">
                      <p:embed/>
                    </p:oleObj>
                  </mc:Choice>
                  <mc:Fallback>
                    <p:oleObj name="Document" r:id="rId4" imgW="5843160" imgH="4013280" progId="Word.Document.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 y="177"/>
                            <a:ext cx="3681" cy="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2767" name="Text Box 15"/>
              <p:cNvSpPr txBox="1">
                <a:spLocks noChangeArrowheads="1"/>
              </p:cNvSpPr>
              <p:nvPr/>
            </p:nvSpPr>
            <p:spPr bwMode="auto">
              <a:xfrm>
                <a:off x="1497" y="2502"/>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grpSp>
          <p:nvGrpSpPr>
            <p:cNvPr id="202768" name="Group 16"/>
            <p:cNvGrpSpPr>
              <a:grpSpLocks/>
            </p:cNvGrpSpPr>
            <p:nvPr/>
          </p:nvGrpSpPr>
          <p:grpSpPr bwMode="auto">
            <a:xfrm>
              <a:off x="4167" y="406"/>
              <a:ext cx="364" cy="231"/>
              <a:chOff x="4167" y="406"/>
              <a:chExt cx="364" cy="231"/>
            </a:xfrm>
          </p:grpSpPr>
          <p:sp>
            <p:nvSpPr>
              <p:cNvPr id="202769" name="Rectangle 17"/>
              <p:cNvSpPr>
                <a:spLocks noChangeArrowheads="1"/>
              </p:cNvSpPr>
              <p:nvPr/>
            </p:nvSpPr>
            <p:spPr bwMode="auto">
              <a:xfrm>
                <a:off x="4176" y="414"/>
                <a:ext cx="252" cy="1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2770" name="Text Box 18"/>
              <p:cNvSpPr txBox="1">
                <a:spLocks noChangeArrowheads="1"/>
              </p:cNvSpPr>
              <p:nvPr/>
            </p:nvSpPr>
            <p:spPr bwMode="auto">
              <a:xfrm>
                <a:off x="4167" y="406"/>
                <a:ext cx="36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IHD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6"/>
                                        </p:tgtEl>
                                        <p:attrNameLst>
                                          <p:attrName>style.visibility</p:attrName>
                                        </p:attrNameLst>
                                      </p:cBhvr>
                                      <p:to>
                                        <p:strVal val="visible"/>
                                      </p:to>
                                    </p:set>
                                  </p:childTnLst>
                                  <p:subTnLst>
                                    <p:set>
                                      <p:cBhvr override="childStyle">
                                        <p:cTn dur="1" fill="hold" display="0" masterRel="nextClick" afterEffect="1"/>
                                        <p:tgtEl>
                                          <p:spTgt spid="2027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7"/>
                                        </p:tgtEl>
                                        <p:attrNameLst>
                                          <p:attrName>style.visibility</p:attrName>
                                        </p:attrNameLst>
                                      </p:cBhvr>
                                      <p:to>
                                        <p:strVal val="visible"/>
                                      </p:to>
                                    </p:set>
                                  </p:childTnLst>
                                  <p:subTnLst>
                                    <p:set>
                                      <p:cBhvr override="childStyle">
                                        <p:cTn dur="1" fill="hold" display="0" masterRel="nextClick" afterEffect="1"/>
                                        <p:tgtEl>
                                          <p:spTgt spid="20275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8"/>
                                        </p:tgtEl>
                                        <p:attrNameLst>
                                          <p:attrName>style.visibility</p:attrName>
                                        </p:attrNameLst>
                                      </p:cBhvr>
                                      <p:to>
                                        <p:strVal val="visible"/>
                                      </p:to>
                                    </p:set>
                                  </p:childTnLst>
                                  <p:subTnLst>
                                    <p:set>
                                      <p:cBhvr override="childStyle">
                                        <p:cTn dur="1" fill="hold" display="0" masterRel="nextClick" afterEffect="1"/>
                                        <p:tgtEl>
                                          <p:spTgt spid="20275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2759"/>
                                        </p:tgtEl>
                                        <p:attrNameLst>
                                          <p:attrName>style.visibility</p:attrName>
                                        </p:attrNameLst>
                                      </p:cBhvr>
                                      <p:to>
                                        <p:strVal val="visible"/>
                                      </p:to>
                                    </p:set>
                                  </p:childTnLst>
                                  <p:subTnLst>
                                    <p:set>
                                      <p:cBhvr override="childStyle">
                                        <p:cTn dur="1" fill="hold" display="0" masterRel="nextClick" afterEffect="1"/>
                                        <p:tgtEl>
                                          <p:spTgt spid="2027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202757" grpId="0" autoUpdateAnimBg="0"/>
      <p:bldP spid="202758" grpId="0" autoUpdateAnimBg="0"/>
      <p:bldP spid="202759"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80" name="Group 4"/>
          <p:cNvGrpSpPr>
            <a:grpSpLocks/>
          </p:cNvGrpSpPr>
          <p:nvPr/>
        </p:nvGrpSpPr>
        <p:grpSpPr bwMode="auto">
          <a:xfrm>
            <a:off x="565150" y="4587875"/>
            <a:ext cx="7808913" cy="1573213"/>
            <a:chOff x="491" y="876"/>
            <a:chExt cx="4919" cy="991"/>
          </a:xfrm>
        </p:grpSpPr>
        <p:sp>
          <p:nvSpPr>
            <p:cNvPr id="203781" name="Rectangle 5"/>
            <p:cNvSpPr>
              <a:spLocks noChangeArrowheads="1"/>
            </p:cNvSpPr>
            <p:nvPr/>
          </p:nvSpPr>
          <p:spPr bwMode="auto">
            <a:xfrm>
              <a:off x="517" y="876"/>
              <a:ext cx="264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 model for this linear regression is</a:t>
              </a:r>
            </a:p>
          </p:txBody>
        </p:sp>
        <p:sp>
          <p:nvSpPr>
            <p:cNvPr id="203782" name="Rectangle 6"/>
            <p:cNvSpPr>
              <a:spLocks noChangeArrowheads="1"/>
            </p:cNvSpPr>
            <p:nvPr/>
          </p:nvSpPr>
          <p:spPr bwMode="auto">
            <a:xfrm>
              <a:off x="4426" y="1117"/>
              <a:ext cx="51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Century Schoolbook" pitchFamily="18" charset="0"/>
                </a:rPr>
                <a:t>{1.19}</a:t>
              </a:r>
            </a:p>
          </p:txBody>
        </p:sp>
        <p:graphicFrame>
          <p:nvGraphicFramePr>
            <p:cNvPr id="203783" name="Object 7"/>
            <p:cNvGraphicFramePr>
              <a:graphicFrameLocks noChangeAspect="1"/>
            </p:cNvGraphicFramePr>
            <p:nvPr/>
          </p:nvGraphicFramePr>
          <p:xfrm>
            <a:off x="861" y="1168"/>
            <a:ext cx="1386" cy="216"/>
          </p:xfrm>
          <a:graphic>
            <a:graphicData uri="http://schemas.openxmlformats.org/presentationml/2006/ole">
              <mc:AlternateContent xmlns:mc="http://schemas.openxmlformats.org/markup-compatibility/2006">
                <mc:Choice xmlns:v="urn:schemas-microsoft-com:vml" Requires="v">
                  <p:oleObj spid="_x0000_s203841" r:id="rId4" imgW="2197100" imgH="342900" progId="Equation.DSMT4">
                    <p:embed/>
                  </p:oleObj>
                </mc:Choice>
                <mc:Fallback>
                  <p:oleObj r:id="rId4" imgW="2197100" imgH="3429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 y="1168"/>
                          <a:ext cx="1386"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4" name="Rectangle 8"/>
            <p:cNvSpPr>
              <a:spLocks noChangeArrowheads="1"/>
            </p:cNvSpPr>
            <p:nvPr/>
          </p:nvSpPr>
          <p:spPr bwMode="auto">
            <a:xfrm>
              <a:off x="491" y="1463"/>
              <a:ext cx="491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where </a:t>
              </a:r>
              <a:r>
                <a:rPr lang="en-US" sz="1800" i="1">
                  <a:solidFill>
                    <a:schemeClr val="tx1"/>
                  </a:solidFill>
                  <a:latin typeface="Century Schoolbook" pitchFamily="18" charset="0"/>
                </a:rPr>
                <a:t>y</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and </a:t>
              </a:r>
              <a:r>
                <a:rPr lang="en-US" sz="1800" i="1">
                  <a:solidFill>
                    <a:schemeClr val="tx1"/>
                  </a:solidFill>
                  <a:latin typeface="Century Schoolbook" pitchFamily="18" charset="0"/>
                </a:rPr>
                <a:t>x</a:t>
              </a:r>
              <a:r>
                <a:rPr lang="en-US" sz="1800" i="1" baseline="-25000">
                  <a:solidFill>
                    <a:schemeClr val="tx1"/>
                  </a:solidFill>
                  <a:latin typeface="Century Schoolbook" pitchFamily="18" charset="0"/>
                </a:rPr>
                <a:t>i</a:t>
              </a:r>
              <a:r>
                <a:rPr lang="en-US" sz="1800">
                  <a:solidFill>
                    <a:schemeClr val="tx1"/>
                  </a:solidFill>
                  <a:latin typeface="Century Schoolbook" pitchFamily="18" charset="0"/>
                </a:rPr>
                <a:t> are the research funds and disability-adjusted life-years lost for the </a:t>
              </a:r>
              <a:r>
                <a:rPr lang="en-US" sz="1800" i="1">
                  <a:solidFill>
                    <a:schemeClr val="tx1"/>
                  </a:solidFill>
                  <a:latin typeface="Century Schoolbook" pitchFamily="18" charset="0"/>
                </a:rPr>
                <a:t>i</a:t>
              </a:r>
              <a:r>
                <a:rPr lang="en-US" sz="1800" baseline="30000">
                  <a:solidFill>
                    <a:schemeClr val="tx1"/>
                  </a:solidFill>
                  <a:latin typeface="Century Schoolbook" pitchFamily="18" charset="0"/>
                </a:rPr>
                <a:t>th</a:t>
              </a:r>
              <a:r>
                <a:rPr lang="en-US" sz="1800">
                  <a:solidFill>
                    <a:schemeClr val="tx1"/>
                  </a:solidFill>
                  <a:latin typeface="Century Schoolbook" pitchFamily="18" charset="0"/>
                </a:rPr>
                <a:t> disease, respectively.</a:t>
              </a:r>
            </a:p>
          </p:txBody>
        </p:sp>
      </p:grpSp>
      <p:sp>
        <p:nvSpPr>
          <p:cNvPr id="203795" name="Freeform 19"/>
          <p:cNvSpPr>
            <a:spLocks/>
          </p:cNvSpPr>
          <p:nvPr/>
        </p:nvSpPr>
        <p:spPr bwMode="auto">
          <a:xfrm>
            <a:off x="2546350" y="1028700"/>
            <a:ext cx="4622800" cy="2508250"/>
          </a:xfrm>
          <a:custGeom>
            <a:avLst/>
            <a:gdLst>
              <a:gd name="T0" fmla="*/ 8 w 2912"/>
              <a:gd name="T1" fmla="*/ 868 h 1580"/>
              <a:gd name="T2" fmla="*/ 0 w 2912"/>
              <a:gd name="T3" fmla="*/ 1580 h 1580"/>
              <a:gd name="T4" fmla="*/ 1208 w 2912"/>
              <a:gd name="T5" fmla="*/ 972 h 1580"/>
              <a:gd name="T6" fmla="*/ 1892 w 2912"/>
              <a:gd name="T7" fmla="*/ 648 h 1580"/>
              <a:gd name="T8" fmla="*/ 2912 w 2912"/>
              <a:gd name="T9" fmla="*/ 364 h 1580"/>
              <a:gd name="T10" fmla="*/ 2912 w 2912"/>
              <a:gd name="T11" fmla="*/ 0 h 1580"/>
              <a:gd name="T12" fmla="*/ 2108 w 2912"/>
              <a:gd name="T13" fmla="*/ 368 h 1580"/>
              <a:gd name="T14" fmla="*/ 1468 w 2912"/>
              <a:gd name="T15" fmla="*/ 560 h 1580"/>
              <a:gd name="T16" fmla="*/ 8 w 2912"/>
              <a:gd name="T17" fmla="*/ 868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2" h="1580">
                <a:moveTo>
                  <a:pt x="8" y="868"/>
                </a:moveTo>
                <a:cubicBezTo>
                  <a:pt x="4" y="1436"/>
                  <a:pt x="4" y="1224"/>
                  <a:pt x="0" y="1580"/>
                </a:cubicBezTo>
                <a:cubicBezTo>
                  <a:pt x="536" y="1300"/>
                  <a:pt x="893" y="1127"/>
                  <a:pt x="1208" y="972"/>
                </a:cubicBezTo>
                <a:cubicBezTo>
                  <a:pt x="1523" y="817"/>
                  <a:pt x="1608" y="749"/>
                  <a:pt x="1892" y="648"/>
                </a:cubicBezTo>
                <a:cubicBezTo>
                  <a:pt x="2175" y="544"/>
                  <a:pt x="2636" y="420"/>
                  <a:pt x="2912" y="364"/>
                </a:cubicBezTo>
                <a:cubicBezTo>
                  <a:pt x="2912" y="180"/>
                  <a:pt x="2912" y="240"/>
                  <a:pt x="2912" y="0"/>
                </a:cubicBezTo>
                <a:cubicBezTo>
                  <a:pt x="2708" y="96"/>
                  <a:pt x="2349" y="275"/>
                  <a:pt x="2108" y="368"/>
                </a:cubicBezTo>
                <a:cubicBezTo>
                  <a:pt x="1867" y="461"/>
                  <a:pt x="1817" y="477"/>
                  <a:pt x="1468" y="560"/>
                </a:cubicBezTo>
                <a:cubicBezTo>
                  <a:pt x="1119" y="643"/>
                  <a:pt x="416" y="792"/>
                  <a:pt x="8" y="868"/>
                </a:cubicBezTo>
                <a:close/>
              </a:path>
            </a:pathLst>
          </a:custGeom>
          <a:solidFill>
            <a:srgbClr val="07FF07"/>
          </a:solidFill>
          <a:ln w="9525" cap="flat" cmpd="sng">
            <a:solidFill>
              <a:schemeClr val="folHlink"/>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203796" name="Group 20"/>
          <p:cNvGrpSpPr>
            <a:grpSpLocks/>
          </p:cNvGrpSpPr>
          <p:nvPr/>
        </p:nvGrpSpPr>
        <p:grpSpPr bwMode="auto">
          <a:xfrm>
            <a:off x="1554163" y="280988"/>
            <a:ext cx="5870575" cy="4057650"/>
            <a:chOff x="979" y="177"/>
            <a:chExt cx="3698" cy="2556"/>
          </a:xfrm>
        </p:grpSpPr>
        <p:grpSp>
          <p:nvGrpSpPr>
            <p:cNvPr id="203797" name="Group 21"/>
            <p:cNvGrpSpPr>
              <a:grpSpLocks/>
            </p:cNvGrpSpPr>
            <p:nvPr/>
          </p:nvGrpSpPr>
          <p:grpSpPr bwMode="auto">
            <a:xfrm>
              <a:off x="979" y="177"/>
              <a:ext cx="3698" cy="2556"/>
              <a:chOff x="979" y="177"/>
              <a:chExt cx="3698" cy="2556"/>
            </a:xfrm>
          </p:grpSpPr>
          <p:graphicFrame>
            <p:nvGraphicFramePr>
              <p:cNvPr id="203798" name="Object 22"/>
              <p:cNvGraphicFramePr>
                <a:graphicFrameLocks noChangeAspect="1"/>
              </p:cNvGraphicFramePr>
              <p:nvPr/>
            </p:nvGraphicFramePr>
            <p:xfrm>
              <a:off x="979" y="177"/>
              <a:ext cx="3681" cy="2528"/>
            </p:xfrm>
            <a:graphic>
              <a:graphicData uri="http://schemas.openxmlformats.org/presentationml/2006/ole">
                <mc:AlternateContent xmlns:mc="http://schemas.openxmlformats.org/markup-compatibility/2006">
                  <mc:Choice xmlns:v="urn:schemas-microsoft-com:vml" Requires="v">
                    <p:oleObj spid="_x0000_s203842" name="Document" r:id="rId6" imgW="5843160" imgH="4013280" progId="Word.Document.8">
                      <p:embed/>
                    </p:oleObj>
                  </mc:Choice>
                  <mc:Fallback>
                    <p:oleObj name="Document" r:id="rId6" imgW="5843160" imgH="4013280" progId="Word.Document.8">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 y="177"/>
                            <a:ext cx="3681" cy="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99" name="Text Box 23"/>
              <p:cNvSpPr txBox="1">
                <a:spLocks noChangeArrowheads="1"/>
              </p:cNvSpPr>
              <p:nvPr/>
            </p:nvSpPr>
            <p:spPr bwMode="auto">
              <a:xfrm>
                <a:off x="1497" y="2502"/>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grpSp>
          <p:nvGrpSpPr>
            <p:cNvPr id="203800" name="Group 24"/>
            <p:cNvGrpSpPr>
              <a:grpSpLocks/>
            </p:cNvGrpSpPr>
            <p:nvPr/>
          </p:nvGrpSpPr>
          <p:grpSpPr bwMode="auto">
            <a:xfrm>
              <a:off x="4167" y="406"/>
              <a:ext cx="364" cy="231"/>
              <a:chOff x="4167" y="406"/>
              <a:chExt cx="364" cy="231"/>
            </a:xfrm>
          </p:grpSpPr>
          <p:sp>
            <p:nvSpPr>
              <p:cNvPr id="203801" name="Rectangle 25"/>
              <p:cNvSpPr>
                <a:spLocks noChangeArrowheads="1"/>
              </p:cNvSpPr>
              <p:nvPr/>
            </p:nvSpPr>
            <p:spPr bwMode="auto">
              <a:xfrm>
                <a:off x="4176" y="414"/>
                <a:ext cx="252" cy="1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3802" name="Text Box 26"/>
              <p:cNvSpPr txBox="1">
                <a:spLocks noChangeArrowheads="1"/>
              </p:cNvSpPr>
              <p:nvPr/>
            </p:nvSpPr>
            <p:spPr bwMode="auto">
              <a:xfrm>
                <a:off x="4167" y="406"/>
                <a:ext cx="36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IHD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3780"/>
                                        </p:tgtEl>
                                        <p:attrNameLst>
                                          <p:attrName>style.visibility</p:attrName>
                                        </p:attrNameLst>
                                      </p:cBhvr>
                                      <p:to>
                                        <p:strVal val="visible"/>
                                      </p:to>
                                    </p:set>
                                  </p:childTnLst>
                                  <p:subTnLst>
                                    <p:set>
                                      <p:cBhvr override="childStyle">
                                        <p:cTn dur="1" fill="hold" display="0" masterRel="nextClick" afterEffect="1"/>
                                        <p:tgtEl>
                                          <p:spTgt spid="2037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565150" y="4814888"/>
            <a:ext cx="77612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slope estimate is </a:t>
            </a:r>
            <a:r>
              <a:rPr lang="en-US" sz="1800">
                <a:solidFill>
                  <a:schemeClr val="tx1"/>
                </a:solidFill>
                <a:latin typeface="Century Schoolbook" pitchFamily="18" charset="0"/>
                <a:sym typeface="Symbol" pitchFamily="18" charset="2"/>
              </a:rPr>
              <a:t> = 0.48, which differs from zero with overwhelming statistical significance.</a:t>
            </a:r>
          </a:p>
        </p:txBody>
      </p:sp>
      <p:sp>
        <p:nvSpPr>
          <p:cNvPr id="204805" name="Rectangle 5"/>
          <p:cNvSpPr>
            <a:spLocks noChangeArrowheads="1"/>
          </p:cNvSpPr>
          <p:nvPr/>
        </p:nvSpPr>
        <p:spPr bwMode="auto">
          <a:xfrm>
            <a:off x="565150" y="5705475"/>
            <a:ext cx="68675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sym typeface="Symbol" pitchFamily="18" charset="2"/>
              </a:rPr>
              <a:t>Gross et al. (1999) published a figure that is similar to panel D.</a:t>
            </a:r>
          </a:p>
        </p:txBody>
      </p:sp>
      <p:sp>
        <p:nvSpPr>
          <p:cNvPr id="204809" name="Freeform 9"/>
          <p:cNvSpPr>
            <a:spLocks/>
          </p:cNvSpPr>
          <p:nvPr/>
        </p:nvSpPr>
        <p:spPr bwMode="auto">
          <a:xfrm>
            <a:off x="2546350" y="1028700"/>
            <a:ext cx="4622800" cy="2508250"/>
          </a:xfrm>
          <a:custGeom>
            <a:avLst/>
            <a:gdLst>
              <a:gd name="T0" fmla="*/ 8 w 2912"/>
              <a:gd name="T1" fmla="*/ 868 h 1580"/>
              <a:gd name="T2" fmla="*/ 0 w 2912"/>
              <a:gd name="T3" fmla="*/ 1580 h 1580"/>
              <a:gd name="T4" fmla="*/ 1208 w 2912"/>
              <a:gd name="T5" fmla="*/ 972 h 1580"/>
              <a:gd name="T6" fmla="*/ 1892 w 2912"/>
              <a:gd name="T7" fmla="*/ 648 h 1580"/>
              <a:gd name="T8" fmla="*/ 2912 w 2912"/>
              <a:gd name="T9" fmla="*/ 364 h 1580"/>
              <a:gd name="T10" fmla="*/ 2912 w 2912"/>
              <a:gd name="T11" fmla="*/ 0 h 1580"/>
              <a:gd name="T12" fmla="*/ 2108 w 2912"/>
              <a:gd name="T13" fmla="*/ 368 h 1580"/>
              <a:gd name="T14" fmla="*/ 1468 w 2912"/>
              <a:gd name="T15" fmla="*/ 560 h 1580"/>
              <a:gd name="T16" fmla="*/ 8 w 2912"/>
              <a:gd name="T17" fmla="*/ 868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2" h="1580">
                <a:moveTo>
                  <a:pt x="8" y="868"/>
                </a:moveTo>
                <a:cubicBezTo>
                  <a:pt x="4" y="1436"/>
                  <a:pt x="4" y="1224"/>
                  <a:pt x="0" y="1580"/>
                </a:cubicBezTo>
                <a:cubicBezTo>
                  <a:pt x="536" y="1300"/>
                  <a:pt x="893" y="1127"/>
                  <a:pt x="1208" y="972"/>
                </a:cubicBezTo>
                <a:cubicBezTo>
                  <a:pt x="1523" y="817"/>
                  <a:pt x="1608" y="749"/>
                  <a:pt x="1892" y="648"/>
                </a:cubicBezTo>
                <a:cubicBezTo>
                  <a:pt x="2175" y="544"/>
                  <a:pt x="2636" y="420"/>
                  <a:pt x="2912" y="364"/>
                </a:cubicBezTo>
                <a:cubicBezTo>
                  <a:pt x="2912" y="180"/>
                  <a:pt x="2912" y="240"/>
                  <a:pt x="2912" y="0"/>
                </a:cubicBezTo>
                <a:cubicBezTo>
                  <a:pt x="2708" y="96"/>
                  <a:pt x="2349" y="275"/>
                  <a:pt x="2108" y="368"/>
                </a:cubicBezTo>
                <a:cubicBezTo>
                  <a:pt x="1867" y="461"/>
                  <a:pt x="1817" y="477"/>
                  <a:pt x="1468" y="560"/>
                </a:cubicBezTo>
                <a:cubicBezTo>
                  <a:pt x="1119" y="643"/>
                  <a:pt x="416" y="792"/>
                  <a:pt x="8" y="868"/>
                </a:cubicBezTo>
                <a:close/>
              </a:path>
            </a:pathLst>
          </a:custGeom>
          <a:solidFill>
            <a:srgbClr val="07FF07"/>
          </a:solidFill>
          <a:ln w="9525" cap="flat" cmpd="sng">
            <a:solidFill>
              <a:schemeClr val="folHlink"/>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grpSp>
        <p:nvGrpSpPr>
          <p:cNvPr id="204810" name="Group 10"/>
          <p:cNvGrpSpPr>
            <a:grpSpLocks/>
          </p:cNvGrpSpPr>
          <p:nvPr/>
        </p:nvGrpSpPr>
        <p:grpSpPr bwMode="auto">
          <a:xfrm>
            <a:off x="1554163" y="280988"/>
            <a:ext cx="5870575" cy="4057650"/>
            <a:chOff x="979" y="177"/>
            <a:chExt cx="3698" cy="2556"/>
          </a:xfrm>
        </p:grpSpPr>
        <p:grpSp>
          <p:nvGrpSpPr>
            <p:cNvPr id="204811" name="Group 11"/>
            <p:cNvGrpSpPr>
              <a:grpSpLocks/>
            </p:cNvGrpSpPr>
            <p:nvPr/>
          </p:nvGrpSpPr>
          <p:grpSpPr bwMode="auto">
            <a:xfrm>
              <a:off x="979" y="177"/>
              <a:ext cx="3698" cy="2556"/>
              <a:chOff x="979" y="177"/>
              <a:chExt cx="3698" cy="2556"/>
            </a:xfrm>
          </p:grpSpPr>
          <p:graphicFrame>
            <p:nvGraphicFramePr>
              <p:cNvPr id="204812" name="Object 12"/>
              <p:cNvGraphicFramePr>
                <a:graphicFrameLocks noChangeAspect="1"/>
              </p:cNvGraphicFramePr>
              <p:nvPr/>
            </p:nvGraphicFramePr>
            <p:xfrm>
              <a:off x="979" y="177"/>
              <a:ext cx="3681" cy="2528"/>
            </p:xfrm>
            <a:graphic>
              <a:graphicData uri="http://schemas.openxmlformats.org/presentationml/2006/ole">
                <mc:AlternateContent xmlns:mc="http://schemas.openxmlformats.org/markup-compatibility/2006">
                  <mc:Choice xmlns:v="urn:schemas-microsoft-com:vml" Requires="v">
                    <p:oleObj spid="_x0000_s204836" name="Document" r:id="rId4" imgW="5843160" imgH="4013280" progId="Word.Document.8">
                      <p:embed/>
                    </p:oleObj>
                  </mc:Choice>
                  <mc:Fallback>
                    <p:oleObj name="Document" r:id="rId4" imgW="5843160" imgH="4013280" progId="Word.Documen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 y="177"/>
                            <a:ext cx="3681" cy="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13" name="Text Box 13"/>
              <p:cNvSpPr txBox="1">
                <a:spLocks noChangeArrowheads="1"/>
              </p:cNvSpPr>
              <p:nvPr/>
            </p:nvSpPr>
            <p:spPr bwMode="auto">
              <a:xfrm>
                <a:off x="1497" y="2502"/>
                <a:ext cx="3180" cy="2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Disability-Adjusted Life-Years Lost (millions)</a:t>
                </a:r>
              </a:p>
            </p:txBody>
          </p:sp>
        </p:grpSp>
        <p:grpSp>
          <p:nvGrpSpPr>
            <p:cNvPr id="204814" name="Group 14"/>
            <p:cNvGrpSpPr>
              <a:grpSpLocks/>
            </p:cNvGrpSpPr>
            <p:nvPr/>
          </p:nvGrpSpPr>
          <p:grpSpPr bwMode="auto">
            <a:xfrm>
              <a:off x="4167" y="406"/>
              <a:ext cx="364" cy="231"/>
              <a:chOff x="4167" y="406"/>
              <a:chExt cx="364" cy="231"/>
            </a:xfrm>
          </p:grpSpPr>
          <p:sp>
            <p:nvSpPr>
              <p:cNvPr id="204815" name="Rectangle 15"/>
              <p:cNvSpPr>
                <a:spLocks noChangeArrowheads="1"/>
              </p:cNvSpPr>
              <p:nvPr/>
            </p:nvSpPr>
            <p:spPr bwMode="auto">
              <a:xfrm>
                <a:off x="4176" y="414"/>
                <a:ext cx="252" cy="1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4816" name="Text Box 16"/>
              <p:cNvSpPr txBox="1">
                <a:spLocks noChangeArrowheads="1"/>
              </p:cNvSpPr>
              <p:nvPr/>
            </p:nvSpPr>
            <p:spPr bwMode="auto">
              <a:xfrm>
                <a:off x="4167" y="406"/>
                <a:ext cx="36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IHD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4"/>
                                        </p:tgtEl>
                                        <p:attrNameLst>
                                          <p:attrName>style.visibility</p:attrName>
                                        </p:attrNameLst>
                                      </p:cBhvr>
                                      <p:to>
                                        <p:strVal val="visible"/>
                                      </p:to>
                                    </p:set>
                                  </p:childTnLst>
                                  <p:subTnLst>
                                    <p:set>
                                      <p:cBhvr override="childStyle">
                                        <p:cTn dur="1" fill="hold" display="0" masterRel="nextClick" afterEffect="1"/>
                                        <p:tgtEl>
                                          <p:spTgt spid="20480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5"/>
                                        </p:tgtEl>
                                        <p:attrNameLst>
                                          <p:attrName>style.visibility</p:attrName>
                                        </p:attrNameLst>
                                      </p:cBhvr>
                                      <p:to>
                                        <p:strVal val="visible"/>
                                      </p:to>
                                    </p:set>
                                  </p:childTnLst>
                                  <p:subTnLst>
                                    <p:set>
                                      <p:cBhvr override="childStyle">
                                        <p:cTn dur="1" fill="hold" display="0" masterRel="nextClick" afterEffect="1"/>
                                        <p:tgtEl>
                                          <p:spTgt spid="20480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utoUpdateAnimBg="0"/>
      <p:bldP spid="204805"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64" name="Text Box 40"/>
          <p:cNvSpPr txBox="1">
            <a:spLocks noChangeArrowheads="1"/>
          </p:cNvSpPr>
          <p:nvPr/>
        </p:nvSpPr>
        <p:spPr bwMode="auto">
          <a:xfrm>
            <a:off x="600075" y="4619625"/>
            <a:ext cx="76930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The relationship between funding and life-years lost is more easily understood in </a:t>
            </a:r>
            <a:r>
              <a:rPr lang="en-US" sz="1800" b="1">
                <a:solidFill>
                  <a:schemeClr val="accent2"/>
                </a:solidFill>
                <a:latin typeface="Century Schoolbook" pitchFamily="18" charset="0"/>
              </a:rPr>
              <a:t>Panel E</a:t>
            </a:r>
            <a:r>
              <a:rPr lang="en-US" sz="1800">
                <a:solidFill>
                  <a:schemeClr val="tx1"/>
                </a:solidFill>
                <a:latin typeface="Century Schoolbook" pitchFamily="18" charset="0"/>
              </a:rPr>
              <a:t>, which uses the untransformed data.</a:t>
            </a:r>
          </a:p>
        </p:txBody>
      </p:sp>
      <p:sp>
        <p:nvSpPr>
          <p:cNvPr id="205865" name="Text Box 41"/>
          <p:cNvSpPr txBox="1">
            <a:spLocks noChangeArrowheads="1"/>
          </p:cNvSpPr>
          <p:nvPr/>
        </p:nvSpPr>
        <p:spPr bwMode="auto">
          <a:xfrm>
            <a:off x="588963" y="6307138"/>
            <a:ext cx="68770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To draw this graph we would use the </a:t>
            </a:r>
            <a:r>
              <a:rPr lang="en-US" sz="1800" b="1">
                <a:solidFill>
                  <a:schemeClr val="tx1"/>
                </a:solidFill>
                <a:latin typeface="Century Schoolbook" pitchFamily="18" charset="0"/>
              </a:rPr>
              <a:t>twoway rarea</a:t>
            </a:r>
            <a:r>
              <a:rPr lang="en-US" sz="1800">
                <a:solidFill>
                  <a:schemeClr val="tx1"/>
                </a:solidFill>
                <a:latin typeface="Century Schoolbook" pitchFamily="18" charset="0"/>
              </a:rPr>
              <a:t> command</a:t>
            </a:r>
          </a:p>
        </p:txBody>
      </p:sp>
      <p:grpSp>
        <p:nvGrpSpPr>
          <p:cNvPr id="205866" name="Group 42"/>
          <p:cNvGrpSpPr>
            <a:grpSpLocks/>
          </p:cNvGrpSpPr>
          <p:nvPr/>
        </p:nvGrpSpPr>
        <p:grpSpPr bwMode="auto">
          <a:xfrm>
            <a:off x="638175" y="5337175"/>
            <a:ext cx="7693025" cy="984250"/>
            <a:chOff x="358" y="238"/>
            <a:chExt cx="4846" cy="620"/>
          </a:xfrm>
        </p:grpSpPr>
        <p:sp>
          <p:nvSpPr>
            <p:cNvPr id="205867" name="Text Box 43"/>
            <p:cNvSpPr txBox="1">
              <a:spLocks noChangeArrowheads="1"/>
            </p:cNvSpPr>
            <p:nvPr/>
          </p:nvSpPr>
          <p:spPr bwMode="auto">
            <a:xfrm>
              <a:off x="358" y="238"/>
              <a:ext cx="4846"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If                                is the estimated regression line for the model specified by Equation (1.19) then the predicted funding level for the </a:t>
              </a:r>
              <a:r>
                <a:rPr lang="en-US" sz="1800" i="1">
                  <a:solidFill>
                    <a:schemeClr val="tx1"/>
                  </a:solidFill>
                  <a:latin typeface="Century Schoolbook" pitchFamily="18" charset="0"/>
                </a:rPr>
                <a:t>i</a:t>
              </a:r>
              <a:r>
                <a:rPr lang="en-US" sz="1800" baseline="30000">
                  <a:solidFill>
                    <a:schemeClr val="tx1"/>
                  </a:solidFill>
                  <a:latin typeface="Century Schoolbook" pitchFamily="18" charset="0"/>
                </a:rPr>
                <a:t>th</a:t>
              </a:r>
              <a:r>
                <a:rPr lang="en-US" sz="1800">
                  <a:solidFill>
                    <a:schemeClr val="tx1"/>
                  </a:solidFill>
                  <a:latin typeface="Century Schoolbook" pitchFamily="18" charset="0"/>
                </a:rPr>
                <a:t> disease is</a:t>
              </a:r>
            </a:p>
          </p:txBody>
        </p:sp>
        <p:grpSp>
          <p:nvGrpSpPr>
            <p:cNvPr id="205868" name="Group 44"/>
            <p:cNvGrpSpPr>
              <a:grpSpLocks/>
            </p:cNvGrpSpPr>
            <p:nvPr/>
          </p:nvGrpSpPr>
          <p:grpSpPr bwMode="auto">
            <a:xfrm>
              <a:off x="594" y="271"/>
              <a:ext cx="1176" cy="587"/>
              <a:chOff x="594" y="271"/>
              <a:chExt cx="1176" cy="587"/>
            </a:xfrm>
          </p:grpSpPr>
          <p:graphicFrame>
            <p:nvGraphicFramePr>
              <p:cNvPr id="205869" name="Object 45"/>
              <p:cNvGraphicFramePr>
                <a:graphicFrameLocks noChangeAspect="1"/>
              </p:cNvGraphicFramePr>
              <p:nvPr/>
            </p:nvGraphicFramePr>
            <p:xfrm>
              <a:off x="594" y="271"/>
              <a:ext cx="1176" cy="222"/>
            </p:xfrm>
            <a:graphic>
              <a:graphicData uri="http://schemas.openxmlformats.org/presentationml/2006/ole">
                <mc:AlternateContent xmlns:mc="http://schemas.openxmlformats.org/markup-compatibility/2006">
                  <mc:Choice xmlns:v="urn:schemas-microsoft-com:vml" Requires="v">
                    <p:oleObj spid="_x0000_s205918" r:id="rId4" imgW="1866090" imgH="355446" progId="Equation.DSMT4">
                      <p:embed/>
                    </p:oleObj>
                  </mc:Choice>
                  <mc:Fallback>
                    <p:oleObj r:id="rId4" imgW="1866090" imgH="355446" progId="Equation.DSMT4">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271"/>
                            <a:ext cx="1176" cy="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70" name="Object 46"/>
              <p:cNvGraphicFramePr>
                <a:graphicFrameLocks noChangeAspect="1"/>
              </p:cNvGraphicFramePr>
              <p:nvPr/>
            </p:nvGraphicFramePr>
            <p:xfrm>
              <a:off x="1125" y="642"/>
              <a:ext cx="510" cy="216"/>
            </p:xfrm>
            <a:graphic>
              <a:graphicData uri="http://schemas.openxmlformats.org/presentationml/2006/ole">
                <mc:AlternateContent xmlns:mc="http://schemas.openxmlformats.org/markup-compatibility/2006">
                  <mc:Choice xmlns:v="urn:schemas-microsoft-com:vml" Requires="v">
                    <p:oleObj spid="_x0000_s205919" r:id="rId6" imgW="812447" imgH="342751" progId="Equation.DSMT4">
                      <p:embed/>
                    </p:oleObj>
                  </mc:Choice>
                  <mc:Fallback>
                    <p:oleObj r:id="rId6" imgW="812447" imgH="342751" progId="Equation.DSMT4">
                      <p:embed/>
                      <p:pic>
                        <p:nvPicPr>
                          <p:cNvPr id="0"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 y="642"/>
                            <a:ext cx="510"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205871" name="Group 47"/>
          <p:cNvGrpSpPr>
            <a:grpSpLocks/>
          </p:cNvGrpSpPr>
          <p:nvPr/>
        </p:nvGrpSpPr>
        <p:grpSpPr bwMode="auto">
          <a:xfrm>
            <a:off x="1460500" y="220663"/>
            <a:ext cx="7431088" cy="4238625"/>
            <a:chOff x="920" y="139"/>
            <a:chExt cx="4681" cy="2670"/>
          </a:xfrm>
        </p:grpSpPr>
        <p:grpSp>
          <p:nvGrpSpPr>
            <p:cNvPr id="205872" name="Group 48"/>
            <p:cNvGrpSpPr>
              <a:grpSpLocks/>
            </p:cNvGrpSpPr>
            <p:nvPr/>
          </p:nvGrpSpPr>
          <p:grpSpPr bwMode="auto">
            <a:xfrm>
              <a:off x="920" y="139"/>
              <a:ext cx="3684" cy="2670"/>
              <a:chOff x="938" y="139"/>
              <a:chExt cx="3684" cy="2670"/>
            </a:xfrm>
          </p:grpSpPr>
          <p:grpSp>
            <p:nvGrpSpPr>
              <p:cNvPr id="205873" name="Group 49"/>
              <p:cNvGrpSpPr>
                <a:grpSpLocks/>
              </p:cNvGrpSpPr>
              <p:nvPr/>
            </p:nvGrpSpPr>
            <p:grpSpPr bwMode="auto">
              <a:xfrm>
                <a:off x="938" y="139"/>
                <a:ext cx="3684" cy="2622"/>
                <a:chOff x="938" y="271"/>
                <a:chExt cx="3684" cy="2622"/>
              </a:xfrm>
            </p:grpSpPr>
            <p:sp>
              <p:nvSpPr>
                <p:cNvPr id="205874" name="Freeform 50"/>
                <p:cNvSpPr>
                  <a:spLocks/>
                </p:cNvSpPr>
                <p:nvPr/>
              </p:nvSpPr>
              <p:spPr bwMode="auto">
                <a:xfrm>
                  <a:off x="1476" y="916"/>
                  <a:ext cx="2424" cy="1620"/>
                </a:xfrm>
                <a:custGeom>
                  <a:avLst/>
                  <a:gdLst>
                    <a:gd name="T0" fmla="*/ 2296 w 2424"/>
                    <a:gd name="T1" fmla="*/ 1120 h 1620"/>
                    <a:gd name="T2" fmla="*/ 2424 w 2424"/>
                    <a:gd name="T3" fmla="*/ 0 h 1620"/>
                    <a:gd name="T4" fmla="*/ 1128 w 2424"/>
                    <a:gd name="T5" fmla="*/ 620 h 1620"/>
                    <a:gd name="T6" fmla="*/ 200 w 2424"/>
                    <a:gd name="T7" fmla="*/ 1208 h 1620"/>
                    <a:gd name="T8" fmla="*/ 0 w 2424"/>
                    <a:gd name="T9" fmla="*/ 1496 h 1620"/>
                    <a:gd name="T10" fmla="*/ 8 w 2424"/>
                    <a:gd name="T11" fmla="*/ 1568 h 1620"/>
                    <a:gd name="T12" fmla="*/ 112 w 2424"/>
                    <a:gd name="T13" fmla="*/ 1448 h 1620"/>
                    <a:gd name="T14" fmla="*/ 788 w 2424"/>
                    <a:gd name="T15" fmla="*/ 1248 h 1620"/>
                    <a:gd name="T16" fmla="*/ 1368 w 2424"/>
                    <a:gd name="T17" fmla="*/ 1180 h 1620"/>
                    <a:gd name="T18" fmla="*/ 2296 w 2424"/>
                    <a:gd name="T19" fmla="*/ 11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4" h="1620">
                      <a:moveTo>
                        <a:pt x="2296" y="1120"/>
                      </a:moveTo>
                      <a:cubicBezTo>
                        <a:pt x="2380" y="572"/>
                        <a:pt x="2356" y="704"/>
                        <a:pt x="2424" y="0"/>
                      </a:cubicBezTo>
                      <a:cubicBezTo>
                        <a:pt x="1536" y="404"/>
                        <a:pt x="1499" y="419"/>
                        <a:pt x="1128" y="620"/>
                      </a:cubicBezTo>
                      <a:cubicBezTo>
                        <a:pt x="757" y="821"/>
                        <a:pt x="388" y="1062"/>
                        <a:pt x="200" y="1208"/>
                      </a:cubicBezTo>
                      <a:cubicBezTo>
                        <a:pt x="12" y="1354"/>
                        <a:pt x="32" y="1436"/>
                        <a:pt x="0" y="1496"/>
                      </a:cubicBezTo>
                      <a:cubicBezTo>
                        <a:pt x="8" y="1620"/>
                        <a:pt x="8" y="1508"/>
                        <a:pt x="8" y="1568"/>
                      </a:cubicBezTo>
                      <a:cubicBezTo>
                        <a:pt x="28" y="1524"/>
                        <a:pt x="48" y="1488"/>
                        <a:pt x="112" y="1448"/>
                      </a:cubicBezTo>
                      <a:cubicBezTo>
                        <a:pt x="174" y="1401"/>
                        <a:pt x="256" y="1317"/>
                        <a:pt x="788" y="1248"/>
                      </a:cubicBezTo>
                      <a:cubicBezTo>
                        <a:pt x="997" y="1205"/>
                        <a:pt x="1117" y="1201"/>
                        <a:pt x="1368" y="1180"/>
                      </a:cubicBezTo>
                      <a:cubicBezTo>
                        <a:pt x="1619" y="1159"/>
                        <a:pt x="2103" y="1132"/>
                        <a:pt x="2296" y="1120"/>
                      </a:cubicBezTo>
                      <a:close/>
                    </a:path>
                  </a:pathLst>
                </a:custGeom>
                <a:solidFill>
                  <a:srgbClr val="07FF07"/>
                </a:solidFill>
                <a:ln w="9525" cap="flat" cmpd="sng">
                  <a:solidFill>
                    <a:srgbClr val="07FF07"/>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pic>
              <p:nvPicPr>
                <p:cNvPr id="205875"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8" y="271"/>
                  <a:ext cx="3684" cy="2622"/>
                </a:xfrm>
                <a:prstGeom prst="rect">
                  <a:avLst/>
                </a:prstGeom>
                <a:noFill/>
                <a:extLst>
                  <a:ext uri="{909E8E84-426E-40DD-AFC4-6F175D3DCCD1}">
                    <a14:hiddenFill xmlns:a14="http://schemas.microsoft.com/office/drawing/2010/main">
                      <a:solidFill>
                        <a:srgbClr val="FFFFFF"/>
                      </a:solidFill>
                    </a14:hiddenFill>
                  </a:ext>
                </a:extLst>
              </p:spPr>
            </p:pic>
          </p:grpSp>
          <p:sp>
            <p:nvSpPr>
              <p:cNvPr id="205876" name="Text Box 52"/>
              <p:cNvSpPr txBox="1">
                <a:spLocks noChangeArrowheads="1"/>
              </p:cNvSpPr>
              <p:nvPr/>
            </p:nvSpPr>
            <p:spPr bwMode="auto">
              <a:xfrm>
                <a:off x="1292" y="2597"/>
                <a:ext cx="2844" cy="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600" b="1">
                    <a:solidFill>
                      <a:schemeClr val="tx1"/>
                    </a:solidFill>
                    <a:latin typeface="Arial" charset="0"/>
                  </a:rPr>
                  <a:t>Disability-Adjusted Life-Years Lost (millions)</a:t>
                </a:r>
              </a:p>
            </p:txBody>
          </p:sp>
        </p:grpSp>
        <p:grpSp>
          <p:nvGrpSpPr>
            <p:cNvPr id="205877" name="Group 53"/>
            <p:cNvGrpSpPr>
              <a:grpSpLocks/>
            </p:cNvGrpSpPr>
            <p:nvPr/>
          </p:nvGrpSpPr>
          <p:grpSpPr bwMode="auto">
            <a:xfrm>
              <a:off x="3909" y="1390"/>
              <a:ext cx="1692" cy="231"/>
              <a:chOff x="4167" y="406"/>
              <a:chExt cx="1692" cy="231"/>
            </a:xfrm>
          </p:grpSpPr>
          <p:sp>
            <p:nvSpPr>
              <p:cNvPr id="205878" name="Rectangle 54"/>
              <p:cNvSpPr>
                <a:spLocks noChangeArrowheads="1"/>
              </p:cNvSpPr>
              <p:nvPr/>
            </p:nvSpPr>
            <p:spPr bwMode="auto">
              <a:xfrm>
                <a:off x="4176" y="414"/>
                <a:ext cx="252" cy="1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5879" name="Text Box 55"/>
              <p:cNvSpPr txBox="1">
                <a:spLocks noChangeArrowheads="1"/>
              </p:cNvSpPr>
              <p:nvPr/>
            </p:nvSpPr>
            <p:spPr bwMode="auto">
              <a:xfrm>
                <a:off x="4167" y="406"/>
                <a:ext cx="169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Arial" charset="0"/>
                  </a:rPr>
                  <a:t>Ischemic heart disease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5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65"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557213" y="679450"/>
            <a:ext cx="7710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0" algn="l"/>
                <a:tab pos="1492250" algn="l"/>
                <a:tab pos="6635750" algn="l"/>
              </a:tabLst>
              <a:defRPr sz="2400">
                <a:solidFill>
                  <a:schemeClr val="tx1"/>
                </a:solidFill>
                <a:latin typeface="Times New Roman" pitchFamily="18" charset="0"/>
              </a:defRPr>
            </a:lvl1pPr>
            <a:lvl2pPr marL="968375" indent="-457200">
              <a:spcBef>
                <a:spcPct val="0"/>
              </a:spcBef>
              <a:tabLst>
                <a:tab pos="0" algn="l"/>
                <a:tab pos="1492250" algn="l"/>
                <a:tab pos="6635750" algn="l"/>
              </a:tabLst>
              <a:defRPr sz="2400">
                <a:solidFill>
                  <a:schemeClr val="tx1"/>
                </a:solidFill>
                <a:latin typeface="Times New Roman" pitchFamily="18" charset="0"/>
              </a:defRPr>
            </a:lvl2pPr>
            <a:lvl3pPr marL="1539875" indent="-457200">
              <a:spcBef>
                <a:spcPct val="0"/>
              </a:spcBef>
              <a:tabLst>
                <a:tab pos="0" algn="l"/>
                <a:tab pos="1492250" algn="l"/>
                <a:tab pos="6635750" algn="l"/>
              </a:tabLst>
              <a:defRPr sz="2400">
                <a:solidFill>
                  <a:schemeClr val="tx1"/>
                </a:solidFill>
                <a:latin typeface="Times New Roman" pitchFamily="18" charset="0"/>
              </a:defRPr>
            </a:lvl3pPr>
            <a:lvl4pPr marL="2111375" indent="-457200">
              <a:spcBef>
                <a:spcPct val="0"/>
              </a:spcBef>
              <a:tabLst>
                <a:tab pos="0" algn="l"/>
                <a:tab pos="1492250" algn="l"/>
                <a:tab pos="6635750" algn="l"/>
              </a:tabLst>
              <a:defRPr sz="2400">
                <a:solidFill>
                  <a:schemeClr val="tx1"/>
                </a:solidFill>
                <a:latin typeface="Times New Roman" pitchFamily="18" charset="0"/>
              </a:defRPr>
            </a:lvl4pPr>
            <a:lvl5pPr marL="2682875" indent="-457200">
              <a:spcBef>
                <a:spcPct val="0"/>
              </a:spcBef>
              <a:tabLst>
                <a:tab pos="0" algn="l"/>
                <a:tab pos="1492250" algn="l"/>
                <a:tab pos="6635750" algn="l"/>
              </a:tabLst>
              <a:defRPr sz="2400">
                <a:solidFill>
                  <a:schemeClr val="tx1"/>
                </a:solidFill>
                <a:latin typeface="Times New Roman" pitchFamily="18" charset="0"/>
              </a:defRPr>
            </a:lvl5pPr>
            <a:lvl6pPr marL="3140075" indent="-457200" eaLnBrk="0" fontAlgn="base" hangingPunct="0">
              <a:spcBef>
                <a:spcPct val="0"/>
              </a:spcBef>
              <a:spcAft>
                <a:spcPct val="0"/>
              </a:spcAft>
              <a:tabLst>
                <a:tab pos="0" algn="l"/>
                <a:tab pos="1492250" algn="l"/>
                <a:tab pos="6635750" algn="l"/>
              </a:tabLst>
              <a:defRPr sz="2400">
                <a:solidFill>
                  <a:schemeClr val="tx1"/>
                </a:solidFill>
                <a:latin typeface="Times New Roman" pitchFamily="18" charset="0"/>
              </a:defRPr>
            </a:lvl6pPr>
            <a:lvl7pPr marL="3597275" indent="-457200" eaLnBrk="0" fontAlgn="base" hangingPunct="0">
              <a:spcBef>
                <a:spcPct val="0"/>
              </a:spcBef>
              <a:spcAft>
                <a:spcPct val="0"/>
              </a:spcAft>
              <a:tabLst>
                <a:tab pos="0" algn="l"/>
                <a:tab pos="1492250" algn="l"/>
                <a:tab pos="6635750" algn="l"/>
              </a:tabLst>
              <a:defRPr sz="2400">
                <a:solidFill>
                  <a:schemeClr val="tx1"/>
                </a:solidFill>
                <a:latin typeface="Times New Roman" pitchFamily="18" charset="0"/>
              </a:defRPr>
            </a:lvl7pPr>
            <a:lvl8pPr marL="4054475" indent="-457200" eaLnBrk="0" fontAlgn="base" hangingPunct="0">
              <a:spcBef>
                <a:spcPct val="0"/>
              </a:spcBef>
              <a:spcAft>
                <a:spcPct val="0"/>
              </a:spcAft>
              <a:tabLst>
                <a:tab pos="0" algn="l"/>
                <a:tab pos="1492250" algn="l"/>
                <a:tab pos="6635750" algn="l"/>
              </a:tabLst>
              <a:defRPr sz="2400">
                <a:solidFill>
                  <a:schemeClr val="tx1"/>
                </a:solidFill>
                <a:latin typeface="Times New Roman" pitchFamily="18" charset="0"/>
              </a:defRPr>
            </a:lvl8pPr>
            <a:lvl9pPr marL="4511675" indent="-457200" eaLnBrk="0" fontAlgn="base" hangingPunct="0">
              <a:spcBef>
                <a:spcPct val="0"/>
              </a:spcBef>
              <a:spcAft>
                <a:spcPct val="0"/>
              </a:spcAft>
              <a:tabLst>
                <a:tab pos="0" algn="l"/>
                <a:tab pos="1492250" algn="l"/>
                <a:tab pos="6635750" algn="l"/>
              </a:tabLs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     22.  Testing the Equality of Regression Slopes</a:t>
            </a:r>
            <a:endParaRPr lang="en-US" sz="1800" baseline="-25000">
              <a:latin typeface="Century Schoolbook" pitchFamily="18" charset="0"/>
              <a:sym typeface="Symbol" pitchFamily="18" charset="2"/>
            </a:endParaRPr>
          </a:p>
        </p:txBody>
      </p:sp>
      <p:sp>
        <p:nvSpPr>
          <p:cNvPr id="206851" name="Rectangle 3"/>
          <p:cNvSpPr>
            <a:spLocks noChangeArrowheads="1"/>
          </p:cNvSpPr>
          <p:nvPr/>
        </p:nvSpPr>
        <p:spPr bwMode="auto">
          <a:xfrm>
            <a:off x="746125" y="4106863"/>
            <a:ext cx="519906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100000"/>
              </a:spcBef>
            </a:pPr>
            <a:r>
              <a:rPr lang="en-US" sz="1800">
                <a:solidFill>
                  <a:schemeClr val="tx1"/>
                </a:solidFill>
                <a:latin typeface="Century Schoolbook" pitchFamily="18" charset="0"/>
                <a:sym typeface="Symbol" pitchFamily="18" charset="2"/>
              </a:rPr>
              <a:t>We wish to test the null hypothesis that </a:t>
            </a:r>
            <a:r>
              <a:rPr lang="en-US" sz="1800" baseline="-25000">
                <a:solidFill>
                  <a:schemeClr val="tx1"/>
                </a:solidFill>
                <a:latin typeface="Century Schoolbook" pitchFamily="18" charset="0"/>
                <a:sym typeface="Symbol" pitchFamily="18" charset="2"/>
              </a:rPr>
              <a:t>1</a:t>
            </a:r>
            <a:r>
              <a:rPr lang="en-US" sz="1800">
                <a:solidFill>
                  <a:schemeClr val="tx1"/>
                </a:solidFill>
                <a:latin typeface="Century Schoolbook" pitchFamily="18" charset="0"/>
                <a:sym typeface="Symbol" pitchFamily="18" charset="2"/>
              </a:rPr>
              <a:t> = </a:t>
            </a:r>
            <a:r>
              <a:rPr lang="en-US" sz="1800" baseline="-25000">
                <a:solidFill>
                  <a:schemeClr val="tx1"/>
                </a:solidFill>
                <a:latin typeface="Century Schoolbook" pitchFamily="18" charset="0"/>
                <a:sym typeface="Symbol" pitchFamily="18" charset="2"/>
              </a:rPr>
              <a:t>2.</a:t>
            </a:r>
          </a:p>
        </p:txBody>
      </p:sp>
      <p:sp>
        <p:nvSpPr>
          <p:cNvPr id="206852" name="Rectangle 4"/>
          <p:cNvSpPr>
            <a:spLocks noChangeArrowheads="1"/>
          </p:cNvSpPr>
          <p:nvPr/>
        </p:nvSpPr>
        <p:spPr bwMode="auto">
          <a:xfrm>
            <a:off x="739775" y="1433513"/>
            <a:ext cx="4572000"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Suppose that  </a:t>
            </a:r>
            <a:r>
              <a:rPr lang="en-US" sz="1800" i="1">
                <a:solidFill>
                  <a:schemeClr val="tx1"/>
                </a:solidFill>
                <a:latin typeface="Century Schoolbook" pitchFamily="18" charset="0"/>
                <a:cs typeface="Times New Roman" pitchFamily="18" charset="0"/>
              </a:rPr>
              <a:t>y</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 = </a:t>
            </a:r>
            <a:r>
              <a:rPr lang="en-US" sz="1800">
                <a:solidFill>
                  <a:schemeClr val="tx1"/>
                </a:solidFill>
                <a:latin typeface="Century Schoolbook" pitchFamily="18" charset="0"/>
                <a:cs typeface="Times New Roman" pitchFamily="18" charset="0"/>
                <a:sym typeface="Symbol" pitchFamily="18" charset="2"/>
              </a:rPr>
              <a:t></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 + </a:t>
            </a:r>
            <a:r>
              <a:rPr lang="en-US" sz="1800">
                <a:solidFill>
                  <a:schemeClr val="tx1"/>
                </a:solidFill>
                <a:latin typeface="Century Schoolbook" pitchFamily="18" charset="0"/>
                <a:cs typeface="Times New Roman" pitchFamily="18" charset="0"/>
                <a:sym typeface="Symbol" pitchFamily="18" charset="2"/>
              </a:rPr>
              <a:t></a:t>
            </a:r>
            <a:r>
              <a:rPr lang="en-US" sz="1800" baseline="-30000">
                <a:solidFill>
                  <a:schemeClr val="tx1"/>
                </a:solidFill>
                <a:latin typeface="Century Schoolbook" pitchFamily="18" charset="0"/>
                <a:cs typeface="Times New Roman" pitchFamily="18" charset="0"/>
              </a:rPr>
              <a:t>1</a:t>
            </a:r>
            <a:r>
              <a:rPr lang="en-US" sz="1800" i="1">
                <a:solidFill>
                  <a:schemeClr val="tx1"/>
                </a:solidFill>
                <a:latin typeface="Century Schoolbook" pitchFamily="18" charset="0"/>
                <a:cs typeface="Times New Roman" pitchFamily="18" charset="0"/>
              </a:rPr>
              <a:t>x</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1</a:t>
            </a:r>
            <a:r>
              <a:rPr lang="en-US" sz="1800" i="1">
                <a:solidFill>
                  <a:schemeClr val="tx1"/>
                </a:solidFill>
                <a:latin typeface="Century Schoolbook" pitchFamily="18" charset="0"/>
                <a:cs typeface="Times New Roman" pitchFamily="18" charset="0"/>
              </a:rPr>
              <a:t> </a:t>
            </a:r>
            <a:r>
              <a:rPr lang="en-US" sz="1800">
                <a:solidFill>
                  <a:schemeClr val="tx1"/>
                </a:solidFill>
                <a:latin typeface="Century Schoolbook" pitchFamily="18" charset="0"/>
                <a:cs typeface="Times New Roman" pitchFamily="18" charset="0"/>
              </a:rPr>
              <a:t>+ </a:t>
            </a:r>
            <a:r>
              <a:rPr lang="en-US" sz="1800">
                <a:solidFill>
                  <a:schemeClr val="tx1"/>
                </a:solidFill>
                <a:latin typeface="Century Schoolbook" pitchFamily="18" charset="0"/>
                <a:cs typeface="Times New Roman" pitchFamily="18" charset="0"/>
                <a:sym typeface="Symbol" pitchFamily="18" charset="2"/>
              </a:rPr>
              <a:t></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rPr>
              <a:t>  and</a:t>
            </a:r>
          </a:p>
          <a:p>
            <a:r>
              <a:rPr lang="en-US" sz="1800">
                <a:solidFill>
                  <a:schemeClr val="tx1"/>
                </a:solidFill>
                <a:latin typeface="Century Schoolbook" pitchFamily="18" charset="0"/>
              </a:rPr>
              <a:t>	</a:t>
            </a:r>
            <a:r>
              <a:rPr lang="en-US" sz="1800" i="1">
                <a:solidFill>
                  <a:schemeClr val="tx1"/>
                </a:solidFill>
                <a:latin typeface="Century Schoolbook" pitchFamily="18" charset="0"/>
                <a:cs typeface="Times New Roman" pitchFamily="18" charset="0"/>
              </a:rPr>
              <a:t>y</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 = </a:t>
            </a:r>
            <a:r>
              <a:rPr lang="en-US" sz="1800">
                <a:solidFill>
                  <a:schemeClr val="tx1"/>
                </a:solidFill>
                <a:latin typeface="Century Schoolbook" pitchFamily="18" charset="0"/>
                <a:cs typeface="Times New Roman" pitchFamily="18" charset="0"/>
                <a:sym typeface="Symbol" pitchFamily="18" charset="2"/>
              </a:rPr>
              <a:t></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 + </a:t>
            </a:r>
            <a:r>
              <a:rPr lang="en-US" sz="1800">
                <a:solidFill>
                  <a:schemeClr val="tx1"/>
                </a:solidFill>
                <a:latin typeface="Century Schoolbook" pitchFamily="18" charset="0"/>
                <a:cs typeface="Times New Roman" pitchFamily="18" charset="0"/>
                <a:sym typeface="Symbol" pitchFamily="18" charset="2"/>
              </a:rPr>
              <a:t></a:t>
            </a:r>
            <a:r>
              <a:rPr lang="en-US" sz="1800" baseline="-30000">
                <a:solidFill>
                  <a:schemeClr val="tx1"/>
                </a:solidFill>
                <a:latin typeface="Century Schoolbook" pitchFamily="18" charset="0"/>
                <a:cs typeface="Times New Roman" pitchFamily="18" charset="0"/>
              </a:rPr>
              <a:t>2</a:t>
            </a:r>
            <a:r>
              <a:rPr lang="en-US" sz="1800" i="1">
                <a:solidFill>
                  <a:schemeClr val="tx1"/>
                </a:solidFill>
                <a:latin typeface="Century Schoolbook" pitchFamily="18" charset="0"/>
                <a:cs typeface="Times New Roman" pitchFamily="18" charset="0"/>
              </a:rPr>
              <a:t>x</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2</a:t>
            </a:r>
            <a:r>
              <a:rPr lang="en-US" sz="1800" i="1">
                <a:solidFill>
                  <a:schemeClr val="tx1"/>
                </a:solidFill>
                <a:latin typeface="Century Schoolbook" pitchFamily="18" charset="0"/>
                <a:cs typeface="Times New Roman" pitchFamily="18" charset="0"/>
              </a:rPr>
              <a:t> </a:t>
            </a:r>
            <a:r>
              <a:rPr lang="en-US" sz="1800">
                <a:solidFill>
                  <a:schemeClr val="tx1"/>
                </a:solidFill>
                <a:latin typeface="Century Schoolbook" pitchFamily="18" charset="0"/>
                <a:cs typeface="Times New Roman" pitchFamily="18" charset="0"/>
              </a:rPr>
              <a:t>+ </a:t>
            </a:r>
            <a:r>
              <a:rPr lang="en-US" sz="1800">
                <a:solidFill>
                  <a:schemeClr val="tx1"/>
                </a:solidFill>
                <a:latin typeface="Century Schoolbook" pitchFamily="18" charset="0"/>
                <a:cs typeface="Times New Roman" pitchFamily="18" charset="0"/>
                <a:sym typeface="Symbol" pitchFamily="18" charset="2"/>
              </a:rPr>
              <a:t></a:t>
            </a:r>
            <a:r>
              <a:rPr lang="en-US" sz="1800" i="1" baseline="-30000">
                <a:solidFill>
                  <a:schemeClr val="tx1"/>
                </a:solidFill>
                <a:latin typeface="Century Schoolbook" pitchFamily="18" charset="0"/>
                <a:cs typeface="Times New Roman" pitchFamily="18" charset="0"/>
              </a:rPr>
              <a:t>i</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rPr>
              <a:t> </a:t>
            </a:r>
          </a:p>
        </p:txBody>
      </p:sp>
      <p:grpSp>
        <p:nvGrpSpPr>
          <p:cNvPr id="206853" name="Group 5"/>
          <p:cNvGrpSpPr>
            <a:grpSpLocks/>
          </p:cNvGrpSpPr>
          <p:nvPr/>
        </p:nvGrpSpPr>
        <p:grpSpPr bwMode="auto">
          <a:xfrm>
            <a:off x="728663" y="2719388"/>
            <a:ext cx="8086725" cy="641350"/>
            <a:chOff x="666" y="2469"/>
            <a:chExt cx="5094" cy="404"/>
          </a:xfrm>
        </p:grpSpPr>
        <p:grpSp>
          <p:nvGrpSpPr>
            <p:cNvPr id="206854" name="Group 6"/>
            <p:cNvGrpSpPr>
              <a:grpSpLocks/>
            </p:cNvGrpSpPr>
            <p:nvPr/>
          </p:nvGrpSpPr>
          <p:grpSpPr bwMode="auto">
            <a:xfrm>
              <a:off x="1148" y="2526"/>
              <a:ext cx="3971" cy="347"/>
              <a:chOff x="1148" y="2526"/>
              <a:chExt cx="3971" cy="347"/>
            </a:xfrm>
          </p:grpSpPr>
          <p:sp>
            <p:nvSpPr>
              <p:cNvPr id="206855" name="Rectangle 7"/>
              <p:cNvSpPr>
                <a:spLocks noChangeArrowheads="1"/>
              </p:cNvSpPr>
              <p:nvPr/>
            </p:nvSpPr>
            <p:spPr bwMode="auto">
              <a:xfrm>
                <a:off x="2809" y="2698"/>
                <a:ext cx="141" cy="1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6856" name="Rectangle 8"/>
              <p:cNvSpPr>
                <a:spLocks noChangeArrowheads="1"/>
              </p:cNvSpPr>
              <p:nvPr/>
            </p:nvSpPr>
            <p:spPr bwMode="auto">
              <a:xfrm>
                <a:off x="1148" y="2556"/>
                <a:ext cx="133" cy="13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6857" name="Rectangle 9"/>
              <p:cNvSpPr>
                <a:spLocks noChangeArrowheads="1"/>
              </p:cNvSpPr>
              <p:nvPr/>
            </p:nvSpPr>
            <p:spPr bwMode="auto">
              <a:xfrm>
                <a:off x="3386" y="2526"/>
                <a:ext cx="1733" cy="14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06858" name="Rectangle 10"/>
              <p:cNvSpPr>
                <a:spLocks noChangeArrowheads="1"/>
              </p:cNvSpPr>
              <p:nvPr/>
            </p:nvSpPr>
            <p:spPr bwMode="auto">
              <a:xfrm>
                <a:off x="2472" y="2535"/>
                <a:ext cx="625" cy="152"/>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
          <p:nvSpPr>
            <p:cNvPr id="206859" name="Rectangle 11"/>
            <p:cNvSpPr>
              <a:spLocks noChangeArrowheads="1"/>
            </p:cNvSpPr>
            <p:nvPr/>
          </p:nvSpPr>
          <p:spPr bwMode="auto">
            <a:xfrm>
              <a:off x="666" y="2469"/>
              <a:ext cx="509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where </a:t>
              </a:r>
              <a:r>
                <a:rPr lang="el-GR" sz="1800" i="1">
                  <a:solidFill>
                    <a:schemeClr val="tx1"/>
                  </a:solidFill>
                  <a:latin typeface="Century Schoolbook" pitchFamily="18" charset="0"/>
                  <a:sym typeface="Symbol" pitchFamily="18" charset="2"/>
                </a:rPr>
                <a:t></a:t>
              </a:r>
              <a:r>
                <a:rPr lang="en-US" sz="1800" i="1" baseline="-25000">
                  <a:solidFill>
                    <a:schemeClr val="tx1"/>
                  </a:solidFill>
                  <a:latin typeface="Century Schoolbook" pitchFamily="18" charset="0"/>
                </a:rPr>
                <a:t>ij</a:t>
              </a:r>
              <a:r>
                <a:rPr lang="en-US" sz="1800">
                  <a:solidFill>
                    <a:schemeClr val="tx1"/>
                  </a:solidFill>
                  <a:latin typeface="Century Schoolbook" pitchFamily="18" charset="0"/>
                </a:rPr>
                <a:t> is assumed to be normally and independently distributed with mean 0 and standard deviation </a:t>
              </a:r>
              <a:r>
                <a:rPr lang="en-US" sz="1800">
                  <a:solidFill>
                    <a:schemeClr val="tx1"/>
                  </a:solidFill>
                  <a:latin typeface="Century Schoolbook" pitchFamily="18" charset="0"/>
                  <a:sym typeface="Symbol" pitchFamily="18"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06" name="Text Box 34"/>
          <p:cNvSpPr txBox="1">
            <a:spLocks noChangeArrowheads="1"/>
          </p:cNvSpPr>
          <p:nvPr/>
        </p:nvSpPr>
        <p:spPr bwMode="auto">
          <a:xfrm>
            <a:off x="508000" y="328613"/>
            <a:ext cx="7851775" cy="119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1308100">
              <a:spcBef>
                <a:spcPct val="0"/>
              </a:spcBef>
              <a:tabLst>
                <a:tab pos="6683375" algn="l"/>
              </a:tabLst>
              <a:defRPr sz="2400">
                <a:solidFill>
                  <a:schemeClr val="tx1"/>
                </a:solidFill>
                <a:latin typeface="Times New Roman" pitchFamily="18" charset="0"/>
              </a:defRPr>
            </a:lvl1pPr>
            <a:lvl2pPr defTabSz="1308100">
              <a:spcBef>
                <a:spcPct val="0"/>
              </a:spcBef>
              <a:tabLst>
                <a:tab pos="6683375" algn="l"/>
              </a:tabLst>
              <a:defRPr sz="2400">
                <a:solidFill>
                  <a:schemeClr val="tx1"/>
                </a:solidFill>
                <a:latin typeface="Times New Roman" pitchFamily="18" charset="0"/>
              </a:defRPr>
            </a:lvl2pPr>
            <a:lvl3pPr defTabSz="1308100">
              <a:spcBef>
                <a:spcPct val="0"/>
              </a:spcBef>
              <a:tabLst>
                <a:tab pos="6683375" algn="l"/>
              </a:tabLst>
              <a:defRPr sz="2400">
                <a:solidFill>
                  <a:schemeClr val="tx1"/>
                </a:solidFill>
                <a:latin typeface="Times New Roman" pitchFamily="18" charset="0"/>
              </a:defRPr>
            </a:lvl3pPr>
            <a:lvl4pPr defTabSz="1308100">
              <a:spcBef>
                <a:spcPct val="0"/>
              </a:spcBef>
              <a:tabLst>
                <a:tab pos="6683375" algn="l"/>
              </a:tabLst>
              <a:defRPr sz="2400">
                <a:solidFill>
                  <a:schemeClr val="tx1"/>
                </a:solidFill>
                <a:latin typeface="Times New Roman" pitchFamily="18" charset="0"/>
              </a:defRPr>
            </a:lvl4pPr>
            <a:lvl5pPr defTabSz="1308100">
              <a:spcBef>
                <a:spcPct val="0"/>
              </a:spcBef>
              <a:tabLst>
                <a:tab pos="6683375" algn="l"/>
              </a:tabLst>
              <a:defRPr sz="2400">
                <a:solidFill>
                  <a:schemeClr val="tx1"/>
                </a:solidFill>
                <a:latin typeface="Times New Roman" pitchFamily="18" charset="0"/>
              </a:defRPr>
            </a:lvl5pPr>
            <a:lvl6pPr defTabSz="1308100" eaLnBrk="0" fontAlgn="base" hangingPunct="0">
              <a:spcBef>
                <a:spcPct val="0"/>
              </a:spcBef>
              <a:spcAft>
                <a:spcPct val="0"/>
              </a:spcAft>
              <a:tabLst>
                <a:tab pos="6683375" algn="l"/>
              </a:tabLst>
              <a:defRPr sz="2400">
                <a:solidFill>
                  <a:schemeClr val="tx1"/>
                </a:solidFill>
                <a:latin typeface="Times New Roman" pitchFamily="18" charset="0"/>
              </a:defRPr>
            </a:lvl6pPr>
            <a:lvl7pPr defTabSz="1308100" eaLnBrk="0" fontAlgn="base" hangingPunct="0">
              <a:spcBef>
                <a:spcPct val="0"/>
              </a:spcBef>
              <a:spcAft>
                <a:spcPct val="0"/>
              </a:spcAft>
              <a:tabLst>
                <a:tab pos="6683375" algn="l"/>
              </a:tabLst>
              <a:defRPr sz="2400">
                <a:solidFill>
                  <a:schemeClr val="tx1"/>
                </a:solidFill>
                <a:latin typeface="Times New Roman" pitchFamily="18" charset="0"/>
              </a:defRPr>
            </a:lvl7pPr>
            <a:lvl8pPr defTabSz="1308100" eaLnBrk="0" fontAlgn="base" hangingPunct="0">
              <a:spcBef>
                <a:spcPct val="0"/>
              </a:spcBef>
              <a:spcAft>
                <a:spcPct val="0"/>
              </a:spcAft>
              <a:tabLst>
                <a:tab pos="6683375" algn="l"/>
              </a:tabLst>
              <a:defRPr sz="2400">
                <a:solidFill>
                  <a:schemeClr val="tx1"/>
                </a:solidFill>
                <a:latin typeface="Times New Roman" pitchFamily="18" charset="0"/>
              </a:defRPr>
            </a:lvl8pPr>
            <a:lvl9pPr defTabSz="1308100" eaLnBrk="0" fontAlgn="base" hangingPunct="0">
              <a:spcBef>
                <a:spcPct val="0"/>
              </a:spcBef>
              <a:spcAft>
                <a:spcPct val="0"/>
              </a:spcAft>
              <a:tabLst>
                <a:tab pos="6683375" algn="l"/>
              </a:tabLst>
              <a:defRPr sz="2400">
                <a:solidFill>
                  <a:schemeClr val="tx1"/>
                </a:solidFill>
                <a:latin typeface="Times New Roman" pitchFamily="18" charset="0"/>
              </a:defRPr>
            </a:lvl9pPr>
          </a:lstStyle>
          <a:p>
            <a:pPr>
              <a:spcBef>
                <a:spcPct val="50000"/>
              </a:spcBef>
            </a:pPr>
            <a:r>
              <a:rPr lang="en-US" sz="1800">
                <a:latin typeface="Century Schoolbook" pitchFamily="18" charset="0"/>
                <a:sym typeface="Symbol" pitchFamily="18" charset="2"/>
              </a:rPr>
              <a:t>The pooled estimate of </a:t>
            </a:r>
            <a:r>
              <a:rPr lang="en-US" sz="1800" baseline="30000">
                <a:latin typeface="Century Schoolbook" pitchFamily="18" charset="0"/>
                <a:sym typeface="Symbol" pitchFamily="18" charset="2"/>
              </a:rPr>
              <a:t>2 </a:t>
            </a:r>
            <a:r>
              <a:rPr lang="en-US" sz="1800">
                <a:latin typeface="Century Schoolbook" pitchFamily="18" charset="0"/>
                <a:sym typeface="Symbol" pitchFamily="18" charset="2"/>
              </a:rPr>
              <a:t>is</a:t>
            </a:r>
          </a:p>
          <a:p>
            <a:pPr>
              <a:spcBef>
                <a:spcPct val="50000"/>
              </a:spcBef>
            </a:pPr>
            <a:r>
              <a:rPr lang="en-US" sz="1800">
                <a:latin typeface="Century Schoolbook" pitchFamily="18" charset="0"/>
                <a:sym typeface="Symbol" pitchFamily="18" charset="2"/>
              </a:rPr>
              <a:t>s</a:t>
            </a:r>
            <a:r>
              <a:rPr lang="en-US" sz="1800" baseline="30000">
                <a:latin typeface="Century Schoolbook" pitchFamily="18" charset="0"/>
                <a:sym typeface="Symbol" pitchFamily="18" charset="2"/>
              </a:rPr>
              <a:t>2</a:t>
            </a:r>
            <a:r>
              <a:rPr lang="en-US" sz="1800">
                <a:latin typeface="Century Schoolbook" pitchFamily="18" charset="0"/>
                <a:sym typeface="Symbol" pitchFamily="18" charset="2"/>
              </a:rPr>
              <a:t> = </a:t>
            </a:r>
          </a:p>
          <a:p>
            <a:pPr>
              <a:spcBef>
                <a:spcPct val="50000"/>
              </a:spcBef>
            </a:pPr>
            <a:r>
              <a:rPr lang="en-US" sz="1800">
                <a:latin typeface="Century Schoolbook" pitchFamily="18" charset="0"/>
                <a:sym typeface="Symbol" pitchFamily="18" charset="2"/>
              </a:rPr>
              <a:t>     = 	</a:t>
            </a:r>
            <a:r>
              <a:rPr lang="en-US" sz="1800" b="1">
                <a:latin typeface="Century Schoolbook" pitchFamily="18" charset="0"/>
                <a:sym typeface="Symbol" pitchFamily="18" charset="2"/>
              </a:rPr>
              <a:t>{1.20}</a:t>
            </a:r>
            <a:endParaRPr lang="en-US" sz="1800">
              <a:latin typeface="Century Schoolbook" pitchFamily="18" charset="0"/>
              <a:sym typeface="Symbol" pitchFamily="18" charset="2"/>
            </a:endParaRPr>
          </a:p>
        </p:txBody>
      </p:sp>
      <p:grpSp>
        <p:nvGrpSpPr>
          <p:cNvPr id="207907" name="Group 35"/>
          <p:cNvGrpSpPr>
            <a:grpSpLocks/>
          </p:cNvGrpSpPr>
          <p:nvPr/>
        </p:nvGrpSpPr>
        <p:grpSpPr bwMode="auto">
          <a:xfrm>
            <a:off x="536575" y="3162300"/>
            <a:ext cx="5105400" cy="366713"/>
            <a:chOff x="353" y="1935"/>
            <a:chExt cx="3216" cy="231"/>
          </a:xfrm>
        </p:grpSpPr>
        <p:sp>
          <p:nvSpPr>
            <p:cNvPr id="207908" name="Rectangle 36"/>
            <p:cNvSpPr>
              <a:spLocks noChangeArrowheads="1"/>
            </p:cNvSpPr>
            <p:nvPr/>
          </p:nvSpPr>
          <p:spPr bwMode="auto">
            <a:xfrm>
              <a:off x="353" y="1935"/>
              <a:ext cx="3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sym typeface="Symbol" pitchFamily="18" charset="2"/>
                </a:rPr>
                <a:t>But var (</a:t>
              </a:r>
              <a:r>
                <a:rPr lang="en-US" sz="1800" i="1">
                  <a:solidFill>
                    <a:schemeClr val="tx1"/>
                  </a:solidFill>
                  <a:latin typeface="Century Schoolbook" pitchFamily="18" charset="0"/>
                  <a:sym typeface="Symbol" pitchFamily="18" charset="2"/>
                </a:rPr>
                <a:t>b</a:t>
              </a:r>
              <a:r>
                <a:rPr lang="en-US" sz="1800" baseline="-25000">
                  <a:solidFill>
                    <a:schemeClr val="tx1"/>
                  </a:solidFill>
                  <a:latin typeface="Century Schoolbook" pitchFamily="18" charset="0"/>
                  <a:sym typeface="Symbol" pitchFamily="18" charset="2"/>
                </a:rPr>
                <a:t>1</a:t>
              </a:r>
              <a:r>
                <a:rPr lang="en-US" sz="1800">
                  <a:solidFill>
                    <a:schemeClr val="tx1"/>
                  </a:solidFill>
                  <a:latin typeface="Century Schoolbook" pitchFamily="18" charset="0"/>
                  <a:sym typeface="Symbol" pitchFamily="18" charset="2"/>
                </a:rPr>
                <a:t>) =                                      and hence</a:t>
              </a:r>
            </a:p>
          </p:txBody>
        </p:sp>
        <p:graphicFrame>
          <p:nvGraphicFramePr>
            <p:cNvPr id="207909" name="Object 37"/>
            <p:cNvGraphicFramePr>
              <a:graphicFrameLocks noChangeAspect="1"/>
            </p:cNvGraphicFramePr>
            <p:nvPr/>
          </p:nvGraphicFramePr>
          <p:xfrm>
            <a:off x="1419" y="1949"/>
            <a:ext cx="1074" cy="210"/>
          </p:xfrm>
          <a:graphic>
            <a:graphicData uri="http://schemas.openxmlformats.org/presentationml/2006/ole">
              <mc:AlternateContent xmlns:mc="http://schemas.openxmlformats.org/markup-compatibility/2006">
                <mc:Choice xmlns:v="urn:schemas-microsoft-com:vml" Requires="v">
                  <p:oleObj spid="_x0000_s208206" r:id="rId4" imgW="1701800" imgH="330200" progId="Equation.3">
                    <p:embed/>
                  </p:oleObj>
                </mc:Choice>
                <mc:Fallback>
                  <p:oleObj r:id="rId4" imgW="1701800" imgH="33020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 y="1949"/>
                          <a:ext cx="1074"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7910" name="Group 38"/>
          <p:cNvGrpSpPr>
            <a:grpSpLocks/>
          </p:cNvGrpSpPr>
          <p:nvPr/>
        </p:nvGrpSpPr>
        <p:grpSpPr bwMode="auto">
          <a:xfrm>
            <a:off x="1050925" y="3657600"/>
            <a:ext cx="2770188" cy="374650"/>
            <a:chOff x="440" y="2367"/>
            <a:chExt cx="1745" cy="236"/>
          </a:xfrm>
        </p:grpSpPr>
        <p:sp>
          <p:nvSpPr>
            <p:cNvPr id="207911" name="Rectangle 39"/>
            <p:cNvSpPr>
              <a:spLocks noChangeArrowheads="1"/>
            </p:cNvSpPr>
            <p:nvPr/>
          </p:nvSpPr>
          <p:spPr bwMode="auto">
            <a:xfrm>
              <a:off x="1244" y="2372"/>
              <a:ext cx="94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i="1">
                  <a:solidFill>
                    <a:schemeClr val="tx1"/>
                  </a:solidFill>
                  <a:latin typeface="Century Schoolbook" pitchFamily="18" charset="0"/>
                </a:rPr>
                <a:t>=    /</a:t>
              </a:r>
              <a:r>
                <a:rPr lang="en-US" sz="1800" i="1">
                  <a:solidFill>
                    <a:schemeClr val="tx1"/>
                  </a:solidFill>
                  <a:latin typeface="Century Schoolbook" pitchFamily="18" charset="0"/>
                  <a:cs typeface="Times New Roman" pitchFamily="18" charset="0"/>
                </a:rPr>
                <a:t> </a:t>
              </a:r>
              <a:r>
                <a:rPr lang="en-US" sz="1800">
                  <a:solidFill>
                    <a:schemeClr val="tx1"/>
                  </a:solidFill>
                  <a:latin typeface="Century Schoolbook" pitchFamily="18" charset="0"/>
                  <a:cs typeface="Times New Roman" pitchFamily="18" charset="0"/>
                </a:rPr>
                <a:t>var(b</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a:t>
              </a:r>
            </a:p>
          </p:txBody>
        </p:sp>
        <p:graphicFrame>
          <p:nvGraphicFramePr>
            <p:cNvPr id="207912" name="Object 40"/>
            <p:cNvGraphicFramePr>
              <a:graphicFrameLocks noChangeAspect="1"/>
            </p:cNvGraphicFramePr>
            <p:nvPr/>
          </p:nvGraphicFramePr>
          <p:xfrm>
            <a:off x="440" y="2367"/>
            <a:ext cx="846" cy="210"/>
          </p:xfrm>
          <a:graphic>
            <a:graphicData uri="http://schemas.openxmlformats.org/presentationml/2006/ole">
              <mc:AlternateContent xmlns:mc="http://schemas.openxmlformats.org/markup-compatibility/2006">
                <mc:Choice xmlns:v="urn:schemas-microsoft-com:vml" Requires="v">
                  <p:oleObj spid="_x0000_s208207" r:id="rId6" imgW="1346200" imgH="330200" progId="Equation.3">
                    <p:embed/>
                  </p:oleObj>
                </mc:Choice>
                <mc:Fallback>
                  <p:oleObj r:id="rId6" imgW="1346200" imgH="330200" progId="Equation.3">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 y="2367"/>
                          <a:ext cx="846" cy="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913" name="Object 41"/>
            <p:cNvGraphicFramePr>
              <a:graphicFrameLocks noChangeAspect="1"/>
            </p:cNvGraphicFramePr>
            <p:nvPr/>
          </p:nvGraphicFramePr>
          <p:xfrm>
            <a:off x="1435" y="2381"/>
            <a:ext cx="126" cy="192"/>
          </p:xfrm>
          <a:graphic>
            <a:graphicData uri="http://schemas.openxmlformats.org/presentationml/2006/ole">
              <mc:AlternateContent xmlns:mc="http://schemas.openxmlformats.org/markup-compatibility/2006">
                <mc:Choice xmlns:v="urn:schemas-microsoft-com:vml" Requires="v">
                  <p:oleObj spid="_x0000_s208208" r:id="rId8" imgW="203024" imgH="304536" progId="Equation.3">
                    <p:embed/>
                  </p:oleObj>
                </mc:Choice>
                <mc:Fallback>
                  <p:oleObj r:id="rId8" imgW="203024" imgH="304536"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5" y="2381"/>
                          <a:ext cx="126"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7914" name="Group 42"/>
          <p:cNvGrpSpPr>
            <a:grpSpLocks/>
          </p:cNvGrpSpPr>
          <p:nvPr/>
        </p:nvGrpSpPr>
        <p:grpSpPr bwMode="auto">
          <a:xfrm>
            <a:off x="508000" y="1968500"/>
            <a:ext cx="7519988" cy="828675"/>
            <a:chOff x="328" y="1235"/>
            <a:chExt cx="4737" cy="522"/>
          </a:xfrm>
        </p:grpSpPr>
        <p:sp>
          <p:nvSpPr>
            <p:cNvPr id="207915" name="Rectangle 43"/>
            <p:cNvSpPr>
              <a:spLocks noChangeArrowheads="1"/>
            </p:cNvSpPr>
            <p:nvPr/>
          </p:nvSpPr>
          <p:spPr bwMode="auto">
            <a:xfrm>
              <a:off x="328" y="1366"/>
              <a:ext cx="102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sym typeface="Symbol" pitchFamily="18" charset="2"/>
                </a:rPr>
                <a:t>var (</a:t>
              </a:r>
              <a:r>
                <a:rPr lang="en-US" sz="1800" i="1">
                  <a:solidFill>
                    <a:schemeClr val="tx1"/>
                  </a:solidFill>
                  <a:latin typeface="Century Schoolbook" pitchFamily="18" charset="0"/>
                  <a:sym typeface="Symbol" pitchFamily="18" charset="2"/>
                </a:rPr>
                <a:t>b</a:t>
              </a:r>
              <a:r>
                <a:rPr lang="en-US" sz="1800" baseline="-25000">
                  <a:solidFill>
                    <a:schemeClr val="tx1"/>
                  </a:solidFill>
                  <a:latin typeface="Century Schoolbook" pitchFamily="18" charset="0"/>
                  <a:sym typeface="Symbol" pitchFamily="18" charset="2"/>
                </a:rPr>
                <a:t>1</a:t>
              </a:r>
              <a:r>
                <a:rPr lang="en-US" sz="1800">
                  <a:solidFill>
                    <a:schemeClr val="tx1"/>
                  </a:solidFill>
                  <a:latin typeface="Century Schoolbook" pitchFamily="18" charset="0"/>
                  <a:sym typeface="Symbol" pitchFamily="18" charset="2"/>
                </a:rPr>
                <a:t> – </a:t>
              </a:r>
              <a:r>
                <a:rPr lang="en-US" sz="1800" i="1">
                  <a:solidFill>
                    <a:schemeClr val="tx1"/>
                  </a:solidFill>
                  <a:latin typeface="Century Schoolbook" pitchFamily="18" charset="0"/>
                  <a:sym typeface="Symbol" pitchFamily="18" charset="2"/>
                </a:rPr>
                <a:t>b</a:t>
              </a:r>
              <a:r>
                <a:rPr lang="en-US" sz="1800" baseline="-25000">
                  <a:solidFill>
                    <a:schemeClr val="tx1"/>
                  </a:solidFill>
                  <a:latin typeface="Century Schoolbook" pitchFamily="18" charset="0"/>
                  <a:sym typeface="Symbol" pitchFamily="18" charset="2"/>
                </a:rPr>
                <a:t>2</a:t>
              </a:r>
              <a:r>
                <a:rPr lang="en-US" sz="1800">
                  <a:solidFill>
                    <a:schemeClr val="tx1"/>
                  </a:solidFill>
                  <a:latin typeface="Century Schoolbook" pitchFamily="18" charset="0"/>
                  <a:sym typeface="Symbol" pitchFamily="18" charset="2"/>
                </a:rPr>
                <a:t>) =</a:t>
              </a:r>
            </a:p>
          </p:txBody>
        </p:sp>
        <p:grpSp>
          <p:nvGrpSpPr>
            <p:cNvPr id="207916" name="Group 44"/>
            <p:cNvGrpSpPr>
              <a:grpSpLocks/>
            </p:cNvGrpSpPr>
            <p:nvPr/>
          </p:nvGrpSpPr>
          <p:grpSpPr bwMode="auto">
            <a:xfrm>
              <a:off x="1371" y="1235"/>
              <a:ext cx="3694" cy="522"/>
              <a:chOff x="1371" y="1235"/>
              <a:chExt cx="3694" cy="522"/>
            </a:xfrm>
          </p:grpSpPr>
          <p:graphicFrame>
            <p:nvGraphicFramePr>
              <p:cNvPr id="207917" name="Object 45"/>
              <p:cNvGraphicFramePr>
                <a:graphicFrameLocks noChangeAspect="1"/>
              </p:cNvGraphicFramePr>
              <p:nvPr/>
            </p:nvGraphicFramePr>
            <p:xfrm>
              <a:off x="1371" y="1235"/>
              <a:ext cx="2136" cy="522"/>
            </p:xfrm>
            <a:graphic>
              <a:graphicData uri="http://schemas.openxmlformats.org/presentationml/2006/ole">
                <mc:AlternateContent xmlns:mc="http://schemas.openxmlformats.org/markup-compatibility/2006">
                  <mc:Choice xmlns:v="urn:schemas-microsoft-com:vml" Requires="v">
                    <p:oleObj spid="_x0000_s208209" r:id="rId10" imgW="3390900" imgH="825500" progId="Equation.3">
                      <p:embed/>
                    </p:oleObj>
                  </mc:Choice>
                  <mc:Fallback>
                    <p:oleObj r:id="rId10" imgW="3390900" imgH="825500" progId="Equation.3">
                      <p:embed/>
                      <p:pic>
                        <p:nvPicPr>
                          <p:cNvPr id="0"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 y="1235"/>
                            <a:ext cx="2136" cy="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918" name="Rectangle 46"/>
              <p:cNvSpPr>
                <a:spLocks noChangeArrowheads="1"/>
              </p:cNvSpPr>
              <p:nvPr/>
            </p:nvSpPr>
            <p:spPr bwMode="auto">
              <a:xfrm>
                <a:off x="4548" y="1377"/>
                <a:ext cx="51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0"/>
                  </a:spcBef>
                </a:pPr>
                <a:r>
                  <a:rPr lang="en-US" sz="1800" b="1">
                    <a:solidFill>
                      <a:schemeClr val="tx1"/>
                    </a:solidFill>
                    <a:latin typeface="Century Schoolbook" pitchFamily="18" charset="0"/>
                    <a:sym typeface="Symbol" pitchFamily="18" charset="2"/>
                  </a:rPr>
                  <a:t>{1.21}</a:t>
                </a:r>
              </a:p>
            </p:txBody>
          </p:sp>
        </p:grpSp>
      </p:grpSp>
      <p:grpSp>
        <p:nvGrpSpPr>
          <p:cNvPr id="207919" name="Group 47"/>
          <p:cNvGrpSpPr>
            <a:grpSpLocks/>
          </p:cNvGrpSpPr>
          <p:nvPr/>
        </p:nvGrpSpPr>
        <p:grpSpPr bwMode="auto">
          <a:xfrm>
            <a:off x="593725" y="5849938"/>
            <a:ext cx="5962650" cy="396875"/>
            <a:chOff x="382" y="3695"/>
            <a:chExt cx="3756" cy="250"/>
          </a:xfrm>
        </p:grpSpPr>
        <p:graphicFrame>
          <p:nvGraphicFramePr>
            <p:cNvPr id="207920" name="Object 48"/>
            <p:cNvGraphicFramePr>
              <a:graphicFrameLocks noChangeAspect="1"/>
            </p:cNvGraphicFramePr>
            <p:nvPr/>
          </p:nvGraphicFramePr>
          <p:xfrm>
            <a:off x="2506" y="3705"/>
            <a:ext cx="1632" cy="240"/>
          </p:xfrm>
          <a:graphic>
            <a:graphicData uri="http://schemas.openxmlformats.org/presentationml/2006/ole">
              <mc:AlternateContent xmlns:mc="http://schemas.openxmlformats.org/markup-compatibility/2006">
                <mc:Choice xmlns:v="urn:schemas-microsoft-com:vml" Requires="v">
                  <p:oleObj spid="_x0000_s208210" name="Equation" r:id="rId12" imgW="2590560" imgH="380880" progId="Equation.DSMT4">
                    <p:embed/>
                  </p:oleObj>
                </mc:Choice>
                <mc:Fallback>
                  <p:oleObj name="Equation" r:id="rId12" imgW="2590560" imgH="380880" progId="Equation.DSMT4">
                    <p:embed/>
                    <p:pic>
                      <p:nvPicPr>
                        <p:cNvPr id="0" name="Object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6" y="3705"/>
                          <a:ext cx="1632"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921" name="Rectangle 49"/>
            <p:cNvSpPr>
              <a:spLocks noChangeArrowheads="1"/>
            </p:cNvSpPr>
            <p:nvPr/>
          </p:nvSpPr>
          <p:spPr bwMode="auto">
            <a:xfrm>
              <a:off x="382" y="3695"/>
              <a:ext cx="211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A 95% CI for </a:t>
              </a:r>
              <a:r>
                <a:rPr lang="en-US" sz="1800">
                  <a:solidFill>
                    <a:schemeClr val="tx1"/>
                  </a:solidFill>
                  <a:latin typeface="Century Schoolbook" pitchFamily="18" charset="0"/>
                  <a:sym typeface="Symbol" pitchFamily="18" charset="2"/>
                </a:rPr>
                <a:t></a:t>
              </a:r>
              <a:r>
                <a:rPr lang="en-US" sz="1800" baseline="-25000">
                  <a:solidFill>
                    <a:schemeClr val="tx1"/>
                  </a:solidFill>
                  <a:latin typeface="Century Schoolbook" pitchFamily="18" charset="0"/>
                  <a:sym typeface="Symbol" pitchFamily="18" charset="2"/>
                </a:rPr>
                <a:t>1</a:t>
              </a:r>
              <a:r>
                <a:rPr lang="en-US" sz="1800">
                  <a:solidFill>
                    <a:schemeClr val="tx1"/>
                  </a:solidFill>
                  <a:latin typeface="Century Schoolbook" pitchFamily="18" charset="0"/>
                  <a:sym typeface="Symbol" pitchFamily="18" charset="2"/>
                </a:rPr>
                <a:t> - </a:t>
              </a:r>
              <a:r>
                <a:rPr lang="en-US" sz="1800" baseline="-25000">
                  <a:solidFill>
                    <a:schemeClr val="tx1"/>
                  </a:solidFill>
                  <a:latin typeface="Century Schoolbook" pitchFamily="18" charset="0"/>
                  <a:sym typeface="Symbol" pitchFamily="18" charset="2"/>
                </a:rPr>
                <a:t>2</a:t>
              </a:r>
              <a:r>
                <a:rPr lang="en-US" sz="1800">
                  <a:solidFill>
                    <a:schemeClr val="tx1"/>
                  </a:solidFill>
                  <a:latin typeface="Century Schoolbook" pitchFamily="18" charset="0"/>
                  <a:sym typeface="Symbol" pitchFamily="18" charset="2"/>
                </a:rPr>
                <a:t> is (</a:t>
              </a:r>
              <a:r>
                <a:rPr lang="en-US" sz="1800" i="1">
                  <a:solidFill>
                    <a:schemeClr val="tx1"/>
                  </a:solidFill>
                  <a:latin typeface="Century Schoolbook" pitchFamily="18" charset="0"/>
                  <a:sym typeface="Symbol" pitchFamily="18" charset="2"/>
                </a:rPr>
                <a:t>b</a:t>
              </a:r>
              <a:r>
                <a:rPr lang="en-US" sz="1800" baseline="-25000">
                  <a:solidFill>
                    <a:schemeClr val="tx1"/>
                  </a:solidFill>
                  <a:latin typeface="Century Schoolbook" pitchFamily="18" charset="0"/>
                  <a:sym typeface="Symbol" pitchFamily="18" charset="2"/>
                </a:rPr>
                <a:t>1</a:t>
              </a:r>
              <a:r>
                <a:rPr lang="en-US" sz="1800">
                  <a:solidFill>
                    <a:schemeClr val="tx1"/>
                  </a:solidFill>
                  <a:latin typeface="Century Schoolbook" pitchFamily="18" charset="0"/>
                  <a:sym typeface="Symbol" pitchFamily="18" charset="2"/>
                </a:rPr>
                <a:t> – </a:t>
              </a:r>
              <a:r>
                <a:rPr lang="en-US" sz="1800" i="1">
                  <a:solidFill>
                    <a:schemeClr val="tx1"/>
                  </a:solidFill>
                  <a:latin typeface="Century Schoolbook" pitchFamily="18" charset="0"/>
                  <a:sym typeface="Symbol" pitchFamily="18" charset="2"/>
                </a:rPr>
                <a:t>b</a:t>
              </a:r>
              <a:r>
                <a:rPr lang="en-US" sz="1800" baseline="-25000">
                  <a:solidFill>
                    <a:schemeClr val="tx1"/>
                  </a:solidFill>
                  <a:latin typeface="Century Schoolbook" pitchFamily="18" charset="0"/>
                  <a:sym typeface="Symbol" pitchFamily="18" charset="2"/>
                </a:rPr>
                <a:t>2</a:t>
              </a:r>
              <a:r>
                <a:rPr lang="en-US" sz="1800">
                  <a:solidFill>
                    <a:schemeClr val="tx1"/>
                  </a:solidFill>
                  <a:latin typeface="Century Schoolbook" pitchFamily="18" charset="0"/>
                  <a:sym typeface="Symbol" pitchFamily="18" charset="2"/>
                </a:rPr>
                <a:t>)</a:t>
              </a:r>
            </a:p>
          </p:txBody>
        </p:sp>
      </p:grpSp>
      <p:grpSp>
        <p:nvGrpSpPr>
          <p:cNvPr id="207922" name="Group 50"/>
          <p:cNvGrpSpPr>
            <a:grpSpLocks/>
          </p:cNvGrpSpPr>
          <p:nvPr/>
        </p:nvGrpSpPr>
        <p:grpSpPr bwMode="auto">
          <a:xfrm>
            <a:off x="565150" y="4860925"/>
            <a:ext cx="7508875" cy="765175"/>
            <a:chOff x="360" y="3065"/>
            <a:chExt cx="4730" cy="482"/>
          </a:xfrm>
        </p:grpSpPr>
        <p:grpSp>
          <p:nvGrpSpPr>
            <p:cNvPr id="207923" name="Group 51"/>
            <p:cNvGrpSpPr>
              <a:grpSpLocks/>
            </p:cNvGrpSpPr>
            <p:nvPr/>
          </p:nvGrpSpPr>
          <p:grpSpPr bwMode="auto">
            <a:xfrm>
              <a:off x="374" y="3065"/>
              <a:ext cx="1666" cy="232"/>
              <a:chOff x="453" y="3089"/>
              <a:chExt cx="1666" cy="232"/>
            </a:xfrm>
          </p:grpSpPr>
          <p:sp>
            <p:nvSpPr>
              <p:cNvPr id="207924" name="Rectangle 52"/>
              <p:cNvSpPr>
                <a:spLocks noChangeArrowheads="1"/>
              </p:cNvSpPr>
              <p:nvPr/>
            </p:nvSpPr>
            <p:spPr bwMode="auto">
              <a:xfrm>
                <a:off x="453" y="3089"/>
                <a:ext cx="8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i="1">
                    <a:solidFill>
                      <a:schemeClr val="tx1"/>
                    </a:solidFill>
                    <a:latin typeface="Century Schoolbook" pitchFamily="18" charset="0"/>
                    <a:cs typeface="Times New Roman" pitchFamily="18" charset="0"/>
                  </a:rPr>
                  <a:t>t</a:t>
                </a:r>
                <a:r>
                  <a:rPr lang="en-US" sz="1800">
                    <a:solidFill>
                      <a:schemeClr val="tx1"/>
                    </a:solidFill>
                    <a:latin typeface="Century Schoolbook" pitchFamily="18" charset="0"/>
                    <a:cs typeface="Times New Roman" pitchFamily="18" charset="0"/>
                  </a:rPr>
                  <a:t> = (</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 - </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a:t>
                </a:r>
              </a:p>
            </p:txBody>
          </p:sp>
          <p:graphicFrame>
            <p:nvGraphicFramePr>
              <p:cNvPr id="207925" name="Object 53"/>
              <p:cNvGraphicFramePr>
                <a:graphicFrameLocks noChangeAspect="1"/>
              </p:cNvGraphicFramePr>
              <p:nvPr/>
            </p:nvGraphicFramePr>
            <p:xfrm>
              <a:off x="1285" y="3123"/>
              <a:ext cx="834" cy="198"/>
            </p:xfrm>
            <a:graphic>
              <a:graphicData uri="http://schemas.openxmlformats.org/presentationml/2006/ole">
                <mc:AlternateContent xmlns:mc="http://schemas.openxmlformats.org/markup-compatibility/2006">
                  <mc:Choice xmlns:v="urn:schemas-microsoft-com:vml" Requires="v">
                    <p:oleObj spid="_x0000_s208211" r:id="rId14" imgW="1320227" imgH="317362" progId="Equation.3">
                      <p:embed/>
                    </p:oleObj>
                  </mc:Choice>
                  <mc:Fallback>
                    <p:oleObj r:id="rId14" imgW="1320227" imgH="317362" progId="Equation.3">
                      <p:embed/>
                      <p:pic>
                        <p:nvPicPr>
                          <p:cNvPr id="0" name="Object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5" y="3123"/>
                            <a:ext cx="834" cy="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7926" name="Rectangle 54"/>
            <p:cNvSpPr>
              <a:spLocks noChangeArrowheads="1"/>
            </p:cNvSpPr>
            <p:nvPr/>
          </p:nvSpPr>
          <p:spPr bwMode="auto">
            <a:xfrm>
              <a:off x="360" y="3316"/>
              <a:ext cx="381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has a </a:t>
              </a:r>
              <a:r>
                <a:rPr lang="en-US" sz="1800" i="1">
                  <a:solidFill>
                    <a:schemeClr val="tx1"/>
                  </a:solidFill>
                  <a:latin typeface="Century Schoolbook" pitchFamily="18" charset="0"/>
                </a:rPr>
                <a:t>t</a:t>
              </a:r>
              <a:r>
                <a:rPr lang="en-US" sz="1800">
                  <a:solidFill>
                    <a:schemeClr val="tx1"/>
                  </a:solidFill>
                  <a:latin typeface="Century Schoolbook" pitchFamily="18" charset="0"/>
                </a:rPr>
                <a:t> distribution with </a:t>
              </a:r>
              <a:r>
                <a:rPr lang="en-US" sz="1800" i="1">
                  <a:solidFill>
                    <a:schemeClr val="tx1"/>
                  </a:solidFill>
                  <a:latin typeface="Century Schoolbook" pitchFamily="18" charset="0"/>
                </a:rPr>
                <a:t>n</a:t>
              </a:r>
              <a:r>
                <a:rPr lang="en-US" sz="1800" baseline="-25000">
                  <a:solidFill>
                    <a:schemeClr val="tx1"/>
                  </a:solidFill>
                  <a:latin typeface="Century Schoolbook" pitchFamily="18" charset="0"/>
                </a:rPr>
                <a:t>1</a:t>
              </a:r>
              <a:r>
                <a:rPr lang="en-US" sz="1800">
                  <a:solidFill>
                    <a:schemeClr val="tx1"/>
                  </a:solidFill>
                  <a:latin typeface="Century Schoolbook" pitchFamily="18" charset="0"/>
                </a:rPr>
                <a:t> +  </a:t>
              </a:r>
              <a:r>
                <a:rPr lang="en-US" sz="1800" i="1">
                  <a:solidFill>
                    <a:schemeClr val="tx1"/>
                  </a:solidFill>
                  <a:latin typeface="Century Schoolbook" pitchFamily="18" charset="0"/>
                </a:rPr>
                <a:t>n</a:t>
              </a:r>
              <a:r>
                <a:rPr lang="en-US" sz="1800" baseline="-25000">
                  <a:solidFill>
                    <a:schemeClr val="tx1"/>
                  </a:solidFill>
                  <a:latin typeface="Century Schoolbook" pitchFamily="18" charset="0"/>
                </a:rPr>
                <a:t>2 </a:t>
              </a:r>
              <a:r>
                <a:rPr lang="en-US" sz="1800">
                  <a:solidFill>
                    <a:schemeClr val="tx1"/>
                  </a:solidFill>
                  <a:latin typeface="Century Schoolbook" pitchFamily="18" charset="0"/>
                </a:rPr>
                <a:t>– 4 degrees of freedom.</a:t>
              </a:r>
            </a:p>
          </p:txBody>
        </p:sp>
        <p:sp>
          <p:nvSpPr>
            <p:cNvPr id="207927" name="Rectangle 55"/>
            <p:cNvSpPr>
              <a:spLocks noChangeArrowheads="1"/>
            </p:cNvSpPr>
            <p:nvPr/>
          </p:nvSpPr>
          <p:spPr bwMode="auto">
            <a:xfrm>
              <a:off x="4573" y="3097"/>
              <a:ext cx="51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b="1">
                  <a:solidFill>
                    <a:schemeClr val="tx1"/>
                  </a:solidFill>
                  <a:latin typeface="Century Schoolbook" pitchFamily="18" charset="0"/>
                </a:rPr>
                <a:t>{1.22}</a:t>
              </a:r>
            </a:p>
          </p:txBody>
        </p:sp>
      </p:grpSp>
      <p:graphicFrame>
        <p:nvGraphicFramePr>
          <p:cNvPr id="207928" name="Object 5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208212" name="Equation" r:id="rId16" imgW="914400" imgH="198720" progId="Equation.DSMT4">
                  <p:embed/>
                </p:oleObj>
              </mc:Choice>
              <mc:Fallback>
                <p:oleObj name="Equation" r:id="rId16" imgW="914400" imgH="198720" progId="Equation.DSMT4">
                  <p:embed/>
                  <p:pic>
                    <p:nvPicPr>
                      <p:cNvPr id="0" name="Object 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7929" name="Group 57"/>
          <p:cNvGrpSpPr>
            <a:grpSpLocks/>
          </p:cNvGrpSpPr>
          <p:nvPr/>
        </p:nvGrpSpPr>
        <p:grpSpPr bwMode="auto">
          <a:xfrm>
            <a:off x="568325" y="4421188"/>
            <a:ext cx="5273675" cy="366712"/>
            <a:chOff x="358" y="2665"/>
            <a:chExt cx="3322" cy="231"/>
          </a:xfrm>
        </p:grpSpPr>
        <p:sp>
          <p:nvSpPr>
            <p:cNvPr id="207930" name="Rectangle 58"/>
            <p:cNvSpPr>
              <a:spLocks noChangeArrowheads="1"/>
            </p:cNvSpPr>
            <p:nvPr/>
          </p:nvSpPr>
          <p:spPr bwMode="auto">
            <a:xfrm>
              <a:off x="358" y="2665"/>
              <a:ext cx="332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Therefore </a:t>
              </a:r>
              <a:r>
                <a:rPr lang="en-US" sz="1800">
                  <a:solidFill>
                    <a:schemeClr val="tx1"/>
                  </a:solidFill>
                  <a:latin typeface="Century Schoolbook" pitchFamily="18" charset="0"/>
                  <a:cs typeface="Times New Roman" pitchFamily="18" charset="0"/>
                </a:rPr>
                <a:t>var(</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 - </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 = </a:t>
              </a:r>
              <a:r>
                <a:rPr lang="en-US" sz="1800" i="1">
                  <a:solidFill>
                    <a:schemeClr val="tx1"/>
                  </a:solidFill>
                  <a:latin typeface="Century Schoolbook" pitchFamily="18" charset="0"/>
                  <a:cs typeface="Times New Roman" pitchFamily="18" charset="0"/>
                </a:rPr>
                <a:t>s</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(var(</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1</a:t>
              </a:r>
              <a:r>
                <a:rPr lang="en-US" sz="1800">
                  <a:solidFill>
                    <a:schemeClr val="tx1"/>
                  </a:solidFill>
                  <a:latin typeface="Century Schoolbook" pitchFamily="18" charset="0"/>
                  <a:cs typeface="Times New Roman" pitchFamily="18" charset="0"/>
                </a:rPr>
                <a:t>)/     +var(</a:t>
              </a:r>
              <a:r>
                <a:rPr lang="en-US" sz="1800" i="1">
                  <a:solidFill>
                    <a:schemeClr val="tx1"/>
                  </a:solidFill>
                  <a:latin typeface="Century Schoolbook" pitchFamily="18" charset="0"/>
                  <a:cs typeface="Times New Roman" pitchFamily="18" charset="0"/>
                </a:rPr>
                <a:t>b</a:t>
              </a:r>
              <a:r>
                <a:rPr lang="en-US" sz="1800" baseline="-30000">
                  <a:solidFill>
                    <a:schemeClr val="tx1"/>
                  </a:solidFill>
                  <a:latin typeface="Century Schoolbook" pitchFamily="18" charset="0"/>
                  <a:cs typeface="Times New Roman" pitchFamily="18" charset="0"/>
                </a:rPr>
                <a:t>2</a:t>
              </a:r>
              <a:r>
                <a:rPr lang="en-US" sz="1800">
                  <a:solidFill>
                    <a:schemeClr val="tx1"/>
                  </a:solidFill>
                  <a:latin typeface="Century Schoolbook" pitchFamily="18" charset="0"/>
                  <a:cs typeface="Times New Roman" pitchFamily="18" charset="0"/>
                </a:rPr>
                <a:t>)/    )</a:t>
              </a:r>
            </a:p>
          </p:txBody>
        </p:sp>
        <p:graphicFrame>
          <p:nvGraphicFramePr>
            <p:cNvPr id="207931" name="Object 59"/>
            <p:cNvGraphicFramePr>
              <a:graphicFrameLocks noChangeAspect="1"/>
            </p:cNvGraphicFramePr>
            <p:nvPr/>
          </p:nvGraphicFramePr>
          <p:xfrm>
            <a:off x="2655" y="2684"/>
            <a:ext cx="126" cy="192"/>
          </p:xfrm>
          <a:graphic>
            <a:graphicData uri="http://schemas.openxmlformats.org/presentationml/2006/ole">
              <mc:AlternateContent xmlns:mc="http://schemas.openxmlformats.org/markup-compatibility/2006">
                <mc:Choice xmlns:v="urn:schemas-microsoft-com:vml" Requires="v">
                  <p:oleObj spid="_x0000_s208213" name="Equation" r:id="rId18" imgW="203024" imgH="304536" progId="Equation.DSMT4">
                    <p:embed/>
                  </p:oleObj>
                </mc:Choice>
                <mc:Fallback>
                  <p:oleObj name="Equation" r:id="rId18" imgW="203024" imgH="304536" progId="Equation.DSMT4">
                    <p:embed/>
                    <p:pic>
                      <p:nvPicPr>
                        <p:cNvPr id="0" name="Object 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55" y="2684"/>
                          <a:ext cx="126"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932" name="Object 60"/>
            <p:cNvGraphicFramePr>
              <a:graphicFrameLocks noChangeAspect="1"/>
            </p:cNvGraphicFramePr>
            <p:nvPr/>
          </p:nvGraphicFramePr>
          <p:xfrm>
            <a:off x="3423" y="2699"/>
            <a:ext cx="126" cy="192"/>
          </p:xfrm>
          <a:graphic>
            <a:graphicData uri="http://schemas.openxmlformats.org/presentationml/2006/ole">
              <mc:AlternateContent xmlns:mc="http://schemas.openxmlformats.org/markup-compatibility/2006">
                <mc:Choice xmlns:v="urn:schemas-microsoft-com:vml" Requires="v">
                  <p:oleObj spid="_x0000_s208214" r:id="rId20" imgW="203024" imgH="304536" progId="Equation.DSMT4">
                    <p:embed/>
                  </p:oleObj>
                </mc:Choice>
                <mc:Fallback>
                  <p:oleObj r:id="rId20" imgW="203024" imgH="304536" progId="Equation.DSMT4">
                    <p:embed/>
                    <p:pic>
                      <p:nvPicPr>
                        <p:cNvPr id="0" name="Object 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3" y="2699"/>
                          <a:ext cx="126"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7933" name="Object 61"/>
          <p:cNvGraphicFramePr>
            <a:graphicFrameLocks noChangeAspect="1"/>
          </p:cNvGraphicFramePr>
          <p:nvPr/>
        </p:nvGraphicFramePr>
        <p:xfrm>
          <a:off x="4495800" y="2630488"/>
          <a:ext cx="101600" cy="127000"/>
        </p:xfrm>
        <a:graphic>
          <a:graphicData uri="http://schemas.openxmlformats.org/presentationml/2006/ole">
            <mc:AlternateContent xmlns:mc="http://schemas.openxmlformats.org/markup-compatibility/2006">
              <mc:Choice xmlns:v="urn:schemas-microsoft-com:vml" Requires="v">
                <p:oleObj spid="_x0000_s208215" name="Equation" r:id="rId22" imgW="101520" imgH="126720" progId="Equation.DSMT4">
                  <p:embed/>
                </p:oleObj>
              </mc:Choice>
              <mc:Fallback>
                <p:oleObj name="Equation" r:id="rId22" imgW="101520" imgH="126720" progId="Equation.DSMT4">
                  <p:embed/>
                  <p:pic>
                    <p:nvPicPr>
                      <p:cNvPr id="0" name="Object 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5800" y="2630488"/>
                        <a:ext cx="101600"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7934" name="Group 62"/>
          <p:cNvGrpSpPr>
            <a:grpSpLocks/>
          </p:cNvGrpSpPr>
          <p:nvPr/>
        </p:nvGrpSpPr>
        <p:grpSpPr bwMode="auto">
          <a:xfrm>
            <a:off x="557213" y="731838"/>
            <a:ext cx="7450137" cy="1136650"/>
            <a:chOff x="351" y="461"/>
            <a:chExt cx="4693" cy="716"/>
          </a:xfrm>
        </p:grpSpPr>
        <p:graphicFrame>
          <p:nvGraphicFramePr>
            <p:cNvPr id="207935" name="Object 63"/>
            <p:cNvGraphicFramePr>
              <a:graphicFrameLocks noChangeAspect="1"/>
            </p:cNvGraphicFramePr>
            <p:nvPr/>
          </p:nvGraphicFramePr>
          <p:xfrm>
            <a:off x="743" y="461"/>
            <a:ext cx="3306" cy="216"/>
          </p:xfrm>
          <a:graphic>
            <a:graphicData uri="http://schemas.openxmlformats.org/presentationml/2006/ole">
              <mc:AlternateContent xmlns:mc="http://schemas.openxmlformats.org/markup-compatibility/2006">
                <mc:Choice xmlns:v="urn:schemas-microsoft-com:vml" Requires="v">
                  <p:oleObj spid="_x0000_s208216" r:id="rId24" imgW="5245100" imgH="342900" progId="Equation.3">
                    <p:embed/>
                  </p:oleObj>
                </mc:Choice>
                <mc:Fallback>
                  <p:oleObj r:id="rId24" imgW="5245100" imgH="342900" progId="Equation.3">
                    <p:embed/>
                    <p:pic>
                      <p:nvPicPr>
                        <p:cNvPr id="0" name="Object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3" y="461"/>
                          <a:ext cx="3306"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936" name="Object 64"/>
            <p:cNvGraphicFramePr>
              <a:graphicFrameLocks noChangeAspect="1"/>
            </p:cNvGraphicFramePr>
            <p:nvPr/>
          </p:nvGraphicFramePr>
          <p:xfrm>
            <a:off x="738" y="713"/>
            <a:ext cx="2262" cy="192"/>
          </p:xfrm>
          <a:graphic>
            <a:graphicData uri="http://schemas.openxmlformats.org/presentationml/2006/ole">
              <mc:AlternateContent xmlns:mc="http://schemas.openxmlformats.org/markup-compatibility/2006">
                <mc:Choice xmlns:v="urn:schemas-microsoft-com:vml" Requires="v">
                  <p:oleObj spid="_x0000_s208217" r:id="rId26" imgW="3594100" imgH="304800" progId="Equation.3">
                    <p:embed/>
                  </p:oleObj>
                </mc:Choice>
                <mc:Fallback>
                  <p:oleObj r:id="rId26" imgW="3594100" imgH="304800" progId="Equation.3">
                    <p:embed/>
                    <p:pic>
                      <p:nvPicPr>
                        <p:cNvPr id="0" name="Object 6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8" y="713"/>
                          <a:ext cx="2262"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937" name="Text Box 65"/>
            <p:cNvSpPr txBox="1">
              <a:spLocks noChangeArrowheads="1"/>
            </p:cNvSpPr>
            <p:nvPr/>
          </p:nvSpPr>
          <p:spPr bwMode="auto">
            <a:xfrm>
              <a:off x="351" y="925"/>
              <a:ext cx="280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800">
                  <a:solidFill>
                    <a:schemeClr val="tx1"/>
                  </a:solidFill>
                  <a:latin typeface="Century Schoolbook" pitchFamily="18" charset="0"/>
                </a:rPr>
                <a:t>Since                                                   and </a:t>
              </a:r>
            </a:p>
          </p:txBody>
        </p:sp>
        <p:graphicFrame>
          <p:nvGraphicFramePr>
            <p:cNvPr id="207938" name="Object 66"/>
            <p:cNvGraphicFramePr>
              <a:graphicFrameLocks noChangeAspect="1"/>
            </p:cNvGraphicFramePr>
            <p:nvPr/>
          </p:nvGraphicFramePr>
          <p:xfrm>
            <a:off x="828" y="913"/>
            <a:ext cx="1912" cy="264"/>
          </p:xfrm>
          <a:graphic>
            <a:graphicData uri="http://schemas.openxmlformats.org/presentationml/2006/ole">
              <mc:AlternateContent xmlns:mc="http://schemas.openxmlformats.org/markup-compatibility/2006">
                <mc:Choice xmlns:v="urn:schemas-microsoft-com:vml" Requires="v">
                  <p:oleObj spid="_x0000_s208218" name="Equation" r:id="rId28" imgW="3035160" imgH="419040" progId="Equation.DSMT4">
                    <p:embed/>
                  </p:oleObj>
                </mc:Choice>
                <mc:Fallback>
                  <p:oleObj name="Equation" r:id="rId28" imgW="3035160" imgH="419040" progId="Equation.DSMT4">
                    <p:embed/>
                    <p:pic>
                      <p:nvPicPr>
                        <p:cNvPr id="0" name="Object 6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28" y="913"/>
                          <a:ext cx="1912"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939" name="Object 67"/>
            <p:cNvGraphicFramePr>
              <a:graphicFrameLocks noChangeAspect="1"/>
            </p:cNvGraphicFramePr>
            <p:nvPr/>
          </p:nvGraphicFramePr>
          <p:xfrm>
            <a:off x="3092" y="913"/>
            <a:ext cx="1952" cy="264"/>
          </p:xfrm>
          <a:graphic>
            <a:graphicData uri="http://schemas.openxmlformats.org/presentationml/2006/ole">
              <mc:AlternateContent xmlns:mc="http://schemas.openxmlformats.org/markup-compatibility/2006">
                <mc:Choice xmlns:v="urn:schemas-microsoft-com:vml" Requires="v">
                  <p:oleObj spid="_x0000_s208219" name="Equation" r:id="rId30" imgW="3098520" imgH="419040" progId="Equation.DSMT4">
                    <p:embed/>
                  </p:oleObj>
                </mc:Choice>
                <mc:Fallback>
                  <p:oleObj name="Equation" r:id="rId30" imgW="3098520" imgH="419040" progId="Equation.DSMT4">
                    <p:embed/>
                    <p:pic>
                      <p:nvPicPr>
                        <p:cNvPr id="0" name="Object 6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92" y="913"/>
                          <a:ext cx="1952"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7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79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079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079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079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07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511175" y="547688"/>
            <a:ext cx="78978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To compute the preceding statistic we run two separate linear regressions on group 1 and 2.</a:t>
            </a:r>
          </a:p>
        </p:txBody>
      </p:sp>
      <p:grpSp>
        <p:nvGrpSpPr>
          <p:cNvPr id="208899" name="Group 3"/>
          <p:cNvGrpSpPr>
            <a:grpSpLocks/>
          </p:cNvGrpSpPr>
          <p:nvPr/>
        </p:nvGrpSpPr>
        <p:grpSpPr bwMode="auto">
          <a:xfrm>
            <a:off x="511175" y="1617663"/>
            <a:ext cx="7870825" cy="641350"/>
            <a:chOff x="322" y="1019"/>
            <a:chExt cx="4958" cy="404"/>
          </a:xfrm>
        </p:grpSpPr>
        <p:sp>
          <p:nvSpPr>
            <p:cNvPr id="208900" name="Rectangle 4"/>
            <p:cNvSpPr>
              <a:spLocks noChangeArrowheads="1"/>
            </p:cNvSpPr>
            <p:nvPr/>
          </p:nvSpPr>
          <p:spPr bwMode="auto">
            <a:xfrm>
              <a:off x="322" y="1019"/>
              <a:ext cx="495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800">
                  <a:solidFill>
                    <a:schemeClr val="tx1"/>
                  </a:solidFill>
                  <a:latin typeface="Century Schoolbook" pitchFamily="18" charset="0"/>
                </a:rPr>
                <a:t>For group 1, </a:t>
              </a:r>
              <a:r>
                <a:rPr lang="en-US" sz="1800" i="1">
                  <a:solidFill>
                    <a:schemeClr val="tx1"/>
                  </a:solidFill>
                  <a:latin typeface="Century Schoolbook" pitchFamily="18" charset="0"/>
                </a:rPr>
                <a:t>s</a:t>
              </a:r>
              <a:r>
                <a:rPr lang="en-US" sz="1800" baseline="-25000">
                  <a:solidFill>
                    <a:schemeClr val="tx1"/>
                  </a:solidFill>
                  <a:latin typeface="Century Schoolbook" pitchFamily="18" charset="0"/>
                </a:rPr>
                <a:t>1</a:t>
              </a:r>
              <a:r>
                <a:rPr lang="en-US" sz="1800">
                  <a:solidFill>
                    <a:schemeClr val="tx1"/>
                  </a:solidFill>
                  <a:latin typeface="Century Schoolbook" pitchFamily="18" charset="0"/>
                </a:rPr>
                <a:t> is the root MSE and                   is the standard error of the slope estimate.</a:t>
              </a:r>
            </a:p>
          </p:txBody>
        </p:sp>
        <p:graphicFrame>
          <p:nvGraphicFramePr>
            <p:cNvPr id="208901" name="Object 5"/>
            <p:cNvGraphicFramePr>
              <a:graphicFrameLocks noChangeAspect="1"/>
            </p:cNvGraphicFramePr>
            <p:nvPr/>
          </p:nvGraphicFramePr>
          <p:xfrm>
            <a:off x="2768" y="1037"/>
            <a:ext cx="629" cy="218"/>
          </p:xfrm>
          <a:graphic>
            <a:graphicData uri="http://schemas.openxmlformats.org/presentationml/2006/ole">
              <mc:AlternateContent xmlns:mc="http://schemas.openxmlformats.org/markup-compatibility/2006">
                <mc:Choice xmlns:v="urn:schemas-microsoft-com:vml" Requires="v">
                  <p:oleObj spid="_x0000_s208923" name="Equation" r:id="rId4" imgW="901309" imgH="317362" progId="Equation.DSMT4">
                    <p:embed/>
                  </p:oleObj>
                </mc:Choice>
                <mc:Fallback>
                  <p:oleObj name="Equation" r:id="rId4" imgW="901309" imgH="317362"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 y="1037"/>
                          <a:ext cx="629" cy="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8902" name="Rectangle 6"/>
          <p:cNvSpPr>
            <a:spLocks noChangeArrowheads="1"/>
          </p:cNvSpPr>
          <p:nvPr/>
        </p:nvSpPr>
        <p:spPr bwMode="auto">
          <a:xfrm>
            <a:off x="511175" y="2765425"/>
            <a:ext cx="51514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0"/>
              </a:spcBef>
            </a:pPr>
            <a:r>
              <a:rPr lang="en-US" sz="1800" i="1">
                <a:solidFill>
                  <a:schemeClr val="tx1"/>
                </a:solidFill>
                <a:latin typeface="Century Schoolbook" pitchFamily="18" charset="0"/>
              </a:rPr>
              <a:t>s</a:t>
            </a:r>
            <a:r>
              <a:rPr lang="en-US" sz="1800" baseline="-25000">
                <a:solidFill>
                  <a:schemeClr val="tx1"/>
                </a:solidFill>
                <a:latin typeface="Century Schoolbook" pitchFamily="18" charset="0"/>
              </a:rPr>
              <a:t>2</a:t>
            </a:r>
            <a:r>
              <a:rPr lang="en-US" sz="1800">
                <a:solidFill>
                  <a:schemeClr val="tx1"/>
                </a:solidFill>
                <a:latin typeface="Century Schoolbook" pitchFamily="18" charset="0"/>
              </a:rPr>
              <a:t> and var(</a:t>
            </a:r>
            <a:r>
              <a:rPr lang="en-US" sz="1800" i="1">
                <a:solidFill>
                  <a:schemeClr val="tx1"/>
                </a:solidFill>
                <a:latin typeface="Century Schoolbook" pitchFamily="18" charset="0"/>
              </a:rPr>
              <a:t>b</a:t>
            </a:r>
            <a:r>
              <a:rPr lang="en-US" sz="1800" baseline="-25000">
                <a:solidFill>
                  <a:schemeClr val="tx1"/>
                </a:solidFill>
                <a:latin typeface="Century Schoolbook" pitchFamily="18" charset="0"/>
              </a:rPr>
              <a:t>2</a:t>
            </a:r>
            <a:r>
              <a:rPr lang="en-US" sz="1800">
                <a:solidFill>
                  <a:schemeClr val="tx1"/>
                </a:solidFill>
                <a:latin typeface="Century Schoolbook" pitchFamily="18" charset="0"/>
              </a:rPr>
              <a:t>) are similarly defined for group 2.</a:t>
            </a:r>
          </a:p>
        </p:txBody>
      </p:sp>
      <p:sp>
        <p:nvSpPr>
          <p:cNvPr id="208903" name="Rectangle 7"/>
          <p:cNvSpPr>
            <a:spLocks noChangeArrowheads="1"/>
          </p:cNvSpPr>
          <p:nvPr/>
        </p:nvSpPr>
        <p:spPr bwMode="auto">
          <a:xfrm>
            <a:off x="511175" y="3622675"/>
            <a:ext cx="83137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0"/>
              </a:spcBef>
            </a:pPr>
            <a:r>
              <a:rPr lang="en-US" sz="1800">
                <a:solidFill>
                  <a:schemeClr val="tx1"/>
                </a:solidFill>
                <a:latin typeface="Century Schoolbook" pitchFamily="18" charset="0"/>
              </a:rPr>
              <a:t>Substituting these values into the formulas from the previous slide gives the required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9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9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build="p" autoUpdateAnimBg="0"/>
      <p:bldP spid="20890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582613" y="441325"/>
            <a:ext cx="7678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00FF"/>
                </a:solidFill>
                <a:latin typeface="Century Schoolbook" pitchFamily="18" charset="0"/>
              </a:rPr>
              <a:t>23.     Comparing Linear Regression Slopes with Stata</a:t>
            </a:r>
            <a:endParaRPr lang="en-US" sz="1800">
              <a:latin typeface="Century Schoolbook" pitchFamily="18" charset="0"/>
            </a:endParaRPr>
          </a:p>
        </p:txBody>
      </p:sp>
      <p:sp>
        <p:nvSpPr>
          <p:cNvPr id="209923" name="Text Box 3"/>
          <p:cNvSpPr txBox="1">
            <a:spLocks noChangeArrowheads="1"/>
          </p:cNvSpPr>
          <p:nvPr/>
        </p:nvSpPr>
        <p:spPr bwMode="auto">
          <a:xfrm>
            <a:off x="630238" y="1143000"/>
            <a:ext cx="7804150" cy="434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857250">
              <a:spcBef>
                <a:spcPct val="0"/>
              </a:spcBef>
              <a:defRPr sz="2400">
                <a:solidFill>
                  <a:schemeClr val="tx1"/>
                </a:solidFill>
                <a:latin typeface="Times New Roman" pitchFamily="18" charset="0"/>
              </a:defRPr>
            </a:lvl1pPr>
            <a:lvl2pPr defTabSz="857250">
              <a:spcBef>
                <a:spcPct val="0"/>
              </a:spcBef>
              <a:defRPr sz="2400">
                <a:solidFill>
                  <a:schemeClr val="tx1"/>
                </a:solidFill>
                <a:latin typeface="Times New Roman" pitchFamily="18" charset="0"/>
              </a:defRPr>
            </a:lvl2pPr>
            <a:lvl3pPr defTabSz="857250">
              <a:spcBef>
                <a:spcPct val="0"/>
              </a:spcBef>
              <a:defRPr sz="2400">
                <a:solidFill>
                  <a:schemeClr val="tx1"/>
                </a:solidFill>
                <a:latin typeface="Times New Roman" pitchFamily="18" charset="0"/>
              </a:defRPr>
            </a:lvl3pPr>
            <a:lvl4pPr defTabSz="857250">
              <a:spcBef>
                <a:spcPct val="0"/>
              </a:spcBef>
              <a:defRPr sz="2400">
                <a:solidFill>
                  <a:schemeClr val="tx1"/>
                </a:solidFill>
                <a:latin typeface="Times New Roman" pitchFamily="18" charset="0"/>
              </a:defRPr>
            </a:lvl4pPr>
            <a:lvl5pPr defTabSz="857250">
              <a:spcBef>
                <a:spcPct val="0"/>
              </a:spcBef>
              <a:defRPr sz="2400">
                <a:solidFill>
                  <a:schemeClr val="tx1"/>
                </a:solidFill>
                <a:latin typeface="Times New Roman" pitchFamily="18" charset="0"/>
              </a:defRPr>
            </a:lvl5pPr>
            <a:lvl6pPr defTabSz="857250" eaLnBrk="0" fontAlgn="base" hangingPunct="0">
              <a:spcBef>
                <a:spcPct val="0"/>
              </a:spcBef>
              <a:spcAft>
                <a:spcPct val="0"/>
              </a:spcAft>
              <a:defRPr sz="2400">
                <a:solidFill>
                  <a:schemeClr val="tx1"/>
                </a:solidFill>
                <a:latin typeface="Times New Roman" pitchFamily="18" charset="0"/>
              </a:defRPr>
            </a:lvl6pPr>
            <a:lvl7pPr defTabSz="857250" eaLnBrk="0" fontAlgn="base" hangingPunct="0">
              <a:spcBef>
                <a:spcPct val="0"/>
              </a:spcBef>
              <a:spcAft>
                <a:spcPct val="0"/>
              </a:spcAft>
              <a:defRPr sz="2400">
                <a:solidFill>
                  <a:schemeClr val="tx1"/>
                </a:solidFill>
                <a:latin typeface="Times New Roman" pitchFamily="18" charset="0"/>
              </a:defRPr>
            </a:lvl7pPr>
            <a:lvl8pPr defTabSz="857250" eaLnBrk="0" fontAlgn="base" hangingPunct="0">
              <a:spcBef>
                <a:spcPct val="0"/>
              </a:spcBef>
              <a:spcAft>
                <a:spcPct val="0"/>
              </a:spcAft>
              <a:defRPr sz="2400">
                <a:solidFill>
                  <a:schemeClr val="tx1"/>
                </a:solidFill>
                <a:latin typeface="Times New Roman" pitchFamily="18" charset="0"/>
              </a:defRPr>
            </a:lvl8pPr>
            <a:lvl9pPr defTabSz="8572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a:solidFill>
                  <a:srgbClr val="FF0000"/>
                </a:solidFill>
                <a:latin typeface="SAS Monospace" pitchFamily="49" charset="0"/>
                <a:cs typeface="Times New Roman" pitchFamily="18" charset="0"/>
              </a:rPr>
              <a:t>  *  FramSBPbmiSex.log	 </a:t>
            </a:r>
            <a:endParaRPr lang="en-US" sz="1400">
              <a:latin typeface="SAS Monospace" pitchFamily="49" charset="0"/>
              <a:cs typeface="Times New Roman" pitchFamily="18" charset="0"/>
            </a:endParaRPr>
          </a:p>
          <a:p>
            <a:r>
              <a:rPr lang="en-US" sz="1400">
                <a:solidFill>
                  <a:srgbClr val="000000"/>
                </a:solidFill>
                <a:latin typeface="SAS Monospace" pitchFamily="49" charset="0"/>
                <a:cs typeface="Times New Roman" pitchFamily="18" charset="0"/>
              </a:rPr>
              <a:t>.</a:t>
            </a:r>
            <a:r>
              <a:rPr lang="en-US" sz="1400">
                <a:solidFill>
                  <a:srgbClr val="FF0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0000"/>
                </a:solidFill>
                <a:latin typeface="SAS Monospace" pitchFamily="49" charset="0"/>
                <a:cs typeface="Times New Roman" pitchFamily="18" charset="0"/>
              </a:rPr>
              <a:t>.</a:t>
            </a:r>
            <a:r>
              <a:rPr lang="en-US" sz="1400">
                <a:solidFill>
                  <a:srgbClr val="FF0000"/>
                </a:solidFill>
                <a:latin typeface="SAS Monospace" pitchFamily="49" charset="0"/>
                <a:cs typeface="Times New Roman" pitchFamily="18" charset="0"/>
              </a:rPr>
              <a:t> *     Regression of systolic blood pressure against</a:t>
            </a:r>
            <a:endParaRPr lang="en-US" sz="1400">
              <a:latin typeface="SAS Monospace" pitchFamily="49" charset="0"/>
              <a:cs typeface="Times New Roman" pitchFamily="18" charset="0"/>
            </a:endParaRPr>
          </a:p>
          <a:p>
            <a:r>
              <a:rPr lang="en-US" sz="1400">
                <a:solidFill>
                  <a:srgbClr val="000000"/>
                </a:solidFill>
                <a:latin typeface="SAS Monospace" pitchFamily="49" charset="0"/>
                <a:cs typeface="Times New Roman" pitchFamily="18" charset="0"/>
              </a:rPr>
              <a:t>.</a:t>
            </a:r>
            <a:r>
              <a:rPr lang="en-US" sz="1400">
                <a:solidFill>
                  <a:srgbClr val="FF0000"/>
                </a:solidFill>
                <a:latin typeface="SAS Monospace" pitchFamily="49" charset="0"/>
                <a:cs typeface="Times New Roman" pitchFamily="18" charset="0"/>
              </a:rPr>
              <a:t> * 	body mass index for men and women in the </a:t>
            </a:r>
            <a:endParaRPr lang="en-US" sz="1400">
              <a:latin typeface="SAS Monospace" pitchFamily="49" charset="0"/>
              <a:cs typeface="Times New Roman" pitchFamily="18" charset="0"/>
            </a:endParaRPr>
          </a:p>
          <a:p>
            <a:r>
              <a:rPr lang="en-US" sz="1400">
                <a:solidFill>
                  <a:srgbClr val="000000"/>
                </a:solidFill>
                <a:latin typeface="SAS Monospace" pitchFamily="49" charset="0"/>
                <a:cs typeface="Times New Roman" pitchFamily="18" charset="0"/>
              </a:rPr>
              <a:t>.</a:t>
            </a:r>
            <a:r>
              <a:rPr lang="en-US" sz="1400">
                <a:solidFill>
                  <a:srgbClr val="FF0000"/>
                </a:solidFill>
                <a:latin typeface="SAS Monospace" pitchFamily="49" charset="0"/>
                <a:cs typeface="Times New Roman" pitchFamily="18" charset="0"/>
              </a:rPr>
              <a:t> * </a:t>
            </a:r>
            <a:r>
              <a:rPr lang="en-US" sz="1400">
                <a:latin typeface="SAS Monospace" pitchFamily="49" charset="0"/>
                <a:cs typeface="Times New Roman" pitchFamily="18" charset="0"/>
              </a:rPr>
              <a:t>	</a:t>
            </a:r>
            <a:r>
              <a:rPr lang="en-US" sz="1400">
                <a:solidFill>
                  <a:srgbClr val="FF0000"/>
                </a:solidFill>
                <a:latin typeface="SAS Monospace" pitchFamily="49" charset="0"/>
                <a:cs typeface="Times New Roman" pitchFamily="18" charset="0"/>
              </a:rPr>
              <a:t>Framingham Heart Study.  (Levy 1999)</a:t>
            </a:r>
            <a:endParaRPr lang="en-US" sz="1400">
              <a:latin typeface="SAS Monospace" pitchFamily="49" charset="0"/>
              <a:cs typeface="Times New Roman" pitchFamily="18" charset="0"/>
            </a:endParaRPr>
          </a:p>
          <a:p>
            <a:r>
              <a:rPr lang="en-US" sz="1400">
                <a:solidFill>
                  <a:srgbClr val="000000"/>
                </a:solidFill>
                <a:latin typeface="SAS Monospace" pitchFamily="49" charset="0"/>
                <a:cs typeface="Times New Roman" pitchFamily="18" charset="0"/>
              </a:rPr>
              <a:t>.</a:t>
            </a:r>
            <a:r>
              <a:rPr lang="en-US" sz="1400">
                <a:solidFill>
                  <a:srgbClr val="FF0000"/>
                </a:solidFill>
                <a:latin typeface="SAS Monospace" pitchFamily="49" charset="0"/>
                <a:cs typeface="Times New Roman" pitchFamily="18" charset="0"/>
              </a:rPr>
              <a:t> *</a:t>
            </a:r>
          </a:p>
          <a:p>
            <a:r>
              <a:rPr lang="en-US" sz="1400">
                <a:solidFill>
                  <a:srgbClr val="000000"/>
                </a:solidFill>
                <a:latin typeface="SAS Monospace" pitchFamily="49" charset="0"/>
              </a:rPr>
              <a:t>. </a:t>
            </a:r>
            <a:r>
              <a:rPr lang="en-US" sz="1400">
                <a:solidFill>
                  <a:srgbClr val="0000FF"/>
                </a:solidFill>
                <a:latin typeface="SAS Monospace" pitchFamily="49" charset="0"/>
              </a:rPr>
              <a:t>use</a:t>
            </a:r>
            <a:r>
              <a:rPr lang="en-US" sz="1400">
                <a:solidFill>
                  <a:srgbClr val="000000"/>
                </a:solidFill>
                <a:latin typeface="SAS Monospace" pitchFamily="49" charset="0"/>
              </a:rPr>
              <a:t> "c:\WDDtext\2.20.Framingham.dta"</a:t>
            </a:r>
            <a:r>
              <a:rPr lang="en-US" sz="1400">
                <a:solidFill>
                  <a:srgbClr val="0000FF"/>
                </a:solidFill>
                <a:latin typeface="SAS Monospace" pitchFamily="49" charset="0"/>
              </a:rPr>
              <a:t>, clear</a:t>
            </a:r>
          </a:p>
          <a:p>
            <a:pPr>
              <a:spcBef>
                <a:spcPct val="50000"/>
              </a:spcBef>
            </a:pPr>
            <a:r>
              <a:rPr lang="en-US" sz="1400">
                <a:solidFill>
                  <a:srgbClr val="000000"/>
                </a:solidFill>
                <a:latin typeface="SAS Monospace" pitchFamily="49" charset="0"/>
                <a:cs typeface="Times New Roman" pitchFamily="18" charset="0"/>
              </a:rPr>
              <a:t>.</a:t>
            </a:r>
            <a:r>
              <a:rPr lang="en-US" sz="1400">
                <a:latin typeface="SAS Monospace" pitchFamily="49" charset="0"/>
                <a:cs typeface="Times New Roman" pitchFamily="18" charset="0"/>
              </a:rPr>
              <a:t> </a:t>
            </a:r>
            <a:r>
              <a:rPr lang="en-US" sz="1400">
                <a:solidFill>
                  <a:srgbClr val="0000FF"/>
                </a:solidFill>
                <a:latin typeface="SAS Monospace" pitchFamily="49" charset="0"/>
                <a:cs typeface="Times New Roman" pitchFamily="18" charset="0"/>
              </a:rPr>
              <a:t>codebook</a:t>
            </a:r>
            <a:r>
              <a:rPr lang="en-US" sz="1400">
                <a:latin typeface="SAS Monospace" pitchFamily="49" charset="0"/>
                <a:cs typeface="Times New Roman" pitchFamily="18" charset="0"/>
              </a:rPr>
              <a:t> sex                                 			  </a:t>
            </a:r>
            <a:r>
              <a:rPr lang="en-US" sz="1400">
                <a:solidFill>
                  <a:srgbClr val="FF0000"/>
                </a:solidFill>
                <a:latin typeface="SAS Monospace" pitchFamily="49" charset="0"/>
                <a:cs typeface="Times New Roman" pitchFamily="18" charset="0"/>
              </a:rPr>
              <a:t>{1}</a:t>
            </a:r>
            <a:endParaRPr lang="en-US" sz="1400">
              <a:latin typeface="SAS Monospace" pitchFamily="49" charset="0"/>
              <a:cs typeface="Times New Roman" pitchFamily="18" charset="0"/>
            </a:endParaRPr>
          </a:p>
          <a:p>
            <a:pPr>
              <a:spcBef>
                <a:spcPct val="50000"/>
              </a:spcBef>
            </a:pPr>
            <a:r>
              <a:rPr lang="en-US" sz="1400">
                <a:latin typeface="SAS Monospace" pitchFamily="49" charset="0"/>
                <a:cs typeface="Times New Roman" pitchFamily="18" charset="0"/>
              </a:rPr>
              <a:t> </a:t>
            </a:r>
          </a:p>
          <a:p>
            <a:r>
              <a:rPr lang="en-US" sz="1400">
                <a:solidFill>
                  <a:srgbClr val="008000"/>
                </a:solidFill>
                <a:latin typeface="SAS Monospace" pitchFamily="49" charset="0"/>
                <a:cs typeface="Times New Roman" pitchFamily="18" charset="0"/>
              </a:rPr>
              <a:t>sex ------------------------------------------------ sex</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type:  numeric (float)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label:  sex</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range:  [1,2]                 units:  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unique values:  2             coded missing:  0 / 4699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tabulation:  Freq.   Numeric  Label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2049         1  Men</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2650         2  Women</a:t>
            </a:r>
            <a:r>
              <a:rPr lang="en-US" sz="1400" i="1">
                <a:latin typeface="Century Schoolbook" pitchFamily="18" charset="0"/>
              </a:rPr>
              <a:t> </a:t>
            </a:r>
          </a:p>
        </p:txBody>
      </p:sp>
      <p:sp>
        <p:nvSpPr>
          <p:cNvPr id="209924" name="Text Box 4"/>
          <p:cNvSpPr txBox="1">
            <a:spLocks noChangeArrowheads="1"/>
          </p:cNvSpPr>
          <p:nvPr/>
        </p:nvSpPr>
        <p:spPr bwMode="auto">
          <a:xfrm>
            <a:off x="1073150" y="5683250"/>
            <a:ext cx="7032625" cy="944563"/>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747713" indent="-747713">
              <a:spcBef>
                <a:spcPct val="0"/>
              </a:spcBef>
              <a:defRPr sz="2400">
                <a:solidFill>
                  <a:schemeClr val="tx1"/>
                </a:solidFill>
                <a:latin typeface="Times New Roman" pitchFamily="18" charset="0"/>
              </a:defRPr>
            </a:lvl1pPr>
            <a:lvl2pPr marL="862013">
              <a:spcBef>
                <a:spcPct val="0"/>
              </a:spcBef>
              <a:defRPr sz="2400">
                <a:solidFill>
                  <a:schemeClr val="tx1"/>
                </a:solidFill>
                <a:latin typeface="Times New Roman" pitchFamily="18" charset="0"/>
              </a:defRPr>
            </a:lvl2pPr>
            <a:lvl3pPr marL="976313">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a:solidFill>
                  <a:srgbClr val="FF0000"/>
                </a:solidFill>
                <a:latin typeface="Century Schoolbook" pitchFamily="18" charset="0"/>
              </a:rPr>
              <a:t> </a:t>
            </a:r>
            <a:r>
              <a:rPr lang="en-US" sz="1800" b="1">
                <a:solidFill>
                  <a:srgbClr val="FF0000"/>
                </a:solidFill>
                <a:latin typeface="SAS Monospace" pitchFamily="49" charset="0"/>
              </a:rPr>
              <a:t>{1}  </a:t>
            </a:r>
            <a:r>
              <a:rPr lang="en-US" sz="1800">
                <a:latin typeface="Century Schoolbook" pitchFamily="18" charset="0"/>
              </a:rPr>
              <a:t>The </a:t>
            </a:r>
            <a:r>
              <a:rPr lang="en-US" sz="1800" i="1">
                <a:latin typeface="Century Schoolbook" pitchFamily="18" charset="0"/>
              </a:rPr>
              <a:t>codebook</a:t>
            </a:r>
            <a:r>
              <a:rPr lang="en-US" sz="1800">
                <a:latin typeface="Century Schoolbook" pitchFamily="18" charset="0"/>
              </a:rPr>
              <a:t> command provides a summary of variables.  s</a:t>
            </a:r>
            <a:r>
              <a:rPr lang="en-US" sz="1800" i="1">
                <a:latin typeface="Century Schoolbook" pitchFamily="18" charset="0"/>
              </a:rPr>
              <a:t>ex</a:t>
            </a:r>
            <a:r>
              <a:rPr lang="en-US" sz="1800">
                <a:latin typeface="Century Schoolbook" pitchFamily="18" charset="0"/>
              </a:rPr>
              <a:t> takes numeric values 1 and 2 that denote men and women, respectively.</a:t>
            </a:r>
            <a:endParaRPr lang="en-US" sz="1800">
              <a:solidFill>
                <a:srgbClr val="FF0000"/>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4"/>
                                        </p:tgtEl>
                                        <p:attrNameLst>
                                          <p:attrName>style.visibility</p:attrName>
                                        </p:attrNameLst>
                                      </p:cBhvr>
                                      <p:to>
                                        <p:strVal val="visible"/>
                                      </p:to>
                                    </p:set>
                                  </p:childTnLst>
                                  <p:subTnLst>
                                    <p:set>
                                      <p:cBhvr override="childStyle">
                                        <p:cTn dur="1" fill="hold" display="0" masterRel="nextClick" afterEffect="1"/>
                                        <p:tgtEl>
                                          <p:spTgt spid="2099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800225"/>
            <a:ext cx="4200525"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5813" name="Line 5"/>
          <p:cNvSpPr>
            <a:spLocks noChangeShapeType="1"/>
          </p:cNvSpPr>
          <p:nvPr/>
        </p:nvSpPr>
        <p:spPr bwMode="auto">
          <a:xfrm>
            <a:off x="2376488" y="2697163"/>
            <a:ext cx="2238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187325" y="598488"/>
            <a:ext cx="8802688" cy="3921125"/>
            <a:chOff x="118" y="377"/>
            <a:chExt cx="5545" cy="2470"/>
          </a:xfrm>
        </p:grpSpPr>
        <p:sp>
          <p:nvSpPr>
            <p:cNvPr id="210947" name="Text Box 3"/>
            <p:cNvSpPr txBox="1">
              <a:spLocks noChangeArrowheads="1"/>
            </p:cNvSpPr>
            <p:nvPr/>
          </p:nvSpPr>
          <p:spPr bwMode="auto">
            <a:xfrm>
              <a:off x="1044" y="2002"/>
              <a:ext cx="553"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0948" name="Text Box 4"/>
            <p:cNvSpPr txBox="1">
              <a:spLocks noChangeArrowheads="1"/>
            </p:cNvSpPr>
            <p:nvPr/>
          </p:nvSpPr>
          <p:spPr bwMode="auto">
            <a:xfrm>
              <a:off x="2174" y="1062"/>
              <a:ext cx="668"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0949" name="Text Box 5"/>
            <p:cNvSpPr txBox="1">
              <a:spLocks noChangeArrowheads="1"/>
            </p:cNvSpPr>
            <p:nvPr/>
          </p:nvSpPr>
          <p:spPr bwMode="auto">
            <a:xfrm>
              <a:off x="5035" y="656"/>
              <a:ext cx="375" cy="154"/>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sz="1000" i="1">
                <a:solidFill>
                  <a:schemeClr val="tx1"/>
                </a:solidFill>
                <a:latin typeface="Century Schoolbook" pitchFamily="18" charset="0"/>
              </a:endParaRPr>
            </a:p>
          </p:txBody>
        </p:sp>
        <p:sp>
          <p:nvSpPr>
            <p:cNvPr id="210950" name="Text Box 6"/>
            <p:cNvSpPr txBox="1">
              <a:spLocks noChangeArrowheads="1"/>
            </p:cNvSpPr>
            <p:nvPr/>
          </p:nvSpPr>
          <p:spPr bwMode="auto">
            <a:xfrm>
              <a:off x="118" y="377"/>
              <a:ext cx="5545" cy="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tabLst>
                  <a:tab pos="7540625" algn="l"/>
                </a:tabLst>
                <a:defRPr sz="2400">
                  <a:solidFill>
                    <a:schemeClr val="tx1"/>
                  </a:solidFill>
                  <a:latin typeface="Times New Roman" pitchFamily="18" charset="0"/>
                </a:defRPr>
              </a:lvl1pPr>
              <a:lvl2pPr>
                <a:spcBef>
                  <a:spcPct val="0"/>
                </a:spcBef>
                <a:tabLst>
                  <a:tab pos="7540625" algn="l"/>
                </a:tabLst>
                <a:defRPr sz="2400">
                  <a:solidFill>
                    <a:schemeClr val="tx1"/>
                  </a:solidFill>
                  <a:latin typeface="Times New Roman" pitchFamily="18" charset="0"/>
                </a:defRPr>
              </a:lvl2pPr>
              <a:lvl3pPr>
                <a:spcBef>
                  <a:spcPct val="0"/>
                </a:spcBef>
                <a:tabLst>
                  <a:tab pos="7540625" algn="l"/>
                </a:tabLst>
                <a:defRPr sz="2400">
                  <a:solidFill>
                    <a:schemeClr val="tx1"/>
                  </a:solidFill>
                  <a:latin typeface="Times New Roman" pitchFamily="18" charset="0"/>
                </a:defRPr>
              </a:lvl3pPr>
              <a:lvl4pPr>
                <a:spcBef>
                  <a:spcPct val="0"/>
                </a:spcBef>
                <a:tabLst>
                  <a:tab pos="7540625" algn="l"/>
                </a:tabLst>
                <a:defRPr sz="2400">
                  <a:solidFill>
                    <a:schemeClr val="tx1"/>
                  </a:solidFill>
                  <a:latin typeface="Times New Roman" pitchFamily="18" charset="0"/>
                </a:defRPr>
              </a:lvl4pPr>
              <a:lvl5pPr>
                <a:spcBef>
                  <a:spcPct val="0"/>
                </a:spcBef>
                <a:tabLst>
                  <a:tab pos="7540625" algn="l"/>
                </a:tabLst>
                <a:defRPr sz="2400">
                  <a:solidFill>
                    <a:schemeClr val="tx1"/>
                  </a:solidFill>
                  <a:latin typeface="Times New Roman" pitchFamily="18" charset="0"/>
                </a:defRPr>
              </a:lvl5pPr>
              <a:lvl6pPr eaLnBrk="0" fontAlgn="base" hangingPunct="0">
                <a:spcBef>
                  <a:spcPct val="0"/>
                </a:spcBef>
                <a:spcAft>
                  <a:spcPct val="0"/>
                </a:spcAft>
                <a:tabLst>
                  <a:tab pos="7540625" algn="l"/>
                </a:tabLst>
                <a:defRPr sz="2400">
                  <a:solidFill>
                    <a:schemeClr val="tx1"/>
                  </a:solidFill>
                  <a:latin typeface="Times New Roman" pitchFamily="18" charset="0"/>
                </a:defRPr>
              </a:lvl6pPr>
              <a:lvl7pPr eaLnBrk="0" fontAlgn="base" hangingPunct="0">
                <a:spcBef>
                  <a:spcPct val="0"/>
                </a:spcBef>
                <a:spcAft>
                  <a:spcPct val="0"/>
                </a:spcAft>
                <a:tabLst>
                  <a:tab pos="7540625" algn="l"/>
                </a:tabLst>
                <a:defRPr sz="2400">
                  <a:solidFill>
                    <a:schemeClr val="tx1"/>
                  </a:solidFill>
                  <a:latin typeface="Times New Roman" pitchFamily="18" charset="0"/>
                </a:defRPr>
              </a:lvl7pPr>
              <a:lvl8pPr eaLnBrk="0" fontAlgn="base" hangingPunct="0">
                <a:spcBef>
                  <a:spcPct val="0"/>
                </a:spcBef>
                <a:spcAft>
                  <a:spcPct val="0"/>
                </a:spcAft>
                <a:tabLst>
                  <a:tab pos="7540625" algn="l"/>
                </a:tabLst>
                <a:defRPr sz="2400">
                  <a:solidFill>
                    <a:schemeClr val="tx1"/>
                  </a:solidFill>
                  <a:latin typeface="Times New Roman" pitchFamily="18" charset="0"/>
                </a:defRPr>
              </a:lvl8pPr>
              <a:lvl9pPr eaLnBrk="0" fontAlgn="base" hangingPunct="0">
                <a:spcBef>
                  <a:spcPct val="0"/>
                </a:spcBef>
                <a:spcAft>
                  <a:spcPct val="0"/>
                </a:spcAft>
                <a:tabLst>
                  <a:tab pos="7540625" algn="l"/>
                </a:tabLst>
                <a:defRPr sz="2400">
                  <a:solidFill>
                    <a:schemeClr val="tx1"/>
                  </a:solidFill>
                  <a:latin typeface="Times New Roman" pitchFamily="18" charset="0"/>
                </a:defRPr>
              </a:lvl9pPr>
            </a:lstStyle>
            <a:p>
              <a:r>
                <a:rPr lang="en-US" sz="1400">
                  <a:latin typeface="SAS Monospace" pitchFamily="49" charset="0"/>
                  <a:cs typeface="Times New Roman" pitchFamily="18" charset="0"/>
                </a:rPr>
                <a:t>. </a:t>
              </a:r>
              <a:r>
                <a:rPr lang="en-US" sz="1400" b="1">
                  <a:solidFill>
                    <a:srgbClr val="0000FF"/>
                  </a:solidFill>
                  <a:latin typeface="SAS Monospace" pitchFamily="49" charset="0"/>
                  <a:cs typeface="Times New Roman" pitchFamily="18" charset="0"/>
                </a:rPr>
                <a:t>regress</a:t>
              </a:r>
              <a:r>
                <a:rPr lang="en-US" sz="1400">
                  <a:latin typeface="SAS Monospace" pitchFamily="49" charset="0"/>
                  <a:cs typeface="Times New Roman" pitchFamily="18" charset="0"/>
                </a:rPr>
                <a:t> sbp bmi </a:t>
              </a:r>
              <a:r>
                <a:rPr lang="en-US" sz="1400" b="1">
                  <a:solidFill>
                    <a:srgbClr val="0000FF"/>
                  </a:solidFill>
                  <a:latin typeface="SAS Monospace" pitchFamily="49" charset="0"/>
                  <a:cs typeface="Times New Roman" pitchFamily="18" charset="0"/>
                </a:rPr>
                <a:t>if</a:t>
              </a:r>
              <a:r>
                <a:rPr lang="en-US" sz="1400">
                  <a:latin typeface="SAS Monospace" pitchFamily="49" charset="0"/>
                  <a:cs typeface="Times New Roman" pitchFamily="18" charset="0"/>
                </a:rPr>
                <a:t> sex </a:t>
              </a:r>
              <a:r>
                <a:rPr lang="en-US" sz="1400" b="1">
                  <a:solidFill>
                    <a:srgbClr val="0000FF"/>
                  </a:solidFill>
                  <a:latin typeface="SAS Monospace" pitchFamily="49" charset="0"/>
                  <a:cs typeface="Times New Roman" pitchFamily="18" charset="0"/>
                </a:rPr>
                <a:t>== </a:t>
              </a:r>
              <a:r>
                <a:rPr lang="en-US" sz="1400">
                  <a:latin typeface="SAS Monospace" pitchFamily="49" charset="0"/>
                  <a:cs typeface="Times New Roman" pitchFamily="18" charset="0"/>
                </a:rPr>
                <a:t>1	</a:t>
              </a:r>
              <a:r>
                <a:rPr lang="en-US" sz="1400">
                  <a:solidFill>
                    <a:srgbClr val="FF0000"/>
                  </a:solidFill>
                  <a:latin typeface="SAS Monospace" pitchFamily="49" charset="0"/>
                  <a:cs typeface="Times New Roman" pitchFamily="18" charset="0"/>
                </a:rPr>
                <a:t>{2}</a:t>
              </a:r>
              <a:endParaRPr lang="en-US" sz="1400">
                <a:latin typeface="SAS Monospace" pitchFamily="49" charset="0"/>
                <a:cs typeface="Times New Roman" pitchFamily="18" charset="0"/>
              </a:endParaRPr>
            </a:p>
            <a:p>
              <a:r>
                <a:rPr lang="en-US" sz="1400">
                  <a:latin typeface="SAS Monospace" pitchFamily="49" charset="0"/>
                  <a:cs typeface="Times New Roman" pitchFamily="18" charset="0"/>
                </a:rPr>
                <a:t> </a:t>
              </a:r>
            </a:p>
            <a:p>
              <a:r>
                <a:rPr lang="en-US" sz="1400">
                  <a:solidFill>
                    <a:srgbClr val="008000"/>
                  </a:solidFill>
                  <a:latin typeface="SAS Monospace" pitchFamily="49" charset="0"/>
                  <a:cs typeface="Times New Roman" pitchFamily="18" charset="0"/>
                </a:rPr>
                <a:t>  Source |       SS       df       MS                  Number of obs =    2047</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F(  1,  2045) =  121.09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Model |  44504.0296     1  44504.0296               Prob &gt; F      =  0.0000</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Residual |  751572.011  2045  367.516876               R-squared     =  0.0559</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Adj R-squared =  0.0554</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Total |  796076.041  2046  389.088974               Root MSE      =  19.171</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sbp |      Coef.   Std. Err.       t     P&gt;|t|       [95% Conf. Interval]</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bmi |   1.375953   .1250382     11.004   0.000       1.130738    1.621168</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   _cons |   96.43061   3.272571     29.466   0.000       90.01269    102.8485</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a:t>
              </a:r>
              <a:endParaRPr lang="en-US" sz="1400">
                <a:latin typeface="SAS Monospace" pitchFamily="49" charset="0"/>
                <a:cs typeface="Times New Roman" pitchFamily="18" charset="0"/>
              </a:endParaRPr>
            </a:p>
            <a:p>
              <a:r>
                <a:rPr lang="en-US" sz="1400">
                  <a:latin typeface="SAS Monospace" pitchFamily="49" charset="0"/>
                  <a:cs typeface="Times New Roman" pitchFamily="18" charset="0"/>
                </a:rPr>
                <a:t> </a:t>
              </a:r>
            </a:p>
            <a:p>
              <a:r>
                <a:rPr lang="en-US" sz="1400">
                  <a:latin typeface="SAS Monospace" pitchFamily="49" charset="0"/>
                  <a:cs typeface="Times New Roman" pitchFamily="18" charset="0"/>
                </a:rPr>
                <a:t>. </a:t>
              </a:r>
              <a:r>
                <a:rPr lang="en-US" sz="1400">
                  <a:solidFill>
                    <a:srgbClr val="0000FF"/>
                  </a:solidFill>
                  <a:latin typeface="SAS Monospace" pitchFamily="49" charset="0"/>
                  <a:cs typeface="Times New Roman" pitchFamily="18" charset="0"/>
                </a:rPr>
                <a:t>predict</a:t>
              </a:r>
              <a:r>
                <a:rPr lang="en-US" sz="1400">
                  <a:latin typeface="SAS Monospace" pitchFamily="49" charset="0"/>
                  <a:cs typeface="Times New Roman" pitchFamily="18" charset="0"/>
                </a:rPr>
                <a:t> yhatmen</a:t>
              </a:r>
              <a:r>
                <a:rPr lang="en-US" sz="1400">
                  <a:solidFill>
                    <a:srgbClr val="0000FF"/>
                  </a:solidFill>
                  <a:latin typeface="SAS Monospace" pitchFamily="49" charset="0"/>
                  <a:cs typeface="Times New Roman" pitchFamily="18" charset="0"/>
                </a:rPr>
                <a:t>, xb</a:t>
              </a:r>
              <a:endParaRPr lang="en-US" sz="1400">
                <a:latin typeface="SAS Monospace" pitchFamily="49" charset="0"/>
                <a:cs typeface="Times New Roman" pitchFamily="18" charset="0"/>
              </a:endParaRPr>
            </a:p>
            <a:p>
              <a:r>
                <a:rPr lang="en-US" sz="1400">
                  <a:solidFill>
                    <a:srgbClr val="008000"/>
                  </a:solidFill>
                  <a:latin typeface="SAS Monospace" pitchFamily="49" charset="0"/>
                  <a:cs typeface="Times New Roman" pitchFamily="18" charset="0"/>
                </a:rPr>
                <a:t>(9 missing values generated)</a:t>
              </a:r>
              <a:r>
                <a:rPr lang="en-US" sz="1400" i="1">
                  <a:latin typeface="SAS Monospace" pitchFamily="49" charset="0"/>
                </a:rPr>
                <a:t> </a:t>
              </a:r>
            </a:p>
          </p:txBody>
        </p:sp>
      </p:grpSp>
      <p:sp>
        <p:nvSpPr>
          <p:cNvPr id="210951" name="Text Box 7"/>
          <p:cNvSpPr txBox="1">
            <a:spLocks noChangeArrowheads="1"/>
          </p:cNvSpPr>
          <p:nvPr/>
        </p:nvSpPr>
        <p:spPr bwMode="auto">
          <a:xfrm>
            <a:off x="1073150" y="4779963"/>
            <a:ext cx="7032625" cy="1631950"/>
          </a:xfrm>
          <a:prstGeom prst="rect">
            <a:avLst/>
          </a:prstGeom>
          <a:solidFill>
            <a:srgbClr val="FFFFCC"/>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US" sz="1800">
                <a:solidFill>
                  <a:schemeClr val="tx1"/>
                </a:solidFill>
                <a:latin typeface="Century Schoolbook" pitchFamily="18" charset="0"/>
              </a:rPr>
              <a:t>Comment</a:t>
            </a:r>
            <a:r>
              <a:rPr lang="en-US" sz="1800">
                <a:latin typeface="Century Schoolbook" pitchFamily="18" charset="0"/>
              </a:rPr>
              <a:t> </a:t>
            </a:r>
            <a:r>
              <a:rPr lang="en-US" sz="1800" b="1"/>
              <a:t>{2}</a:t>
            </a:r>
          </a:p>
          <a:p>
            <a:pPr algn="just"/>
            <a:r>
              <a:rPr lang="en-US" sz="1800">
                <a:solidFill>
                  <a:schemeClr val="tx1"/>
                </a:solidFill>
                <a:latin typeface="Century Schoolbook" pitchFamily="18" charset="0"/>
              </a:rPr>
              <a:t>This command regresses </a:t>
            </a:r>
            <a:r>
              <a:rPr lang="en-US" sz="1800" i="1">
                <a:solidFill>
                  <a:schemeClr val="tx1"/>
                </a:solidFill>
                <a:latin typeface="Century Schoolbook" pitchFamily="18" charset="0"/>
              </a:rPr>
              <a:t>sbp</a:t>
            </a:r>
            <a:r>
              <a:rPr lang="en-US" sz="1800">
                <a:solidFill>
                  <a:schemeClr val="tx1"/>
                </a:solidFill>
                <a:latin typeface="Century Schoolbook" pitchFamily="18" charset="0"/>
              </a:rPr>
              <a:t> against </a:t>
            </a:r>
            <a:r>
              <a:rPr lang="en-US" sz="1800" i="1">
                <a:solidFill>
                  <a:schemeClr val="tx1"/>
                </a:solidFill>
                <a:latin typeface="Century Schoolbook" pitchFamily="18" charset="0"/>
              </a:rPr>
              <a:t>bmi</a:t>
            </a:r>
            <a:r>
              <a:rPr lang="en-US" sz="1800">
                <a:solidFill>
                  <a:schemeClr val="tx1"/>
                </a:solidFill>
                <a:latin typeface="Century Schoolbook" pitchFamily="18" charset="0"/>
              </a:rPr>
              <a:t> in men only.  Note that Stata distinguishes between </a:t>
            </a:r>
            <a:r>
              <a:rPr lang="en-US" sz="1800" i="1">
                <a:solidFill>
                  <a:schemeClr val="tx1"/>
                </a:solidFill>
                <a:latin typeface="Century Schoolbook" pitchFamily="18" charset="0"/>
              </a:rPr>
              <a:t>a</a:t>
            </a:r>
            <a:r>
              <a:rPr lang="en-US" sz="1800">
                <a:solidFill>
                  <a:schemeClr val="tx1"/>
                </a:solidFill>
                <a:latin typeface="Century Schoolbook" pitchFamily="18" charset="0"/>
              </a:rPr>
              <a:t> = 1, which assigns the value 1 to </a:t>
            </a:r>
            <a:r>
              <a:rPr lang="en-US" sz="1800" i="1">
                <a:solidFill>
                  <a:schemeClr val="tx1"/>
                </a:solidFill>
                <a:latin typeface="Century Schoolbook" pitchFamily="18" charset="0"/>
              </a:rPr>
              <a:t>a</a:t>
            </a:r>
            <a:r>
              <a:rPr lang="en-US" sz="1800">
                <a:solidFill>
                  <a:schemeClr val="tx1"/>
                </a:solidFill>
                <a:latin typeface="Century Schoolbook" pitchFamily="18" charset="0"/>
              </a:rPr>
              <a:t>, and </a:t>
            </a:r>
            <a:r>
              <a:rPr lang="en-US" sz="1800" i="1">
                <a:solidFill>
                  <a:schemeClr val="tx1"/>
                </a:solidFill>
                <a:latin typeface="Century Schoolbook" pitchFamily="18" charset="0"/>
              </a:rPr>
              <a:t>a</a:t>
            </a:r>
            <a:r>
              <a:rPr lang="en-US" sz="1800">
                <a:solidFill>
                  <a:schemeClr val="tx1"/>
                </a:solidFill>
                <a:latin typeface="Century Schoolbook" pitchFamily="18" charset="0"/>
              </a:rPr>
              <a:t>==1 which is a logical expression that is true if the </a:t>
            </a:r>
            <a:r>
              <a:rPr lang="en-US" sz="1800" i="1">
                <a:solidFill>
                  <a:schemeClr val="tx1"/>
                </a:solidFill>
                <a:latin typeface="Century Schoolbook" pitchFamily="18" charset="0"/>
              </a:rPr>
              <a:t>a</a:t>
            </a:r>
            <a:r>
              <a:rPr lang="en-US" sz="1800">
                <a:solidFill>
                  <a:schemeClr val="tx1"/>
                </a:solidFill>
                <a:latin typeface="Century Schoolbook" pitchFamily="18" charset="0"/>
              </a:rPr>
              <a:t> equals 1 and is false otherwise.</a:t>
            </a:r>
            <a:endParaRPr lang="en-US" sz="1800">
              <a:latin typeface="Century Schoolbook" pitchFamily="18" charset="0"/>
            </a:endParaRPr>
          </a:p>
        </p:txBody>
      </p:sp>
      <p:sp>
        <p:nvSpPr>
          <p:cNvPr id="210952" name="Rectangle 8"/>
          <p:cNvSpPr>
            <a:spLocks noChangeArrowheads="1"/>
          </p:cNvSpPr>
          <p:nvPr/>
        </p:nvSpPr>
        <p:spPr bwMode="auto">
          <a:xfrm>
            <a:off x="6700838" y="5759450"/>
            <a:ext cx="8731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10953" name="Rectangle 9"/>
          <p:cNvSpPr>
            <a:spLocks noChangeArrowheads="1"/>
          </p:cNvSpPr>
          <p:nvPr/>
        </p:nvSpPr>
        <p:spPr bwMode="auto">
          <a:xfrm>
            <a:off x="6700838" y="5759450"/>
            <a:ext cx="8731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51"/>
                                        </p:tgtEl>
                                        <p:attrNameLst>
                                          <p:attrName>style.visibility</p:attrName>
                                        </p:attrNameLst>
                                      </p:cBhvr>
                                      <p:to>
                                        <p:strVal val="visible"/>
                                      </p:to>
                                    </p:set>
                                  </p:childTnLst>
                                  <p:subTnLst>
                                    <p:set>
                                      <p:cBhvr override="childStyle">
                                        <p:cTn dur="1" fill="hold" display="0" masterRel="nextClick" afterEffect="1"/>
                                        <p:tgtEl>
                                          <p:spTgt spid="21095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210952"/>
                                        </p:tgtEl>
                                        <p:attrNameLst>
                                          <p:attrName>style.visibility</p:attrName>
                                        </p:attrNameLst>
                                      </p:cBhvr>
                                      <p:to>
                                        <p:strVal val="visible"/>
                                      </p:to>
                                    </p:set>
                                  </p:childTnLst>
                                  <p:subTnLst>
                                    <p:set>
                                      <p:cBhvr override="childStyle">
                                        <p:cTn dur="1" fill="hold" display="0" masterRel="nextClick" afterEffect="1"/>
                                        <p:tgtEl>
                                          <p:spTgt spid="21095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499"/>
                                          </p:stCondLst>
                                        </p:cTn>
                                        <p:tgtEl>
                                          <p:spTgt spid="210953"/>
                                        </p:tgtEl>
                                        <p:attrNameLst>
                                          <p:attrName>style.visibility</p:attrName>
                                        </p:attrNameLst>
                                      </p:cBhvr>
                                      <p:to>
                                        <p:strVal val="visible"/>
                                      </p:to>
                                    </p:set>
                                  </p:childTnLst>
                                  <p:subTnLst>
                                    <p:set>
                                      <p:cBhvr override="childStyle">
                                        <p:cTn dur="1" fill="hold" display="0" masterRel="nextClick" afterEffect="1"/>
                                        <p:tgtEl>
                                          <p:spTgt spid="2109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animBg="1" autoUpdateAnimBg="0"/>
      <p:bldP spid="210952" grpId="0" animBg="1"/>
      <p:bldP spid="21095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11741</TotalTime>
  <Words>9041</Words>
  <Application>Microsoft Office PowerPoint</Application>
  <PresentationFormat>On-screen Show (4:3)</PresentationFormat>
  <Paragraphs>1584</Paragraphs>
  <Slides>122</Slides>
  <Notes>122</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122</vt:i4>
      </vt:variant>
    </vt:vector>
  </HeadingPairs>
  <TitlesOfParts>
    <vt:vector size="129" baseType="lpstr">
      <vt:lpstr>Custom Design</vt:lpstr>
      <vt:lpstr>Document</vt:lpstr>
      <vt:lpstr>Equation</vt:lpstr>
      <vt:lpstr>MathType Equation</vt:lpstr>
      <vt:lpstr>Picture</vt:lpstr>
      <vt:lpstr>MathType 6.0 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Elementary Statistics for Continuous Bivariate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Preventive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Janice VonAllmen</dc:creator>
  <cp:lastModifiedBy>Dupont, William</cp:lastModifiedBy>
  <cp:revision>271</cp:revision>
  <cp:lastPrinted>2011-02-15T23:43:28Z</cp:lastPrinted>
  <dcterms:created xsi:type="dcterms:W3CDTF">2002-02-20T15:50:43Z</dcterms:created>
  <dcterms:modified xsi:type="dcterms:W3CDTF">2011-02-15T23:44:07Z</dcterms:modified>
</cp:coreProperties>
</file>